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 id="2147483660" r:id="rId5"/>
    <p:sldMasterId id="2147483672" r:id="rId6"/>
  </p:sldMasterIdLst>
  <p:notesMasterIdLst>
    <p:notesMasterId r:id="rId42"/>
  </p:notesMasterIdLst>
  <p:sldIdLst>
    <p:sldId id="256" r:id="rId7"/>
    <p:sldId id="257" r:id="rId8"/>
    <p:sldId id="290" r:id="rId9"/>
    <p:sldId id="292" r:id="rId10"/>
    <p:sldId id="260" r:id="rId11"/>
    <p:sldId id="294" r:id="rId12"/>
    <p:sldId id="261" r:id="rId13"/>
    <p:sldId id="262" r:id="rId14"/>
    <p:sldId id="263" r:id="rId15"/>
    <p:sldId id="295" r:id="rId16"/>
    <p:sldId id="264" r:id="rId17"/>
    <p:sldId id="265" r:id="rId18"/>
    <p:sldId id="296" r:id="rId19"/>
    <p:sldId id="266" r:id="rId20"/>
    <p:sldId id="297" r:id="rId21"/>
    <p:sldId id="267" r:id="rId22"/>
    <p:sldId id="268" r:id="rId23"/>
    <p:sldId id="269" r:id="rId24"/>
    <p:sldId id="291" r:id="rId25"/>
    <p:sldId id="287" r:id="rId26"/>
    <p:sldId id="298" r:id="rId27"/>
    <p:sldId id="286" r:id="rId28"/>
    <p:sldId id="285" r:id="rId29"/>
    <p:sldId id="293" r:id="rId30"/>
    <p:sldId id="259" r:id="rId31"/>
    <p:sldId id="299" r:id="rId32"/>
    <p:sldId id="271" r:id="rId33"/>
    <p:sldId id="272" r:id="rId34"/>
    <p:sldId id="274" r:id="rId35"/>
    <p:sldId id="324" r:id="rId36"/>
    <p:sldId id="325" r:id="rId37"/>
    <p:sldId id="281" r:id="rId38"/>
    <p:sldId id="282" r:id="rId39"/>
    <p:sldId id="283" r:id="rId40"/>
    <p:sldId id="300" r:id="rId41"/>
  </p:sldIdLst>
  <p:sldSz cx="9144000" cy="5143500" type="screen16x9"/>
  <p:notesSz cx="6858000" cy="9144000"/>
  <p:embeddedFontLst>
    <p:embeddedFont>
      <p:font typeface="Arial Black" panose="020B0A04020102020204" pitchFamily="34" charset="0"/>
      <p:bold r:id="rId43"/>
    </p:embeddedFont>
    <p:embeddedFont>
      <p:font typeface="Open Sauce" panose="020B0604020202020204" charset="0"/>
      <p:regular r:id="rId44"/>
    </p:embeddedFont>
    <p:embeddedFont>
      <p:font typeface="Tahoma" panose="020B0604030504040204" pitchFamily="34" charset="0"/>
      <p:regular r:id="rId45"/>
      <p:bold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1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F574F3-760E-4F5D-A759-3AEEBB12EA73}" v="125" dt="2025-11-10T08:35:23.2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751" autoAdjust="0"/>
  </p:normalViewPr>
  <p:slideViewPr>
    <p:cSldViewPr snapToGrid="0">
      <p:cViewPr varScale="1">
        <p:scale>
          <a:sx n="66" d="100"/>
          <a:sy n="66" d="100"/>
        </p:scale>
        <p:origin x="101" y="27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3.fntdata"/><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1.fntdata"/><Relationship Id="rId48" Type="http://schemas.openxmlformats.org/officeDocument/2006/relationships/viewProps" Target="viewProps.xml"/><Relationship Id="rId8" Type="http://schemas.openxmlformats.org/officeDocument/2006/relationships/slide" Target="slides/slide2.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4.fntdata"/><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archive.or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6b824e2475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g36b824e2475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a:extLst>
            <a:ext uri="{FF2B5EF4-FFF2-40B4-BE49-F238E27FC236}">
              <a16:creationId xmlns:a16="http://schemas.microsoft.com/office/drawing/2014/main" id="{5748D302-ED5E-12B6-2046-B1362E22B5DA}"/>
            </a:ext>
          </a:extLst>
        </p:cNvPr>
        <p:cNvGrpSpPr/>
        <p:nvPr/>
      </p:nvGrpSpPr>
      <p:grpSpPr>
        <a:xfrm>
          <a:off x="0" y="0"/>
          <a:ext cx="0" cy="0"/>
          <a:chOff x="0" y="0"/>
          <a:chExt cx="0" cy="0"/>
        </a:xfrm>
      </p:grpSpPr>
      <p:sp>
        <p:nvSpPr>
          <p:cNvPr id="171" name="Google Shape;171;g36b824e2475_0_477:notes">
            <a:extLst>
              <a:ext uri="{FF2B5EF4-FFF2-40B4-BE49-F238E27FC236}">
                <a16:creationId xmlns:a16="http://schemas.microsoft.com/office/drawing/2014/main" id="{C883CB32-E29D-FF94-4A8A-997ADE51823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1200"/>
              </a:spcBef>
              <a:spcAft>
                <a:spcPts val="0"/>
              </a:spcAft>
              <a:buClr>
                <a:schemeClr val="dk1"/>
              </a:buClr>
              <a:buSzPts val="1100"/>
              <a:buFont typeface="Arial"/>
              <a:buNone/>
              <a:tabLst/>
              <a:defRPr/>
            </a:pPr>
            <a:r>
              <a:rPr lang="pl-PL" sz="1100" dirty="0">
                <a:solidFill>
                  <a:schemeClr val="dk1"/>
                </a:solidFill>
                <a:latin typeface="Tahoma"/>
                <a:ea typeface="Tahoma"/>
                <a:cs typeface="Tahoma"/>
                <a:sym typeface="Tahoma"/>
              </a:rPr>
              <a:t>AUTENTYCZNE MOMENTY wymagają cierpliwości. Zamiast mówić „uśmiechnij się do aparatu”, spróbujcie uchwycić ludzi wykonujących jakąś czynność — ucznia skupionego na eksperymencie, kogoś śmiejącego się w naturalny sposób. </a:t>
            </a:r>
          </a:p>
          <a:p>
            <a:pPr marL="0" marR="0" lvl="0" indent="0" algn="l" defTabSz="914400" rtl="0" eaLnBrk="1" fontAlgn="auto" latinLnBrk="0" hangingPunct="1">
              <a:lnSpc>
                <a:spcPct val="115000"/>
              </a:lnSpc>
              <a:spcBef>
                <a:spcPts val="1200"/>
              </a:spcBef>
              <a:spcAft>
                <a:spcPts val="0"/>
              </a:spcAft>
              <a:buClr>
                <a:schemeClr val="dk1"/>
              </a:buClr>
              <a:buSzPts val="1100"/>
              <a:buFont typeface="Arial"/>
              <a:buNone/>
              <a:tabLst/>
              <a:defRPr/>
            </a:pPr>
            <a:r>
              <a:rPr lang="pl-PL" sz="1100" dirty="0">
                <a:solidFill>
                  <a:schemeClr val="dk1"/>
                </a:solidFill>
                <a:latin typeface="Tahoma"/>
                <a:ea typeface="Tahoma"/>
                <a:cs typeface="Tahoma"/>
                <a:sym typeface="Tahoma"/>
              </a:rPr>
              <a:t>Fotograf Henri Cartier-</a:t>
            </a:r>
            <a:r>
              <a:rPr lang="pl-PL" sz="1100" dirty="0" err="1">
                <a:solidFill>
                  <a:schemeClr val="dk1"/>
                </a:solidFill>
                <a:latin typeface="Tahoma"/>
                <a:ea typeface="Tahoma"/>
                <a:cs typeface="Tahoma"/>
                <a:sym typeface="Tahoma"/>
              </a:rPr>
              <a:t>Bresson</a:t>
            </a:r>
            <a:r>
              <a:rPr lang="pl-PL" sz="1100" dirty="0">
                <a:solidFill>
                  <a:schemeClr val="dk1"/>
                </a:solidFill>
                <a:latin typeface="Tahoma"/>
                <a:ea typeface="Tahoma"/>
                <a:cs typeface="Tahoma"/>
                <a:sym typeface="Tahoma"/>
              </a:rPr>
              <a:t> nazwał to „decydującym momentem” — chwilą, w której kompozycja, światło i akcja zbiegają się w idealnej harmonii. Czasami trzeba na to poczekać.</a:t>
            </a:r>
          </a:p>
          <a:p>
            <a:pPr marL="0" marR="0" lvl="0" indent="0" algn="l" defTabSz="914400" rtl="0" eaLnBrk="1" fontAlgn="auto" latinLnBrk="0" hangingPunct="1">
              <a:lnSpc>
                <a:spcPct val="115000"/>
              </a:lnSpc>
              <a:spcBef>
                <a:spcPts val="1200"/>
              </a:spcBef>
              <a:spcAft>
                <a:spcPts val="0"/>
              </a:spcAft>
              <a:buClr>
                <a:schemeClr val="dk1"/>
              </a:buClr>
              <a:buSzPts val="1100"/>
              <a:buFont typeface="Arial"/>
              <a:buNone/>
              <a:tabLst/>
              <a:defRPr/>
            </a:pPr>
            <a:r>
              <a:rPr lang="pl-PL" sz="1100" dirty="0">
                <a:solidFill>
                  <a:schemeClr val="dk1"/>
                </a:solidFill>
                <a:latin typeface="Tahoma"/>
                <a:ea typeface="Tahoma"/>
                <a:cs typeface="Tahoma"/>
                <a:sym typeface="Tahoma"/>
              </a:rPr>
              <a:t>Porada profesjonalisty: róbcie wiele zdjęć. Nie można powtórzyć chwili, więc uchwyćcie różne warianty. Najlepszy wybierzecie podczas edycji.</a:t>
            </a:r>
          </a:p>
          <a:p>
            <a:pPr marL="0" marR="0" lvl="0" indent="0" algn="l" defTabSz="914400" rtl="0" eaLnBrk="1" fontAlgn="auto" latinLnBrk="0" hangingPunct="1">
              <a:lnSpc>
                <a:spcPct val="115000"/>
              </a:lnSpc>
              <a:spcBef>
                <a:spcPts val="1200"/>
              </a:spcBef>
              <a:spcAft>
                <a:spcPts val="0"/>
              </a:spcAft>
              <a:buClr>
                <a:schemeClr val="dk1"/>
              </a:buClr>
              <a:buSzPts val="1100"/>
              <a:buFont typeface="Arial"/>
              <a:buNone/>
              <a:tabLst/>
              <a:defRPr/>
            </a:pPr>
            <a:r>
              <a:rPr lang="pl-PL" sz="1100" dirty="0">
                <a:solidFill>
                  <a:schemeClr val="dk1"/>
                </a:solidFill>
                <a:latin typeface="Tahoma"/>
                <a:ea typeface="Tahoma"/>
                <a:cs typeface="Tahoma"/>
                <a:sym typeface="Tahoma"/>
              </a:rPr>
              <a:t>Szczere zdjęcia (zdjęcia uchwycone w naturalnych i spontanicznych momentach, bez pozowania) często opowiadają bardziej autentyczne historie, ponieważ uchwyciły prawdziwe emocje, akcję i wydarzenie w trakcie jego trwania. Wcześniej pracowaliśmy nad tematem autentyczności w opowiadaniu historii. Pamiętajcie, co powiedzieliśmy: ważne jest, abyście uchwycili swoją prawdę, swoje przesłanie, swoje obserwacje, swoją subiektywność. </a:t>
            </a:r>
          </a:p>
        </p:txBody>
      </p:sp>
      <p:sp>
        <p:nvSpPr>
          <p:cNvPr id="172" name="Google Shape;172;g36b824e2475_0_477:notes">
            <a:extLst>
              <a:ext uri="{FF2B5EF4-FFF2-40B4-BE49-F238E27FC236}">
                <a16:creationId xmlns:a16="http://schemas.microsoft.com/office/drawing/2014/main" id="{65DA5619-87BF-6AA6-8439-5B6C028AD94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8766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6b824e2475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pl-PL" sz="1200" dirty="0">
                <a:solidFill>
                  <a:schemeClr val="dk1"/>
                </a:solidFill>
                <a:latin typeface="Tahoma"/>
                <a:ea typeface="Tahoma"/>
                <a:cs typeface="Tahoma"/>
                <a:sym typeface="Tahoma"/>
              </a:rPr>
              <a:t>Właśnie z tym wiele osób ma problem – z wyborem zdjęć, które warto zachować. Możecie zrobić 50 zdjęć, ale w ostatecznej wersji reportażu wykorzystać tylko 5–10. To normalne i dobre.</a:t>
            </a:r>
          </a:p>
          <a:p>
            <a:pPr marL="0" lvl="0" indent="0" algn="l" rtl="0">
              <a:lnSpc>
                <a:spcPct val="115000"/>
              </a:lnSpc>
              <a:spcBef>
                <a:spcPts val="1200"/>
              </a:spcBef>
              <a:spcAft>
                <a:spcPts val="0"/>
              </a:spcAft>
              <a:buClr>
                <a:schemeClr val="dk1"/>
              </a:buClr>
              <a:buSzPts val="1100"/>
              <a:buFont typeface="Arial"/>
              <a:buNone/>
            </a:pPr>
            <a:r>
              <a:rPr lang="pl-PL" sz="1200" dirty="0">
                <a:solidFill>
                  <a:schemeClr val="dk1"/>
                </a:solidFill>
                <a:latin typeface="Tahoma"/>
                <a:ea typeface="Tahoma"/>
                <a:cs typeface="Tahoma"/>
                <a:sym typeface="Tahoma"/>
              </a:rPr>
              <a:t>Bądźcie bezwzględni. Każde zdjęcie musi zasłużyć na swoje miejsce. Wybierajcie zdjęcia, które wpływają na przebieg reportażu, unikajcie niejasności i powtórzeń spowodowanych zbędnymi lub niejasnymi zdjęciami, chyba że jest to świadomy wybór.</a:t>
            </a:r>
          </a:p>
          <a:p>
            <a:pPr marL="0" lvl="0" indent="0" algn="l" rtl="0">
              <a:lnSpc>
                <a:spcPct val="115000"/>
              </a:lnSpc>
              <a:spcBef>
                <a:spcPts val="1200"/>
              </a:spcBef>
              <a:spcAft>
                <a:spcPts val="0"/>
              </a:spcAft>
              <a:buClr>
                <a:schemeClr val="dk1"/>
              </a:buClr>
              <a:buSzPts val="1100"/>
              <a:buFont typeface="Arial"/>
              <a:buNone/>
            </a:pPr>
            <a:r>
              <a:rPr lang="pl-PL" sz="1200" dirty="0">
                <a:solidFill>
                  <a:schemeClr val="dk1"/>
                </a:solidFill>
                <a:latin typeface="Tahoma"/>
                <a:ea typeface="Tahoma"/>
                <a:cs typeface="Tahoma"/>
                <a:sym typeface="Tahoma"/>
              </a:rPr>
              <a:t> Jeśli zdjęcie jest piękne, ale nie wzbogaca waszej historii, usuńcie je. Jeśli macie trzy podobne ujęcia, wybierzcie najsilniejsze z nich.</a:t>
            </a:r>
          </a:p>
          <a:p>
            <a:pPr marL="0" lvl="0" indent="0" algn="l" rtl="0">
              <a:lnSpc>
                <a:spcPct val="115000"/>
              </a:lnSpc>
              <a:spcBef>
                <a:spcPts val="1200"/>
              </a:spcBef>
              <a:spcAft>
                <a:spcPts val="0"/>
              </a:spcAft>
              <a:buClr>
                <a:schemeClr val="dk1"/>
              </a:buClr>
              <a:buSzPts val="1100"/>
              <a:buFont typeface="Arial"/>
              <a:buNone/>
            </a:pPr>
            <a:endParaRPr lang="pl-PL" sz="1200" dirty="0">
              <a:solidFill>
                <a:schemeClr val="dk1"/>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r>
              <a:rPr lang="pl-PL" sz="1200" dirty="0">
                <a:solidFill>
                  <a:schemeClr val="dk1"/>
                </a:solidFill>
                <a:latin typeface="Tahoma"/>
                <a:ea typeface="Tahoma"/>
                <a:cs typeface="Tahoma"/>
                <a:sym typeface="Tahoma"/>
              </a:rPr>
              <a:t>Poszukajcie różnorodności wizualnej w swojej sekwencji: szerokie ujęcia dla kontekstu, zbliżenia dla emocji, różne kąty i perspektywy. Historia składająca się wyłącznie z zbliżeń lub szerokich ujęć staje się monotonna.</a:t>
            </a:r>
          </a:p>
          <a:p>
            <a:pPr marL="0" lvl="0" indent="0" algn="l" rtl="0">
              <a:lnSpc>
                <a:spcPct val="115000"/>
              </a:lnSpc>
              <a:spcBef>
                <a:spcPts val="1200"/>
              </a:spcBef>
              <a:spcAft>
                <a:spcPts val="0"/>
              </a:spcAft>
              <a:buClr>
                <a:schemeClr val="dk1"/>
              </a:buClr>
              <a:buSzPts val="1100"/>
              <a:buFont typeface="Arial"/>
              <a:buNone/>
            </a:pPr>
            <a:endParaRPr lang="pl-PL" sz="1200" dirty="0">
              <a:solidFill>
                <a:schemeClr val="dk1"/>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r>
              <a:rPr lang="pl-PL" sz="1200" dirty="0">
                <a:solidFill>
                  <a:schemeClr val="dk1"/>
                </a:solidFill>
                <a:latin typeface="Tahoma"/>
                <a:ea typeface="Tahoma"/>
                <a:cs typeface="Tahoma"/>
                <a:sym typeface="Tahoma"/>
              </a:rPr>
              <a:t>Myślcie jak montażysta filmowy: co jest absolutnie niezbędne, aby opowiedzieć swoją historię w sposób wyrazisty? Często mniej znaczy więcej.</a:t>
            </a:r>
            <a:endParaRPr lang="en" sz="1200" dirty="0">
              <a:solidFill>
                <a:schemeClr val="dk1"/>
              </a:solidFill>
              <a:latin typeface="Tahoma"/>
              <a:ea typeface="Tahoma"/>
              <a:cs typeface="Tahoma"/>
              <a:sym typeface="Tahoma"/>
            </a:endParaRPr>
          </a:p>
        </p:txBody>
      </p:sp>
      <p:sp>
        <p:nvSpPr>
          <p:cNvPr id="184" name="Google Shape;184;g36b824e2475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36b824e2475_0_4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pl-PL" sz="1200" dirty="0">
                <a:solidFill>
                  <a:schemeClr val="dk1"/>
                </a:solidFill>
                <a:latin typeface="Tahoma"/>
                <a:ea typeface="Tahoma"/>
                <a:cs typeface="Tahoma"/>
                <a:sym typeface="Tahoma"/>
              </a:rPr>
              <a:t>Po wybraniu zdjęć należy je dopracować poprzez kadrowanie i sekwencjonowanie.</a:t>
            </a:r>
          </a:p>
          <a:p>
            <a:pPr marL="0" lvl="0" indent="0" algn="l" rtl="0">
              <a:lnSpc>
                <a:spcPct val="115000"/>
              </a:lnSpc>
              <a:spcBef>
                <a:spcPts val="1200"/>
              </a:spcBef>
              <a:spcAft>
                <a:spcPts val="0"/>
              </a:spcAft>
              <a:buClr>
                <a:schemeClr val="dk1"/>
              </a:buClr>
              <a:buSzPts val="1100"/>
              <a:buFont typeface="Arial"/>
              <a:buNone/>
            </a:pPr>
            <a:endParaRPr lang="pl-PL" sz="1200" dirty="0">
              <a:solidFill>
                <a:schemeClr val="dk1"/>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r>
              <a:rPr lang="pl-PL" sz="1200" dirty="0">
                <a:solidFill>
                  <a:schemeClr val="dk1"/>
                </a:solidFill>
                <a:latin typeface="Tahoma"/>
                <a:ea typeface="Tahoma"/>
                <a:cs typeface="Tahoma"/>
                <a:sym typeface="Tahoma"/>
              </a:rPr>
              <a:t>Znacie metodę KADROWANIA, ale ważne jest, aby spojrzeć na nią nie tylko z technicznego punktu widzenia, ale także nieco bardziej koncepcyjnie.</a:t>
            </a:r>
          </a:p>
          <a:p>
            <a:pPr marL="0" lvl="0" indent="0" algn="l" rtl="0">
              <a:lnSpc>
                <a:spcPct val="115000"/>
              </a:lnSpc>
              <a:spcBef>
                <a:spcPts val="1200"/>
              </a:spcBef>
              <a:spcAft>
                <a:spcPts val="0"/>
              </a:spcAft>
              <a:buClr>
                <a:schemeClr val="dk1"/>
              </a:buClr>
              <a:buSzPts val="1100"/>
              <a:buFont typeface="Arial"/>
              <a:buNone/>
            </a:pPr>
            <a:endParaRPr lang="pl-PL" sz="1200" dirty="0">
              <a:solidFill>
                <a:schemeClr val="dk1"/>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r>
              <a:rPr lang="pl-PL" sz="1200" dirty="0">
                <a:solidFill>
                  <a:schemeClr val="dk1"/>
                </a:solidFill>
                <a:latin typeface="Tahoma"/>
                <a:ea typeface="Tahoma"/>
                <a:cs typeface="Tahoma"/>
                <a:sym typeface="Tahoma"/>
              </a:rPr>
              <a:t>Być może w tle znajduje się rozpraszający uwagę znak – wytnijcie go.</a:t>
            </a:r>
          </a:p>
          <a:p>
            <a:pPr marL="0" lvl="0" indent="0" algn="l" rtl="0">
              <a:lnSpc>
                <a:spcPct val="115000"/>
              </a:lnSpc>
              <a:spcBef>
                <a:spcPts val="1200"/>
              </a:spcBef>
              <a:spcAft>
                <a:spcPts val="0"/>
              </a:spcAft>
              <a:buClr>
                <a:schemeClr val="dk1"/>
              </a:buClr>
              <a:buSzPts val="1100"/>
              <a:buFont typeface="Arial"/>
              <a:buNone/>
            </a:pPr>
            <a:r>
              <a:rPr lang="pl-PL" sz="1200" dirty="0">
                <a:solidFill>
                  <a:schemeClr val="dk1"/>
                </a:solidFill>
                <a:latin typeface="Tahoma"/>
                <a:ea typeface="Tahoma"/>
                <a:cs typeface="Tahoma"/>
                <a:sym typeface="Tahoma"/>
              </a:rPr>
              <a:t>Być może obiekt jest zbyt wyśrodkowany – wytnijcie go, stosując zasadę trójpodziału. Aplikacje na telefony i darmowe oprogramowanie ułatwiają to zadanie. Ale bądźcie ostrożni: agresywne kadrowanie obniża jakość obrazu.</a:t>
            </a:r>
          </a:p>
          <a:p>
            <a:pPr marL="0" lvl="0" indent="0" algn="l" rtl="0">
              <a:lnSpc>
                <a:spcPct val="115000"/>
              </a:lnSpc>
              <a:spcBef>
                <a:spcPts val="1200"/>
              </a:spcBef>
              <a:spcAft>
                <a:spcPts val="0"/>
              </a:spcAft>
              <a:buClr>
                <a:schemeClr val="dk1"/>
              </a:buClr>
              <a:buSzPts val="1100"/>
              <a:buFont typeface="Arial"/>
              <a:buNone/>
            </a:pPr>
            <a:r>
              <a:rPr lang="pl-PL" sz="1200" dirty="0">
                <a:solidFill>
                  <a:schemeClr val="dk1"/>
                </a:solidFill>
                <a:latin typeface="Tahoma"/>
                <a:ea typeface="Tahoma"/>
                <a:cs typeface="Tahoma"/>
                <a:sym typeface="Tahoma"/>
              </a:rPr>
              <a:t>Kadrujcie rozważnie, nie przesadzajcie.</a:t>
            </a:r>
          </a:p>
          <a:p>
            <a:pPr marL="0" lvl="0" indent="0" algn="l" rtl="0">
              <a:lnSpc>
                <a:spcPct val="115000"/>
              </a:lnSpc>
              <a:spcBef>
                <a:spcPts val="1200"/>
              </a:spcBef>
              <a:spcAft>
                <a:spcPts val="0"/>
              </a:spcAft>
              <a:buClr>
                <a:schemeClr val="dk1"/>
              </a:buClr>
              <a:buSzPts val="1100"/>
              <a:buFont typeface="Arial"/>
              <a:buNone/>
            </a:pPr>
            <a:endParaRPr lang="pl-PL" sz="1200" dirty="0">
              <a:solidFill>
                <a:schemeClr val="dk1"/>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r>
              <a:rPr lang="pl-PL" sz="1200" dirty="0">
                <a:solidFill>
                  <a:schemeClr val="dk1"/>
                </a:solidFill>
                <a:latin typeface="Tahoma"/>
                <a:ea typeface="Tahoma"/>
                <a:cs typeface="Tahoma"/>
                <a:sym typeface="Tahoma"/>
              </a:rPr>
              <a:t>Wskazówka: zawsze zachowujcie oryginalne zdjęcie, kadrujcie kopię!</a:t>
            </a:r>
          </a:p>
        </p:txBody>
      </p:sp>
      <p:sp>
        <p:nvSpPr>
          <p:cNvPr id="259" name="Google Shape;259;g36b824e2475_0_4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a:extLst>
            <a:ext uri="{FF2B5EF4-FFF2-40B4-BE49-F238E27FC236}">
              <a16:creationId xmlns:a16="http://schemas.microsoft.com/office/drawing/2014/main" id="{488D23C1-D84F-5A64-F585-F197F8AC5397}"/>
            </a:ext>
          </a:extLst>
        </p:cNvPr>
        <p:cNvGrpSpPr/>
        <p:nvPr/>
      </p:nvGrpSpPr>
      <p:grpSpPr>
        <a:xfrm>
          <a:off x="0" y="0"/>
          <a:ext cx="0" cy="0"/>
          <a:chOff x="0" y="0"/>
          <a:chExt cx="0" cy="0"/>
        </a:xfrm>
      </p:grpSpPr>
      <p:sp>
        <p:nvSpPr>
          <p:cNvPr id="258" name="Google Shape;258;g36b824e2475_0_497:notes">
            <a:extLst>
              <a:ext uri="{FF2B5EF4-FFF2-40B4-BE49-F238E27FC236}">
                <a16:creationId xmlns:a16="http://schemas.microsoft.com/office/drawing/2014/main" id="{FBD98542-2473-03A0-78D8-D531797D821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pl-PL" sz="1200" dirty="0">
                <a:solidFill>
                  <a:schemeClr val="dk1"/>
                </a:solidFill>
                <a:latin typeface="Tahoma"/>
                <a:ea typeface="Tahoma"/>
                <a:cs typeface="Tahoma"/>
                <a:sym typeface="Tahoma"/>
              </a:rPr>
              <a:t>SEKWENCJONOWANIE to moment, w którym naprawdę zaczyna się opowiadanie historii, ponieważ tworzy ono narracyjny ciąg, wyznaczając ścieżkę przewodnią przez opowieść. Te same pięć obrazów w różnej kolejności opowiada różne historie. W tym momencie pomocny może być scenariusz obrazkowy!</a:t>
            </a:r>
          </a:p>
          <a:p>
            <a:pPr marL="0" lvl="0" indent="0" algn="l" rtl="0">
              <a:lnSpc>
                <a:spcPct val="115000"/>
              </a:lnSpc>
              <a:spcBef>
                <a:spcPts val="1200"/>
              </a:spcBef>
              <a:spcAft>
                <a:spcPts val="0"/>
              </a:spcAft>
              <a:buClr>
                <a:schemeClr val="dk1"/>
              </a:buClr>
              <a:buSzPts val="1100"/>
              <a:buFont typeface="Arial"/>
              <a:buNone/>
            </a:pPr>
            <a:r>
              <a:rPr lang="pl-PL" sz="1200" dirty="0">
                <a:solidFill>
                  <a:schemeClr val="dk1"/>
                </a:solidFill>
                <a:latin typeface="Tahoma"/>
                <a:ea typeface="Tahoma"/>
                <a:cs typeface="Tahoma"/>
                <a:sym typeface="Tahoma"/>
              </a:rPr>
              <a:t>Spróbujcie przeprowadzić następujący eksperyment: ułóżcie swoje obrazy i zmieńcie ich kolejność. Jak rozpoczęcie od szerokiego ujęcia ogólnego w porównaniu z dramatycznym zbliżeniem zmienia narrację?</a:t>
            </a:r>
          </a:p>
          <a:p>
            <a:pPr marL="0" lvl="0" indent="0" algn="l" rtl="0">
              <a:lnSpc>
                <a:spcPct val="115000"/>
              </a:lnSpc>
              <a:spcBef>
                <a:spcPts val="1200"/>
              </a:spcBef>
              <a:spcAft>
                <a:spcPts val="0"/>
              </a:spcAft>
              <a:buClr>
                <a:schemeClr val="dk1"/>
              </a:buClr>
              <a:buSzPts val="1100"/>
              <a:buFont typeface="Arial"/>
              <a:buNone/>
            </a:pPr>
            <a:endParaRPr lang="pl-PL" sz="1200" dirty="0">
              <a:solidFill>
                <a:schemeClr val="dk1"/>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r>
              <a:rPr lang="pl-PL" sz="1200" dirty="0">
                <a:solidFill>
                  <a:schemeClr val="dk1"/>
                </a:solidFill>
                <a:latin typeface="Tahoma"/>
                <a:ea typeface="Tahoma"/>
                <a:cs typeface="Tahoma"/>
                <a:sym typeface="Tahoma"/>
              </a:rPr>
              <a:t>Pomyślcie o tempie emocjonalnym. Jeśli każdy obraz jest intensywny, widzowie będą zmęczeni. Jeśli każdy obraz jest spokojny, będą się nudzić. Stwórzcie rytm — budujcie napięcie, oferujcie rozładowanie. Pokażcie kontekst, a następnie powiększcie szczegóły. Zacznijcie od tajemnicy, a następnie ją ujawnijcie.</a:t>
            </a:r>
          </a:p>
          <a:p>
            <a:pPr marL="0" lvl="0" indent="0" algn="l" rtl="0">
              <a:lnSpc>
                <a:spcPct val="115000"/>
              </a:lnSpc>
              <a:spcBef>
                <a:spcPts val="1200"/>
              </a:spcBef>
              <a:spcAft>
                <a:spcPts val="0"/>
              </a:spcAft>
              <a:buClr>
                <a:schemeClr val="dk1"/>
              </a:buClr>
              <a:buSzPts val="1100"/>
              <a:buFont typeface="Arial"/>
              <a:buNone/>
            </a:pPr>
            <a:r>
              <a:rPr lang="pl-PL" sz="1200" dirty="0">
                <a:solidFill>
                  <a:schemeClr val="dk1"/>
                </a:solidFill>
                <a:latin typeface="Tahoma"/>
                <a:ea typeface="Tahoma"/>
                <a:cs typeface="Tahoma"/>
                <a:sym typeface="Tahoma"/>
              </a:rPr>
              <a:t>Klasyczne sekwencje często przebiegają następująco: ustalenie scenerii → wprowadzenie postaci → pokazanie konfliktu/akcji → rozwiązanie/refleksja. Ale kiedy już zrozumiecie ten schemat, możecie go celowo złamać.</a:t>
            </a:r>
          </a:p>
          <a:p>
            <a:pPr marL="0" lvl="0" indent="0" algn="l" rtl="0">
              <a:lnSpc>
                <a:spcPct val="115000"/>
              </a:lnSpc>
              <a:spcBef>
                <a:spcPts val="1200"/>
              </a:spcBef>
              <a:spcAft>
                <a:spcPts val="0"/>
              </a:spcAft>
              <a:buClr>
                <a:schemeClr val="dk1"/>
              </a:buClr>
              <a:buSzPts val="1100"/>
              <a:buFont typeface="Arial"/>
              <a:buNone/>
            </a:pPr>
            <a:r>
              <a:rPr lang="pl-PL" sz="1200" dirty="0">
                <a:solidFill>
                  <a:schemeClr val="dk1"/>
                </a:solidFill>
                <a:latin typeface="Tahoma"/>
                <a:ea typeface="Tahoma"/>
                <a:cs typeface="Tahoma"/>
                <a:sym typeface="Tahoma"/>
              </a:rPr>
              <a:t>Pomocne są narzędzia cyfrowe: większość programów do tworzenia pokazów slajdów lub edycji wideo pozwala na przeciąganie obrazów. Eksperymentujcie. Zaufajcie swojej intuicji. Czy ta kolejność wydaje się właściwa? Czy opowiada historię, którą chcecie opowiedzieć?</a:t>
            </a:r>
          </a:p>
          <a:p>
            <a:pPr marL="0" lvl="0" indent="0" algn="l" rtl="0">
              <a:lnSpc>
                <a:spcPct val="115000"/>
              </a:lnSpc>
              <a:spcBef>
                <a:spcPts val="1200"/>
              </a:spcBef>
              <a:spcAft>
                <a:spcPts val="0"/>
              </a:spcAft>
              <a:buClr>
                <a:schemeClr val="dk1"/>
              </a:buClr>
              <a:buSzPts val="1100"/>
              <a:buFont typeface="Arial"/>
              <a:buNone/>
            </a:pPr>
            <a:endParaRPr lang="pl-PL" sz="1200" dirty="0">
              <a:solidFill>
                <a:schemeClr val="dk1"/>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r>
              <a:rPr lang="pl-PL" sz="1200" dirty="0">
                <a:solidFill>
                  <a:schemeClr val="dk1"/>
                </a:solidFill>
                <a:latin typeface="Tahoma"/>
                <a:ea typeface="Tahoma"/>
                <a:cs typeface="Tahoma"/>
                <a:sym typeface="Tahoma"/>
              </a:rPr>
              <a:t>Jako małe ćwiczenie pobierzcie zdjęcia osób z </a:t>
            </a:r>
            <a:r>
              <a:rPr lang="pl-PL" sz="1200" dirty="0" err="1">
                <a:solidFill>
                  <a:schemeClr val="dk1"/>
                </a:solidFill>
                <a:latin typeface="Tahoma"/>
                <a:ea typeface="Tahoma"/>
                <a:cs typeface="Tahoma"/>
                <a:sym typeface="Tahoma"/>
              </a:rPr>
              <a:t>internetu</a:t>
            </a:r>
            <a:r>
              <a:rPr lang="pl-PL" sz="1200" dirty="0">
                <a:solidFill>
                  <a:schemeClr val="dk1"/>
                </a:solidFill>
                <a:latin typeface="Tahoma"/>
                <a:ea typeface="Tahoma"/>
                <a:cs typeface="Tahoma"/>
                <a:sym typeface="Tahoma"/>
              </a:rPr>
              <a:t> i wytnijcie tylko ich twarze w programie </a:t>
            </a:r>
            <a:r>
              <a:rPr lang="pl-PL" sz="1200" dirty="0" err="1">
                <a:solidFill>
                  <a:schemeClr val="dk1"/>
                </a:solidFill>
                <a:latin typeface="Tahoma"/>
                <a:ea typeface="Tahoma"/>
                <a:cs typeface="Tahoma"/>
                <a:sym typeface="Tahoma"/>
              </a:rPr>
              <a:t>Gimp</a:t>
            </a:r>
            <a:r>
              <a:rPr lang="pl-PL" sz="1200" dirty="0">
                <a:solidFill>
                  <a:schemeClr val="dk1"/>
                </a:solidFill>
                <a:latin typeface="Tahoma"/>
                <a:ea typeface="Tahoma"/>
                <a:cs typeface="Tahoma"/>
                <a:sym typeface="Tahoma"/>
              </a:rPr>
              <a:t>, </a:t>
            </a:r>
            <a:r>
              <a:rPr lang="pl-PL" sz="1200" dirty="0" err="1">
                <a:solidFill>
                  <a:schemeClr val="dk1"/>
                </a:solidFill>
                <a:latin typeface="Tahoma"/>
                <a:ea typeface="Tahoma"/>
                <a:cs typeface="Tahoma"/>
                <a:sym typeface="Tahoma"/>
              </a:rPr>
              <a:t>Pixlr</a:t>
            </a:r>
            <a:r>
              <a:rPr lang="pl-PL" sz="1200" dirty="0">
                <a:solidFill>
                  <a:schemeClr val="dk1"/>
                </a:solidFill>
                <a:latin typeface="Tahoma"/>
                <a:ea typeface="Tahoma"/>
                <a:cs typeface="Tahoma"/>
                <a:sym typeface="Tahoma"/>
              </a:rPr>
              <a:t> lub Photoshop.</a:t>
            </a:r>
          </a:p>
          <a:p>
            <a:pPr marL="0" lvl="0" indent="0" algn="l" rtl="0">
              <a:lnSpc>
                <a:spcPct val="115000"/>
              </a:lnSpc>
              <a:spcBef>
                <a:spcPts val="1200"/>
              </a:spcBef>
              <a:spcAft>
                <a:spcPts val="0"/>
              </a:spcAft>
              <a:buClr>
                <a:schemeClr val="dk1"/>
              </a:buClr>
              <a:buSzPts val="1100"/>
              <a:buFont typeface="Arial"/>
              <a:buNone/>
            </a:pPr>
            <a:endParaRPr lang="pl-PL" sz="1200" dirty="0">
              <a:solidFill>
                <a:schemeClr val="dk1"/>
              </a:solidFill>
              <a:latin typeface="Tahoma"/>
              <a:ea typeface="Tahoma"/>
              <a:cs typeface="Tahoma"/>
              <a:sym typeface="Tahoma"/>
            </a:endParaRPr>
          </a:p>
        </p:txBody>
      </p:sp>
      <p:sp>
        <p:nvSpPr>
          <p:cNvPr id="259" name="Google Shape;259;g36b824e2475_0_497:notes">
            <a:extLst>
              <a:ext uri="{FF2B5EF4-FFF2-40B4-BE49-F238E27FC236}">
                <a16:creationId xmlns:a16="http://schemas.microsoft.com/office/drawing/2014/main" id="{C5E2A517-0AFD-CDC8-570F-1C10CC61E61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8103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6b824e2475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pl-PL" sz="1200" dirty="0">
                <a:solidFill>
                  <a:schemeClr val="dk1"/>
                </a:solidFill>
                <a:latin typeface="Tahoma"/>
                <a:ea typeface="Tahoma"/>
                <a:cs typeface="Tahoma"/>
                <a:sym typeface="Tahoma"/>
              </a:rPr>
              <a:t>Teraz dodajemy warstwy wykraczające poza same obrazy. Elementy multimodalne, takie jak podpisy lub dźwięk, dodają głębi i kontekstu, dzięki czemu wasza historia staje się bardziej wciągająca i przystępna.</a:t>
            </a:r>
          </a:p>
          <a:p>
            <a:pPr marL="0" lvl="0" indent="0" algn="l" rtl="0">
              <a:lnSpc>
                <a:spcPct val="115000"/>
              </a:lnSpc>
              <a:spcBef>
                <a:spcPts val="1200"/>
              </a:spcBef>
              <a:spcAft>
                <a:spcPts val="0"/>
              </a:spcAft>
              <a:buClr>
                <a:schemeClr val="dk1"/>
              </a:buClr>
              <a:buSzPts val="1100"/>
              <a:buFont typeface="Arial"/>
              <a:buNone/>
            </a:pPr>
            <a:r>
              <a:rPr lang="pl-PL" sz="1200" dirty="0">
                <a:solidFill>
                  <a:schemeClr val="dk1"/>
                </a:solidFill>
                <a:latin typeface="Tahoma"/>
                <a:ea typeface="Tahoma"/>
                <a:cs typeface="Tahoma"/>
                <a:sym typeface="Tahoma"/>
              </a:rPr>
              <a:t>TEKST powinien służyć obrazom, a nie je przytłaczać. Tekst w postaci podpisu może być kreatywny, może być dosłowny lub nie, może nawet mówić coś innego niż obraz. Na przykład może tworzyć znaczenie poprzez zestawienie (obraz zanieczyszczenia z podpisem „Postęp?”). Złe podpisy po prostu opisują to, co już widzimy („Smutne dziecko”).</a:t>
            </a:r>
          </a:p>
          <a:p>
            <a:pPr marL="0" lvl="0" indent="0" algn="l" rtl="0">
              <a:lnSpc>
                <a:spcPct val="115000"/>
              </a:lnSpc>
              <a:spcBef>
                <a:spcPts val="1200"/>
              </a:spcBef>
              <a:spcAft>
                <a:spcPts val="0"/>
              </a:spcAft>
              <a:buClr>
                <a:schemeClr val="dk1"/>
              </a:buClr>
              <a:buSzPts val="1100"/>
              <a:buFont typeface="Arial"/>
              <a:buNone/>
            </a:pPr>
            <a:endParaRPr lang="pl-PL" sz="1200" dirty="0">
              <a:solidFill>
                <a:schemeClr val="dk1"/>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r>
              <a:rPr lang="pl-PL" sz="1200" dirty="0">
                <a:solidFill>
                  <a:schemeClr val="dk1"/>
                </a:solidFill>
                <a:latin typeface="Tahoma"/>
                <a:ea typeface="Tahoma"/>
                <a:cs typeface="Tahoma"/>
                <a:sym typeface="Tahoma"/>
              </a:rPr>
              <a:t>Podpisy powinny być krótkie. Jeśli potrzebujecie akapitu, aby wyjaśnić obraz, być może potrzebujecie innego obrazu. </a:t>
            </a:r>
          </a:p>
          <a:p>
            <a:pPr marL="0" lvl="0" indent="0" algn="l" rtl="0">
              <a:lnSpc>
                <a:spcPct val="115000"/>
              </a:lnSpc>
              <a:spcBef>
                <a:spcPts val="1200"/>
              </a:spcBef>
              <a:spcAft>
                <a:spcPts val="0"/>
              </a:spcAft>
              <a:buClr>
                <a:schemeClr val="dk1"/>
              </a:buClr>
              <a:buSzPts val="1100"/>
              <a:buFont typeface="Arial"/>
              <a:buNone/>
            </a:pPr>
            <a:endParaRPr lang="pl-PL" sz="1200" dirty="0">
              <a:solidFill>
                <a:schemeClr val="dk1"/>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r>
              <a:rPr lang="pl-PL" sz="1200" dirty="0">
                <a:solidFill>
                  <a:schemeClr val="dk1"/>
                </a:solidFill>
                <a:latin typeface="Tahoma"/>
                <a:ea typeface="Tahoma"/>
                <a:cs typeface="Tahoma"/>
                <a:sym typeface="Tahoma"/>
              </a:rPr>
              <a:t>Upewnijcie się, że tekst jest łatwy i szybki do przeczytania, że nie znika w tle i oczywiście, że nie zawiera błędów ortograficznych!!!</a:t>
            </a:r>
          </a:p>
          <a:p>
            <a:pPr marL="0" lvl="0" indent="0" algn="l" rtl="0">
              <a:lnSpc>
                <a:spcPct val="115000"/>
              </a:lnSpc>
              <a:spcBef>
                <a:spcPts val="1200"/>
              </a:spcBef>
              <a:spcAft>
                <a:spcPts val="0"/>
              </a:spcAft>
              <a:buClr>
                <a:schemeClr val="dk1"/>
              </a:buClr>
              <a:buSzPts val="1100"/>
              <a:buFont typeface="Arial"/>
              <a:buNone/>
            </a:pPr>
            <a:endParaRPr lang="pl-PL" sz="1200" dirty="0">
              <a:solidFill>
                <a:schemeClr val="dk1"/>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sz="1200" dirty="0">
              <a:solidFill>
                <a:schemeClr val="dk1"/>
              </a:solidFill>
              <a:latin typeface="Tahoma"/>
              <a:ea typeface="Tahoma"/>
              <a:cs typeface="Tahoma"/>
              <a:sym typeface="Tahoma"/>
            </a:endParaRPr>
          </a:p>
          <a:p>
            <a:pPr marL="0" lvl="0" indent="0" algn="l" rtl="0">
              <a:spcBef>
                <a:spcPts val="0"/>
              </a:spcBef>
              <a:spcAft>
                <a:spcPts val="0"/>
              </a:spcAft>
              <a:buNone/>
            </a:pPr>
            <a:endParaRPr dirty="0"/>
          </a:p>
        </p:txBody>
      </p:sp>
      <p:sp>
        <p:nvSpPr>
          <p:cNvPr id="334" name="Google Shape;334;g36b824e2475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a:extLst>
            <a:ext uri="{FF2B5EF4-FFF2-40B4-BE49-F238E27FC236}">
              <a16:creationId xmlns:a16="http://schemas.microsoft.com/office/drawing/2014/main" id="{4E8BB7E6-A57D-137D-F5AB-A71612D2BD47}"/>
            </a:ext>
          </a:extLst>
        </p:cNvPr>
        <p:cNvGrpSpPr/>
        <p:nvPr/>
      </p:nvGrpSpPr>
      <p:grpSpPr>
        <a:xfrm>
          <a:off x="0" y="0"/>
          <a:ext cx="0" cy="0"/>
          <a:chOff x="0" y="0"/>
          <a:chExt cx="0" cy="0"/>
        </a:xfrm>
      </p:grpSpPr>
      <p:sp>
        <p:nvSpPr>
          <p:cNvPr id="333" name="Google Shape;333;g36b824e2475_0_204:notes">
            <a:extLst>
              <a:ext uri="{FF2B5EF4-FFF2-40B4-BE49-F238E27FC236}">
                <a16:creationId xmlns:a16="http://schemas.microsoft.com/office/drawing/2014/main" id="{EF39698C-E1CB-0962-B383-660FD6F31C1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pl-PL" sz="1200" dirty="0">
                <a:solidFill>
                  <a:schemeClr val="dk1"/>
                </a:solidFill>
                <a:latin typeface="Tahoma"/>
                <a:ea typeface="Tahoma"/>
                <a:cs typeface="Tahoma"/>
                <a:sym typeface="Tahoma"/>
              </a:rPr>
              <a:t>Łączenie obrazu z dźwiękiem opiera się na praktykach artystycznych z zakresu audiowizualnego.</a:t>
            </a:r>
          </a:p>
          <a:p>
            <a:pPr marL="0" lvl="0" indent="0" algn="l" rtl="0">
              <a:lnSpc>
                <a:spcPct val="115000"/>
              </a:lnSpc>
              <a:spcBef>
                <a:spcPts val="1200"/>
              </a:spcBef>
              <a:spcAft>
                <a:spcPts val="0"/>
              </a:spcAft>
              <a:buClr>
                <a:schemeClr val="dk1"/>
              </a:buClr>
              <a:buSzPts val="1100"/>
              <a:buFont typeface="Arial"/>
              <a:buNone/>
            </a:pPr>
            <a:r>
              <a:rPr lang="pl-PL" sz="1200" dirty="0">
                <a:solidFill>
                  <a:schemeClr val="dk1"/>
                </a:solidFill>
                <a:latin typeface="Tahoma"/>
                <a:ea typeface="Tahoma"/>
                <a:cs typeface="Tahoma"/>
                <a:sym typeface="Tahoma"/>
              </a:rPr>
              <a:t>Dźwięk przekształca statyczne obrazy w wciągające doświadczenia. Wasz głos lektorski może dostarczyć kontekstu, wyrazić emocje lub pomóc w interpretacji. </a:t>
            </a:r>
          </a:p>
          <a:p>
            <a:pPr marL="0" lvl="0" indent="0" algn="l" rtl="0">
              <a:lnSpc>
                <a:spcPct val="115000"/>
              </a:lnSpc>
              <a:spcBef>
                <a:spcPts val="1200"/>
              </a:spcBef>
              <a:spcAft>
                <a:spcPts val="0"/>
              </a:spcAft>
              <a:buClr>
                <a:schemeClr val="dk1"/>
              </a:buClr>
              <a:buSzPts val="1100"/>
              <a:buFont typeface="Arial"/>
              <a:buNone/>
            </a:pPr>
            <a:r>
              <a:rPr lang="pl-PL" sz="1200" dirty="0">
                <a:solidFill>
                  <a:schemeClr val="dk1"/>
                </a:solidFill>
                <a:latin typeface="Tahoma"/>
                <a:ea typeface="Tahoma"/>
                <a:cs typeface="Tahoma"/>
                <a:sym typeface="Tahoma"/>
              </a:rPr>
              <a:t>Dźwięki otoczenia tworzą atmosferę — odgłos deszczu sprawia, że zdjęcia pogody mają większą siłę oddziaływania. Muzyka natychmiast nadaje emocjonalny ton.</a:t>
            </a:r>
          </a:p>
          <a:p>
            <a:pPr marL="0" lvl="0" indent="0" algn="l" rtl="0">
              <a:lnSpc>
                <a:spcPct val="115000"/>
              </a:lnSpc>
              <a:spcBef>
                <a:spcPts val="1200"/>
              </a:spcBef>
              <a:spcAft>
                <a:spcPts val="0"/>
              </a:spcAft>
              <a:buClr>
                <a:schemeClr val="dk1"/>
              </a:buClr>
              <a:buSzPts val="1100"/>
              <a:buFont typeface="Arial"/>
              <a:buNone/>
            </a:pPr>
            <a:r>
              <a:rPr lang="pl-PL" sz="1200" dirty="0">
                <a:solidFill>
                  <a:schemeClr val="dk1"/>
                </a:solidFill>
                <a:latin typeface="Tahoma"/>
                <a:ea typeface="Tahoma"/>
                <a:cs typeface="Tahoma"/>
                <a:sym typeface="Tahoma"/>
              </a:rPr>
              <a:t>Ale uważajcie: dźwięk może przytłoczyć. Jeśli muzyka jest zbyt głośna lub dramatyczna, widzowie skupiają się na niej, a nie na historii. Jeśli narracja jest ciągła, obrazy nie mają przestrzeni, aby przemówić. Pomyślcie też o ciszy — strategiczne momenty ciszy mogą być bardzo wyraziste.</a:t>
            </a:r>
          </a:p>
          <a:p>
            <a:pPr marL="0" lvl="0" indent="0" algn="l" rtl="0">
              <a:lnSpc>
                <a:spcPct val="115000"/>
              </a:lnSpc>
              <a:spcBef>
                <a:spcPts val="1200"/>
              </a:spcBef>
              <a:spcAft>
                <a:spcPts val="0"/>
              </a:spcAft>
              <a:buClr>
                <a:schemeClr val="dk1"/>
              </a:buClr>
              <a:buSzPts val="1100"/>
              <a:buFont typeface="Arial"/>
              <a:buNone/>
            </a:pPr>
            <a:r>
              <a:rPr lang="pl-PL" sz="1200" dirty="0">
                <a:solidFill>
                  <a:schemeClr val="dk1"/>
                </a:solidFill>
                <a:latin typeface="Tahoma"/>
                <a:ea typeface="Tahoma"/>
                <a:cs typeface="Tahoma"/>
                <a:sym typeface="Tahoma"/>
              </a:rPr>
              <a:t>Wypróbujcie różne dźwięki w swoich fotoreportażach, a będziecie zaskoczeni. Na przykład fotoreportaż o psie biegającym radośnie po parku i bawiącym się piłką będzie odbierany inaczej, jeśli połączycie go z muzyką instrumentalną, muzyką </a:t>
            </a:r>
            <a:r>
              <a:rPr lang="pl-PL" sz="1200" dirty="0" err="1">
                <a:solidFill>
                  <a:schemeClr val="dk1"/>
                </a:solidFill>
                <a:latin typeface="Tahoma"/>
                <a:ea typeface="Tahoma"/>
                <a:cs typeface="Tahoma"/>
                <a:sym typeface="Tahoma"/>
              </a:rPr>
              <a:t>house</a:t>
            </a:r>
            <a:r>
              <a:rPr lang="pl-PL" sz="1200" dirty="0">
                <a:solidFill>
                  <a:schemeClr val="dk1"/>
                </a:solidFill>
                <a:latin typeface="Tahoma"/>
                <a:ea typeface="Tahoma"/>
                <a:cs typeface="Tahoma"/>
                <a:sym typeface="Tahoma"/>
              </a:rPr>
              <a:t> lub po prostu dźwiękami z parku. Każda z tych opcji to w końcu inna historia.</a:t>
            </a:r>
          </a:p>
          <a:p>
            <a:pPr marL="0" lvl="0" indent="0" algn="l" rtl="0">
              <a:lnSpc>
                <a:spcPct val="115000"/>
              </a:lnSpc>
              <a:spcBef>
                <a:spcPts val="1200"/>
              </a:spcBef>
              <a:spcAft>
                <a:spcPts val="0"/>
              </a:spcAft>
              <a:buClr>
                <a:schemeClr val="dk1"/>
              </a:buClr>
              <a:buSzPts val="1100"/>
              <a:buFont typeface="Arial"/>
              <a:buNone/>
            </a:pPr>
            <a:endParaRPr lang="pl-PL" sz="1200" dirty="0">
              <a:solidFill>
                <a:schemeClr val="dk1"/>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r>
              <a:rPr lang="pl-PL" sz="1200" dirty="0">
                <a:solidFill>
                  <a:schemeClr val="dk1"/>
                </a:solidFill>
                <a:latin typeface="Tahoma"/>
                <a:ea typeface="Tahoma"/>
                <a:cs typeface="Tahoma"/>
                <a:sym typeface="Tahoma"/>
              </a:rPr>
              <a:t>Wskazówka dla profesjonalistów: napiszcie scenariusz, a następnie skróćcie go o 30%. Mówcie tylko to, co niezbędne. Niech wasze obrazy wykonają ciężką pracę.</a:t>
            </a:r>
          </a:p>
          <a:p>
            <a:pPr marL="0" lvl="0" indent="0" algn="l" rtl="0">
              <a:lnSpc>
                <a:spcPct val="115000"/>
              </a:lnSpc>
              <a:spcBef>
                <a:spcPts val="1200"/>
              </a:spcBef>
              <a:spcAft>
                <a:spcPts val="0"/>
              </a:spcAft>
              <a:buClr>
                <a:schemeClr val="dk1"/>
              </a:buClr>
              <a:buSzPts val="1100"/>
              <a:buFont typeface="Arial"/>
              <a:buNone/>
            </a:pPr>
            <a:endParaRPr lang="pl-PL" sz="1200" dirty="0">
              <a:solidFill>
                <a:schemeClr val="dk1"/>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sz="1200" dirty="0">
              <a:solidFill>
                <a:schemeClr val="dk1"/>
              </a:solidFill>
              <a:latin typeface="Tahoma"/>
              <a:ea typeface="Tahoma"/>
              <a:cs typeface="Tahoma"/>
              <a:sym typeface="Tahoma"/>
            </a:endParaRPr>
          </a:p>
          <a:p>
            <a:pPr marL="0" lvl="0" indent="0" algn="l" rtl="0">
              <a:spcBef>
                <a:spcPts val="0"/>
              </a:spcBef>
              <a:spcAft>
                <a:spcPts val="0"/>
              </a:spcAft>
              <a:buNone/>
            </a:pPr>
            <a:endParaRPr dirty="0"/>
          </a:p>
        </p:txBody>
      </p:sp>
      <p:sp>
        <p:nvSpPr>
          <p:cNvPr id="334" name="Google Shape;334;g36b824e2475_0_204:notes">
            <a:extLst>
              <a:ext uri="{FF2B5EF4-FFF2-40B4-BE49-F238E27FC236}">
                <a16:creationId xmlns:a16="http://schemas.microsoft.com/office/drawing/2014/main" id="{19AB5790-87F3-D77E-9C21-51F2BFAEB8D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9281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36c54b10d3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pl-PL" sz="1200" dirty="0">
                <a:solidFill>
                  <a:schemeClr val="dk1"/>
                </a:solidFill>
                <a:latin typeface="Tahoma"/>
                <a:ea typeface="Tahoma"/>
                <a:cs typeface="Tahoma"/>
                <a:sym typeface="Tahoma"/>
              </a:rPr>
              <a:t>Archiwa cyfrowe są skarbnicą dla twórców opowieści. Wyobraźcie sobie, że tworzycie opowieść o historii swojego miasta — możecie włączyć do niej prawdziwe zdjęcia historyczne obok współczesnych, pokazując zmiany, jakie zaszły na przestrzeni czasu. Albo opowieść o poezji — dodajcie do niej dzieła sztuki z epoki, w której została napisana.</a:t>
            </a:r>
          </a:p>
          <a:p>
            <a:pPr marL="0" lvl="0" indent="0" algn="l" rtl="0">
              <a:lnSpc>
                <a:spcPct val="115000"/>
              </a:lnSpc>
              <a:spcBef>
                <a:spcPts val="1200"/>
              </a:spcBef>
              <a:spcAft>
                <a:spcPts val="0"/>
              </a:spcAft>
              <a:buClr>
                <a:schemeClr val="dk1"/>
              </a:buClr>
              <a:buSzPts val="1100"/>
              <a:buFont typeface="Arial"/>
              <a:buNone/>
            </a:pPr>
            <a:r>
              <a:rPr lang="pl-PL" sz="1200" dirty="0">
                <a:solidFill>
                  <a:schemeClr val="dk1"/>
                </a:solidFill>
                <a:latin typeface="Tahoma"/>
                <a:ea typeface="Tahoma"/>
                <a:cs typeface="Tahoma"/>
                <a:sym typeface="Tahoma"/>
              </a:rPr>
              <a:t>Służy to wielu celom. Pod względem artystycznym dodaje to głębi i wyrazistości. Wasze osobiste zdjęcia zyskują głębię, gdy zestawicie je z materiałami historycznymi. </a:t>
            </a:r>
          </a:p>
          <a:p>
            <a:pPr marL="0" lvl="0" indent="0" algn="l" rtl="0">
              <a:lnSpc>
                <a:spcPct val="115000"/>
              </a:lnSpc>
              <a:spcBef>
                <a:spcPts val="1200"/>
              </a:spcBef>
              <a:spcAft>
                <a:spcPts val="0"/>
              </a:spcAft>
              <a:buClr>
                <a:schemeClr val="dk1"/>
              </a:buClr>
              <a:buSzPts val="1100"/>
              <a:buFont typeface="Arial"/>
              <a:buNone/>
            </a:pPr>
            <a:r>
              <a:rPr lang="pl-PL" sz="1200" dirty="0">
                <a:solidFill>
                  <a:schemeClr val="dk1"/>
                </a:solidFill>
                <a:latin typeface="Tahoma"/>
                <a:ea typeface="Tahoma"/>
                <a:cs typeface="Tahoma"/>
                <a:sym typeface="Tahoma"/>
              </a:rPr>
              <a:t>Pod względem edukacyjnym łączy to waszą opowieść z szerszym dziedzictwem kulturowym. </a:t>
            </a:r>
          </a:p>
          <a:p>
            <a:pPr marL="0" lvl="0" indent="0" algn="l" rtl="0">
              <a:lnSpc>
                <a:spcPct val="115000"/>
              </a:lnSpc>
              <a:spcBef>
                <a:spcPts val="1200"/>
              </a:spcBef>
              <a:spcAft>
                <a:spcPts val="0"/>
              </a:spcAft>
              <a:buClr>
                <a:schemeClr val="dk1"/>
              </a:buClr>
              <a:buSzPts val="1100"/>
              <a:buFont typeface="Arial"/>
              <a:buNone/>
            </a:pPr>
            <a:r>
              <a:rPr lang="pl-PL" sz="1200" dirty="0">
                <a:solidFill>
                  <a:schemeClr val="dk1"/>
                </a:solidFill>
                <a:latin typeface="Tahoma"/>
                <a:ea typeface="Tahoma"/>
                <a:cs typeface="Tahoma"/>
                <a:sym typeface="Tahoma"/>
              </a:rPr>
              <a:t>Pod względem społecznym pozwala to zachować archiwa – materiały te istnieją po to, aby je wykorzystywać, udostępniać i interpretować na nowo.</a:t>
            </a:r>
          </a:p>
          <a:p>
            <a:pPr marL="0" lvl="0" indent="0" algn="l" rtl="0">
              <a:lnSpc>
                <a:spcPct val="115000"/>
              </a:lnSpc>
              <a:spcBef>
                <a:spcPts val="1200"/>
              </a:spcBef>
              <a:spcAft>
                <a:spcPts val="0"/>
              </a:spcAft>
              <a:buClr>
                <a:schemeClr val="dk1"/>
              </a:buClr>
              <a:buSzPts val="1100"/>
              <a:buFont typeface="Arial"/>
              <a:buNone/>
            </a:pPr>
            <a:r>
              <a:rPr lang="pl-PL" sz="1200" dirty="0">
                <a:solidFill>
                  <a:schemeClr val="dk1"/>
                </a:solidFill>
                <a:latin typeface="Tahoma"/>
                <a:ea typeface="Tahoma"/>
                <a:cs typeface="Tahoma"/>
                <a:sym typeface="Tahoma"/>
              </a:rPr>
              <a:t>Ale – i to jest kluczowe – można używać tylko materiałów, które są na licencji otwartej lub w domenie publicznej. Omówimy to bardziej szczegółowo w sekcji poświęconej etyce, ale archiwa, które zobaczymy na następnym slajdzie, zawierają materiały, z których MOŻNA legalnie korzystać.</a:t>
            </a:r>
          </a:p>
          <a:p>
            <a:pPr marL="0" lvl="0" indent="0" algn="l" rtl="0">
              <a:lnSpc>
                <a:spcPct val="115000"/>
              </a:lnSpc>
              <a:spcBef>
                <a:spcPts val="1200"/>
              </a:spcBef>
              <a:spcAft>
                <a:spcPts val="0"/>
              </a:spcAft>
              <a:buClr>
                <a:schemeClr val="dk1"/>
              </a:buClr>
              <a:buSzPts val="1100"/>
              <a:buFont typeface="Arial"/>
              <a:buNone/>
            </a:pPr>
            <a:r>
              <a:rPr lang="pl-PL" sz="1200" dirty="0">
                <a:solidFill>
                  <a:schemeClr val="dk1"/>
                </a:solidFill>
                <a:latin typeface="Tahoma"/>
                <a:ea typeface="Tahoma"/>
                <a:cs typeface="Tahoma"/>
                <a:sym typeface="Tahoma"/>
              </a:rPr>
              <a:t>Korzystanie z archiwów nie polega na zastępowaniu własnej pracy pracami innych. Chodzi o wzbogacenie. Być może wasza historia o migracji zawiera zdjęcia studentów z różnych krajów obok zdjęć historycznych. To zestawienie tworzy znaczenie, którego żadne z nich nie osiągnęłoby samodzielnie.</a:t>
            </a:r>
          </a:p>
          <a:p>
            <a:pPr marL="0" lvl="0" indent="0" algn="l" rtl="0">
              <a:spcBef>
                <a:spcPts val="0"/>
              </a:spcBef>
              <a:spcAft>
                <a:spcPts val="0"/>
              </a:spcAft>
              <a:buNone/>
            </a:pPr>
            <a:endParaRPr dirty="0"/>
          </a:p>
        </p:txBody>
      </p:sp>
      <p:sp>
        <p:nvSpPr>
          <p:cNvPr id="348" name="Google Shape;348;g36c54b10d3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6c54b10d38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PL" sz="1200" dirty="0">
                <a:solidFill>
                  <a:schemeClr val="dk1"/>
                </a:solidFill>
                <a:latin typeface="Tahoma"/>
                <a:ea typeface="Tahoma"/>
                <a:cs typeface="Tahoma"/>
                <a:sym typeface="Tahoma"/>
              </a:rPr>
              <a:t>Według francuskiego filozofa Jacques'a Derridy technologia zmieniła nie tylko proces archiwizacji, ale także to, co jest archiwizowane. Oznacza to, że archiwizujemy tak wiele, że może to być zbyt wiele. Jednocześnie jednak istnieje ogromna pula treści online, które można kreatywnie wykorzystać i ponownie wykorzystać.  Oto kilka kluczowych repozytoriów. Zapoznajcie się z nimi w grupach i sprawdźcie, jak można pobrać materiały i ponownie je wykorzystać. </a:t>
            </a:r>
          </a:p>
          <a:p>
            <a:pPr marL="0" lvl="0" indent="0" algn="l" rtl="0">
              <a:spcBef>
                <a:spcPts val="0"/>
              </a:spcBef>
              <a:spcAft>
                <a:spcPts val="0"/>
              </a:spcAft>
              <a:buNone/>
            </a:pPr>
            <a:endParaRPr lang="en-US" sz="1200" dirty="0">
              <a:solidFill>
                <a:schemeClr val="dk1"/>
              </a:solidFill>
              <a:latin typeface="Tahoma"/>
              <a:ea typeface="Tahoma"/>
              <a:cs typeface="Tahoma"/>
              <a:sym typeface="Tahoma"/>
            </a:endParaRPr>
          </a:p>
          <a:p>
            <a:pPr marL="0" lvl="0" indent="0" algn="l" rtl="0">
              <a:spcBef>
                <a:spcPts val="0"/>
              </a:spcBef>
              <a:spcAft>
                <a:spcPts val="0"/>
              </a:spcAft>
              <a:buNone/>
            </a:pPr>
            <a:r>
              <a:rPr lang="pl-PL" sz="1200" dirty="0" err="1">
                <a:solidFill>
                  <a:schemeClr val="dk1"/>
                </a:solidFill>
                <a:latin typeface="Tahoma"/>
                <a:ea typeface="Tahoma"/>
                <a:cs typeface="Tahoma"/>
                <a:sym typeface="Tahoma"/>
              </a:rPr>
              <a:t>Europeana</a:t>
            </a:r>
            <a:r>
              <a:rPr lang="pl-PL" sz="1200" dirty="0">
                <a:solidFill>
                  <a:schemeClr val="dk1"/>
                </a:solidFill>
                <a:latin typeface="Tahoma"/>
                <a:ea typeface="Tahoma"/>
                <a:cs typeface="Tahoma"/>
                <a:sym typeface="Tahoma"/>
              </a:rPr>
              <a:t> chroni europejskie dziedzictwo kulturowe, </a:t>
            </a:r>
            <a:r>
              <a:rPr lang="en-US" sz="1200" u="sng" dirty="0">
                <a:solidFill>
                  <a:schemeClr val="hlink"/>
                </a:solidFill>
                <a:latin typeface="Tahoma"/>
                <a:ea typeface="Tahoma"/>
                <a:cs typeface="Tahoma"/>
                <a:sym typeface="Tahoma"/>
                <a:hlinkClick r:id="rId3"/>
              </a:rPr>
              <a:t>archive.org</a:t>
            </a:r>
            <a:r>
              <a:rPr lang="en-US" sz="1200" dirty="0">
                <a:solidFill>
                  <a:schemeClr val="dk1"/>
                </a:solidFill>
                <a:latin typeface="Tahoma"/>
                <a:ea typeface="Tahoma"/>
                <a:cs typeface="Tahoma"/>
                <a:sym typeface="Tahoma"/>
              </a:rPr>
              <a:t> </a:t>
            </a:r>
            <a:r>
              <a:rPr lang="pl-PL" sz="1200" dirty="0">
                <a:solidFill>
                  <a:schemeClr val="dk1"/>
                </a:solidFill>
                <a:latin typeface="Tahoma"/>
                <a:ea typeface="Tahoma"/>
                <a:cs typeface="Tahoma"/>
                <a:sym typeface="Tahoma"/>
              </a:rPr>
              <a:t>archiwizuje strony internetowe, ale także miliony książek, płyt DVD i gier wideo, </a:t>
            </a:r>
            <a:r>
              <a:rPr lang="pl-PL" sz="1200" dirty="0" err="1">
                <a:solidFill>
                  <a:schemeClr val="dk1"/>
                </a:solidFill>
                <a:latin typeface="Tahoma"/>
                <a:ea typeface="Tahoma"/>
                <a:cs typeface="Tahoma"/>
                <a:sym typeface="Tahoma"/>
              </a:rPr>
              <a:t>euscreen</a:t>
            </a:r>
            <a:r>
              <a:rPr lang="pl-PL" sz="1200" dirty="0">
                <a:solidFill>
                  <a:schemeClr val="dk1"/>
                </a:solidFill>
                <a:latin typeface="Tahoma"/>
                <a:ea typeface="Tahoma"/>
                <a:cs typeface="Tahoma"/>
                <a:sym typeface="Tahoma"/>
              </a:rPr>
              <a:t> udostępnia treści audiowizualne na poziomie europejskim. </a:t>
            </a:r>
          </a:p>
          <a:p>
            <a:pPr marL="0" lvl="0" indent="0" algn="l" rtl="0">
              <a:spcBef>
                <a:spcPts val="0"/>
              </a:spcBef>
              <a:spcAft>
                <a:spcPts val="0"/>
              </a:spcAft>
              <a:buNone/>
            </a:pPr>
            <a:endParaRPr lang="en-US" sz="1200" dirty="0">
              <a:solidFill>
                <a:schemeClr val="dk1"/>
              </a:solidFill>
              <a:latin typeface="Tahoma"/>
              <a:ea typeface="Tahoma"/>
              <a:cs typeface="Tahoma"/>
              <a:sym typeface="Tahoma"/>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l-PL" sz="1100" b="0" i="0" u="none" strike="noStrike" cap="none" dirty="0">
                <a:solidFill>
                  <a:srgbClr val="000000"/>
                </a:solidFill>
                <a:effectLst/>
                <a:latin typeface="Arial"/>
                <a:ea typeface="Arial"/>
                <a:cs typeface="Arial"/>
                <a:sym typeface="Arial"/>
              </a:rPr>
              <a:t>Projekty „Archive to </a:t>
            </a:r>
            <a:r>
              <a:rPr lang="pl-PL" sz="1100" b="0" i="0" u="none" strike="noStrike" cap="none" dirty="0" err="1">
                <a:solidFill>
                  <a:srgbClr val="000000"/>
                </a:solidFill>
                <a:effectLst/>
                <a:latin typeface="Arial"/>
                <a:ea typeface="Arial"/>
                <a:cs typeface="Arial"/>
                <a:sym typeface="Arial"/>
              </a:rPr>
              <a:t>Alive</a:t>
            </a:r>
            <a:r>
              <a:rPr lang="pl-PL" sz="1100" b="0" i="0" u="none" strike="noStrike" cap="none" dirty="0">
                <a:solidFill>
                  <a:srgbClr val="000000"/>
                </a:solidFill>
                <a:effectLst/>
                <a:latin typeface="Arial"/>
                <a:ea typeface="Arial"/>
                <a:cs typeface="Arial"/>
                <a:sym typeface="Arial"/>
              </a:rPr>
              <a:t>” i „GIF It </a:t>
            </a:r>
            <a:r>
              <a:rPr lang="pl-PL" sz="1100" b="0" i="0" u="none" strike="noStrike" cap="none" dirty="0" err="1">
                <a:solidFill>
                  <a:srgbClr val="000000"/>
                </a:solidFill>
                <a:effectLst/>
                <a:latin typeface="Arial"/>
                <a:ea typeface="Arial"/>
                <a:cs typeface="Arial"/>
                <a:sym typeface="Arial"/>
              </a:rPr>
              <a:t>Up</a:t>
            </a:r>
            <a:r>
              <a:rPr lang="pl-PL" sz="1100" b="0" i="0" u="none" strike="noStrike" cap="none" dirty="0">
                <a:solidFill>
                  <a:srgbClr val="000000"/>
                </a:solidFill>
                <a:effectLst/>
                <a:latin typeface="Arial"/>
                <a:ea typeface="Arial"/>
                <a:cs typeface="Arial"/>
                <a:sym typeface="Arial"/>
              </a:rPr>
              <a:t>” pokazują, w jaki sposób uczniowie tacy jak wy kreatywnie wykorzystali te archiwa. Przejrzyjcie je, aby znaleźć inspirację.</a:t>
            </a:r>
            <a:endParaRPr lang="en-US" sz="1200" dirty="0">
              <a:solidFill>
                <a:schemeClr val="dk1"/>
              </a:solidFill>
              <a:latin typeface="Tahoma"/>
              <a:ea typeface="Tahoma"/>
              <a:cs typeface="Tahoma"/>
              <a:sym typeface="Tahoma"/>
            </a:endParaRPr>
          </a:p>
        </p:txBody>
      </p:sp>
      <p:sp>
        <p:nvSpPr>
          <p:cNvPr id="362" name="Google Shape;362;g36c54b10d38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36c54b10d38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l-PL" sz="1100" b="0" i="0" u="none" strike="noStrike" cap="none" dirty="0">
                <a:solidFill>
                  <a:srgbClr val="000000"/>
                </a:solidFill>
                <a:effectLst/>
                <a:latin typeface="Arial"/>
                <a:ea typeface="Arial"/>
                <a:cs typeface="Arial"/>
                <a:sym typeface="Arial"/>
              </a:rPr>
              <a:t>Wyszukajcie hasła „imigracja”, „rewolucja przemysłowa”, „życie codzienne w latach 20. XX wieku” – znajdziecie materiały, które mogą wzbogacić niemal każdą historię.</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l-PL"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l-PL" sz="1100" b="0" i="0" u="none" strike="noStrike" cap="none" dirty="0">
                <a:solidFill>
                  <a:srgbClr val="000000"/>
                </a:solidFill>
                <a:effectLst/>
                <a:latin typeface="Arial"/>
                <a:ea typeface="Arial"/>
                <a:cs typeface="Arial"/>
                <a:sym typeface="Arial"/>
              </a:rPr>
              <a:t>Przed wykorzystaniem materiałów zawsze sprawdźcie licencję. Szukajcie licencji Creative </a:t>
            </a:r>
            <a:r>
              <a:rPr lang="pl-PL" sz="1100" b="0" i="0" u="none" strike="noStrike" cap="none" dirty="0" err="1">
                <a:solidFill>
                  <a:srgbClr val="000000"/>
                </a:solidFill>
                <a:effectLst/>
                <a:latin typeface="Arial"/>
                <a:ea typeface="Arial"/>
                <a:cs typeface="Arial"/>
                <a:sym typeface="Arial"/>
              </a:rPr>
              <a:t>Commons</a:t>
            </a:r>
            <a:r>
              <a:rPr lang="pl-PL" sz="1100" b="0" i="0" u="none" strike="noStrike" cap="none" dirty="0">
                <a:solidFill>
                  <a:srgbClr val="000000"/>
                </a:solidFill>
                <a:effectLst/>
                <a:latin typeface="Arial"/>
                <a:ea typeface="Arial"/>
                <a:cs typeface="Arial"/>
                <a:sym typeface="Arial"/>
              </a:rPr>
              <a:t> lub domeny publicznej. W razie wątpliwości nie korzystajcie z nich. Zawsze podawajcie źródło – podajcie autora.</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l-PL"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l-PL" sz="1100" b="0" i="1" u="none" strike="noStrike" cap="none" dirty="0">
                <a:solidFill>
                  <a:srgbClr val="000000"/>
                </a:solidFill>
                <a:effectLst/>
                <a:latin typeface="Arial"/>
                <a:ea typeface="Arial"/>
                <a:cs typeface="Arial"/>
                <a:sym typeface="Arial"/>
              </a:rPr>
              <a:t>Uwaga dla nauczycieli</a:t>
            </a:r>
            <a:r>
              <a:rPr lang="pl-PL" sz="1100" b="0" i="0" u="none" strike="noStrike" cap="none" dirty="0">
                <a:solidFill>
                  <a:srgbClr val="000000"/>
                </a:solidFill>
                <a:effectLst/>
                <a:latin typeface="Arial"/>
                <a:ea typeface="Arial"/>
                <a:cs typeface="Arial"/>
                <a:sym typeface="Arial"/>
              </a:rPr>
              <a:t>: Bardziej szczegółowa analiza wykorzystania treści archiwów cyfrowych, teoria, praktyka i powiązania z aktualną technologią sztucznej inteligencji – zobaczcie publikację „Archiwa w tranzycie: od świata bibliotek do sztucznej inteligencji. Cyfrowe materiały dydaktyczne dla nauczycieli szkół średnich” (wymieniona na końcu w sekcji bibliografii).</a:t>
            </a:r>
          </a:p>
        </p:txBody>
      </p:sp>
      <p:sp>
        <p:nvSpPr>
          <p:cNvPr id="376" name="Google Shape;376;g36c54b10d38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pl-PL" dirty="0"/>
              <a:t>Oto praktyczne pytanie dotyczące zestawu narzędzi: jakiego oprogramowania używać?</a:t>
            </a:r>
          </a:p>
          <a:p>
            <a:pPr marL="158750" indent="0">
              <a:buNone/>
            </a:pPr>
            <a:r>
              <a:rPr lang="pl-PL" dirty="0"/>
              <a:t>Ogólna rada: zacznijcie od prostych rozwiązań. Nie próbujcie od razu opanować profesjonalnych narzędzi. </a:t>
            </a:r>
          </a:p>
          <a:p>
            <a:pPr marL="158750" indent="0">
              <a:buNone/>
            </a:pPr>
            <a:endParaRPr lang="pl-PL" dirty="0"/>
          </a:p>
          <a:p>
            <a:pPr marL="158750" indent="0">
              <a:buNone/>
            </a:pPr>
            <a:r>
              <a:rPr lang="pl-PL" dirty="0"/>
              <a:t>CANVA jest niezwykle przyjazna dla użytkownika i oferuje prawie wszystko, czego potrzebujecie — łączy obrazy, tekst, muzykę, a nawet podstawowe animacje. Jest oparta na przeglądarce, więc nie wymaga instalacji. Wielu uczniów uważa ją za idealną do tworzenia cyfrowych opowieści.</a:t>
            </a:r>
          </a:p>
          <a:p>
            <a:pPr marL="158750" indent="0">
              <a:buNone/>
            </a:pPr>
            <a:r>
              <a:rPr lang="pl-PL" dirty="0"/>
              <a:t>GOOGLE SLIDES lub POWERPOINT sprawdzają się zaskakująco dobrze w przypadku prostych fotoreportaży. Dodajcie swoje obrazy, ustawcie automatyczne przechodzenie między slajdami, dodajcie narrację lub muzykę i wyeksportujcie jako wideo. Nie jest to wyszukane rozwiązanie, ale jest skuteczne i już wiecie, jak z niego korzystać.</a:t>
            </a:r>
          </a:p>
          <a:p>
            <a:pPr marL="158750" indent="0">
              <a:buNone/>
            </a:pPr>
            <a:endParaRPr lang="pl-PL" dirty="0"/>
          </a:p>
          <a:p>
            <a:pPr marL="158750" indent="0">
              <a:buNone/>
            </a:pPr>
            <a:r>
              <a:rPr lang="pl-PL" dirty="0"/>
              <a:t>Jeśli potrzebujecie więcej funkcji edycji wideo, CLIPCHAMP (dołączony do systemu Windows) lub WEVIDEO (oparty na przeglądarce) to dobre kolejne kroki. Działają one jak uproszczone wersje profesjonalnych edytorów — macie oś czasu, przeciągacie klipy, dodajecie przejścia i tekst.</a:t>
            </a:r>
          </a:p>
          <a:p>
            <a:pPr marL="158750" indent="0">
              <a:buNone/>
            </a:pPr>
            <a:endParaRPr lang="pl-PL" dirty="0"/>
          </a:p>
          <a:p>
            <a:pPr marL="158750" indent="0">
              <a:buNone/>
            </a:pPr>
            <a:r>
              <a:rPr lang="pl-PL" dirty="0"/>
              <a:t>AUDACITY to standard w nagrywaniu lektora. Jest bezpłatny, działa na każdym komputerze i ma wszystko, czego potrzebujecie do uzyskania czystego dźwięku.</a:t>
            </a:r>
          </a:p>
          <a:p>
            <a:pPr marL="158750" indent="0">
              <a:buNone/>
            </a:pPr>
            <a:endParaRPr lang="pl-PL" dirty="0"/>
          </a:p>
          <a:p>
            <a:pPr marL="158750" indent="0">
              <a:buNone/>
            </a:pPr>
            <a:r>
              <a:rPr lang="pl-PL" dirty="0"/>
              <a:t>Prawda jest taka: narzędzie ma mniejsze znaczenie niż historia. Oznacza to, że możecie używać prostego narzędzia i nadal tworzyć bardzo mocną historię lub możecie używać bardzo zaawansowanego narzędzia, aby stworzyć coś przeciętnego. </a:t>
            </a:r>
          </a:p>
          <a:p>
            <a:pPr marL="158750" indent="0">
              <a:buNone/>
            </a:pPr>
            <a:r>
              <a:rPr lang="pl-PL" dirty="0"/>
              <a:t>Opanujcie jedno narzędzie, a następnie rozszerzcie swoje umiejętności w razie potrzeby. Nie dajcie się zastraszyć technologii — te narzędzia są przeznaczone dla początkujących.</a:t>
            </a:r>
          </a:p>
          <a:p>
            <a:pPr marL="158750" indent="0">
              <a:buNone/>
            </a:pPr>
            <a:endParaRPr lang="en-US" dirty="0"/>
          </a:p>
        </p:txBody>
      </p:sp>
    </p:spTree>
    <p:extLst>
      <p:ext uri="{BB962C8B-B14F-4D97-AF65-F5344CB8AC3E}">
        <p14:creationId xmlns:p14="http://schemas.microsoft.com/office/powerpoint/2010/main" val="102018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6ee730249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PL" sz="1100" b="0" i="0" u="none" strike="noStrike" cap="none" dirty="0">
                <a:solidFill>
                  <a:srgbClr val="000000"/>
                </a:solidFill>
                <a:effectLst/>
                <a:latin typeface="Arial"/>
                <a:ea typeface="Arial"/>
                <a:cs typeface="Arial"/>
                <a:sym typeface="Arial"/>
              </a:rPr>
              <a:t>Dzisiaj zajmiemy się kończeniem naszych opowieści i odpowiedzialnym ich publikowaniem. Zapoznamy się z kilkoma praktycznymi narzędziami, omówimy kwestie etyczne związane z wykorzystaniem obrazów oraz poznamy opcje i platformy służące do udostępniania treści. </a:t>
            </a:r>
            <a:endParaRPr dirty="0"/>
          </a:p>
        </p:txBody>
      </p:sp>
      <p:sp>
        <p:nvSpPr>
          <p:cNvPr id="98" name="Google Shape;98;g36ee730249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a:extLst>
            <a:ext uri="{FF2B5EF4-FFF2-40B4-BE49-F238E27FC236}">
              <a16:creationId xmlns:a16="http://schemas.microsoft.com/office/drawing/2014/main" id="{FD67202F-1DEF-9D69-3CAD-AD67C978857D}"/>
            </a:ext>
          </a:extLst>
        </p:cNvPr>
        <p:cNvGrpSpPr/>
        <p:nvPr/>
      </p:nvGrpSpPr>
      <p:grpSpPr>
        <a:xfrm>
          <a:off x="0" y="0"/>
          <a:ext cx="0" cy="0"/>
          <a:chOff x="0" y="0"/>
          <a:chExt cx="0" cy="0"/>
        </a:xfrm>
      </p:grpSpPr>
      <p:sp>
        <p:nvSpPr>
          <p:cNvPr id="389" name="Google Shape;389;g36b824e2475_0_235:notes">
            <a:extLst>
              <a:ext uri="{FF2B5EF4-FFF2-40B4-BE49-F238E27FC236}">
                <a16:creationId xmlns:a16="http://schemas.microsoft.com/office/drawing/2014/main" id="{4703D792-0200-15B6-CD52-F431B1E55C6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pl-PL" dirty="0"/>
              <a:t>Zacznijcie od SKRYPTU. Napiszcie go w formie rozmowy — „Chcieliśmy zrozumieć...” zamiast „Celem było zrozumienie...”. Przeczytajcie go na głos kilka razy. Jeśli potykacie się o niektóre frazy, przepiszcie je. Wasz skrypt powinien brzmieć naturalnie, jakby był mówiony, a nie pisany.</a:t>
            </a:r>
          </a:p>
          <a:p>
            <a:pPr marL="0" lvl="0" indent="0" algn="l" rtl="0">
              <a:spcBef>
                <a:spcPts val="1200"/>
              </a:spcBef>
              <a:spcAft>
                <a:spcPts val="0"/>
              </a:spcAft>
              <a:buNone/>
            </a:pPr>
            <a:r>
              <a:rPr lang="pl-PL" dirty="0"/>
              <a:t>Dopasujcie czas trwania scenariusza do obrazów. Jeśli macie 30-sekundową narrację, ale tylko 15 sekund obrazów, macie problem. Dodajcie obrazy lub skróćcie narrację. Ogólnie rzecz biorąc, każdy obraz powinien pozostawać na ekranie przez co najmniej 3–5 sekund — widzowie potrzebują czasu, aby przyswoić informacje wizualne.</a:t>
            </a:r>
          </a:p>
          <a:p>
            <a:pPr marL="0" lvl="0" indent="0" algn="l" rtl="0">
              <a:spcBef>
                <a:spcPts val="1200"/>
              </a:spcBef>
              <a:spcAft>
                <a:spcPts val="0"/>
              </a:spcAft>
              <a:buNone/>
            </a:pPr>
            <a:r>
              <a:rPr lang="pl-PL" dirty="0"/>
              <a:t>DOPASOWANIE polega na synergii. Jeśli mówicie „...i wtedy wszystko się zmieniło”, powinno to pokrywać się z obrazem pokazującym zmianę. Jeśli mówicie o nadziei, pokażcie obraz, który przekazuje nadzieję. Nie bądźcie jednak zbyt dosłowny — metafora działa. Mówicie o izolacji? Pokażcie puste krzesło, pojedyncze drzewo, zamknięte drzwi.</a:t>
            </a:r>
          </a:p>
          <a:p>
            <a:pPr marL="0" lvl="0" indent="0" algn="l" rtl="0">
              <a:spcBef>
                <a:spcPts val="1200"/>
              </a:spcBef>
              <a:spcAft>
                <a:spcPts val="0"/>
              </a:spcAft>
              <a:buNone/>
            </a:pPr>
            <a:r>
              <a:rPr lang="pl-PL" dirty="0"/>
              <a:t>NAGRYWANIE głosu lektora: Znajdźcie ciche pomieszczenie. Użyjcie aplikacji do nagrywania notatek głosowych w telefonie lub programu </a:t>
            </a:r>
            <a:r>
              <a:rPr lang="pl-PL" dirty="0" err="1"/>
              <a:t>Audacity</a:t>
            </a:r>
            <a:r>
              <a:rPr lang="pl-PL" dirty="0"/>
              <a:t>. Usiądźcie wygodnie, oddychajcie i mówcie wyraźnie w umiarkowanym tempie. Nagrajcie cały scenariusz, zatrzymajcie się i nagrajcie go ponownie. Posiadanie wielu nagrań daje wam więcej możliwości podczas edycji. Posłuchajcie nagrania – czy mamroczecie? Czy mówicie zbyt szybko? Czy wasz głos jest monotonny? Dostosujcie i nagrajcie ponownie.</a:t>
            </a:r>
          </a:p>
          <a:p>
            <a:pPr marL="0" lvl="0" indent="0" algn="l" rtl="0">
              <a:spcBef>
                <a:spcPts val="1200"/>
              </a:spcBef>
              <a:spcAft>
                <a:spcPts val="0"/>
              </a:spcAft>
              <a:buNone/>
            </a:pPr>
            <a:r>
              <a:rPr lang="pl-PL" dirty="0"/>
              <a:t>MUZYKA jest trudna. Może pięknie wzbogacić nastrój lub całkowicie rozpraszać uwagę. Niech będzie subtelna – w tle, a nie na pierwszym planie. Upewnijcie się, że jest to muzyka na licencji otwartej (YouTube Audio Library, </a:t>
            </a:r>
            <a:r>
              <a:rPr lang="pl-PL" dirty="0" err="1"/>
              <a:t>Free</a:t>
            </a:r>
            <a:r>
              <a:rPr lang="pl-PL" dirty="0"/>
              <a:t> Music Archive lub podobna).</a:t>
            </a:r>
          </a:p>
          <a:p>
            <a:pPr marL="0" lvl="0" indent="0" algn="l" rtl="0">
              <a:spcBef>
                <a:spcPts val="1200"/>
              </a:spcBef>
              <a:spcAft>
                <a:spcPts val="0"/>
              </a:spcAft>
              <a:buNone/>
            </a:pPr>
            <a:endParaRPr dirty="0"/>
          </a:p>
        </p:txBody>
      </p:sp>
      <p:sp>
        <p:nvSpPr>
          <p:cNvPr id="390" name="Google Shape;390;g36b824e2475_0_235:notes">
            <a:extLst>
              <a:ext uri="{FF2B5EF4-FFF2-40B4-BE49-F238E27FC236}">
                <a16:creationId xmlns:a16="http://schemas.microsoft.com/office/drawing/2014/main" id="{3F00B3EE-8D2D-A981-A462-B578C5E139B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86150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a:extLst>
            <a:ext uri="{FF2B5EF4-FFF2-40B4-BE49-F238E27FC236}">
              <a16:creationId xmlns:a16="http://schemas.microsoft.com/office/drawing/2014/main" id="{CCD77BC9-DA9D-E917-ADDA-8BE3D7C419B3}"/>
            </a:ext>
          </a:extLst>
        </p:cNvPr>
        <p:cNvGrpSpPr/>
        <p:nvPr/>
      </p:nvGrpSpPr>
      <p:grpSpPr>
        <a:xfrm>
          <a:off x="0" y="0"/>
          <a:ext cx="0" cy="0"/>
          <a:chOff x="0" y="0"/>
          <a:chExt cx="0" cy="0"/>
        </a:xfrm>
      </p:grpSpPr>
      <p:sp>
        <p:nvSpPr>
          <p:cNvPr id="389" name="Google Shape;389;g36b824e2475_0_235:notes">
            <a:extLst>
              <a:ext uri="{FF2B5EF4-FFF2-40B4-BE49-F238E27FC236}">
                <a16:creationId xmlns:a16="http://schemas.microsoft.com/office/drawing/2014/main" id="{AF2927A2-086E-BD85-AC65-AC3203F4839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pl-PL" dirty="0"/>
              <a:t>Tworząc historie, zwłaszcza te dotyczące prawdziwych osób i społeczności, należy wziąć pod uwagę poniższe zasady.</a:t>
            </a:r>
          </a:p>
          <a:p>
            <a:pPr marL="0" lvl="0" indent="0" algn="l" rtl="0">
              <a:spcBef>
                <a:spcPts val="1200"/>
              </a:spcBef>
              <a:spcAft>
                <a:spcPts val="0"/>
              </a:spcAft>
              <a:buNone/>
            </a:pPr>
            <a:r>
              <a:rPr lang="pl-PL" dirty="0"/>
              <a:t>PRZEJRZYSTOŚĆ oznacza, że odbiorcy nie są zdezorientowani. Jeśli pokażę wam zdjęcie, a waszą pierwszą reakcją będzie pytanie „Co my oglądamy?”, to mamy problem. Silne obrazy opowiadające historie mają jasne tematy i przejrzystą kompozycję. Ma to szczególne znaczenie dla osób uczących się, które mają trudności z przetwarzaniem obrazów lub oglądają je na małych ekranach.</a:t>
            </a:r>
          </a:p>
          <a:p>
            <a:pPr marL="0" lvl="0" indent="0" algn="l" rtl="0">
              <a:spcBef>
                <a:spcPts val="1200"/>
              </a:spcBef>
              <a:spcAft>
                <a:spcPts val="0"/>
              </a:spcAft>
              <a:buNone/>
            </a:pPr>
            <a:r>
              <a:rPr lang="pl-PL" dirty="0"/>
              <a:t>EMOCJONALNY WPŁYW wynika z autentyczności. Najsilniejsze obrazy często pokazują prawdziwe ludzkie emocje — radość, skupienie, smutek, determinację. Istnieje jednak granica: pokazanie czyjegoś bólu w celu wywołania empatii różni się od wykorzystywania cierpienia danej osoby dla uzyskania efektu. Zadajcie sobie pytanie: czy ten obraz szanuje człowieczeństwo bohatera?</a:t>
            </a:r>
          </a:p>
          <a:p>
            <a:pPr marL="0" lvl="0" indent="0" algn="l" rtl="0">
              <a:spcBef>
                <a:spcPts val="1200"/>
              </a:spcBef>
              <a:spcAft>
                <a:spcPts val="0"/>
              </a:spcAft>
              <a:buNone/>
            </a:pPr>
            <a:r>
              <a:rPr lang="pl-PL" dirty="0"/>
              <a:t>BEZPOŚREDNIOŚĆ dotyczy skuteczności wizualnej. Doskonałe obrazy opowiadające historie komunikują się natychmiastowo. Nie oznacza to, że są one uproszczone, ale główne przesłanie powinno być natychmiastowe.</a:t>
            </a:r>
          </a:p>
          <a:p>
            <a:pPr marL="0" lvl="0" indent="0" algn="l" rtl="0">
              <a:spcBef>
                <a:spcPts val="1200"/>
              </a:spcBef>
              <a:spcAft>
                <a:spcPts val="0"/>
              </a:spcAft>
              <a:buNone/>
            </a:pPr>
            <a:endParaRPr dirty="0"/>
          </a:p>
        </p:txBody>
      </p:sp>
      <p:sp>
        <p:nvSpPr>
          <p:cNvPr id="390" name="Google Shape;390;g36b824e2475_0_235:notes">
            <a:extLst>
              <a:ext uri="{FF2B5EF4-FFF2-40B4-BE49-F238E27FC236}">
                <a16:creationId xmlns:a16="http://schemas.microsoft.com/office/drawing/2014/main" id="{0D76A96C-E0D2-C4C0-330C-B637B5914B0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35882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a:extLst>
            <a:ext uri="{FF2B5EF4-FFF2-40B4-BE49-F238E27FC236}">
              <a16:creationId xmlns:a16="http://schemas.microsoft.com/office/drawing/2014/main" id="{A3C8C8DE-F4A5-05E0-6122-D6E86FF6EF1C}"/>
            </a:ext>
          </a:extLst>
        </p:cNvPr>
        <p:cNvGrpSpPr/>
        <p:nvPr/>
      </p:nvGrpSpPr>
      <p:grpSpPr>
        <a:xfrm>
          <a:off x="0" y="0"/>
          <a:ext cx="0" cy="0"/>
          <a:chOff x="0" y="0"/>
          <a:chExt cx="0" cy="0"/>
        </a:xfrm>
      </p:grpSpPr>
      <p:sp>
        <p:nvSpPr>
          <p:cNvPr id="429" name="Google Shape;429;g36b824e2475_0_255:notes">
            <a:extLst>
              <a:ext uri="{FF2B5EF4-FFF2-40B4-BE49-F238E27FC236}">
                <a16:creationId xmlns:a16="http://schemas.microsoft.com/office/drawing/2014/main" id="{46406870-091A-43CC-22CA-24258A733B1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endParaRPr dirty="0"/>
          </a:p>
        </p:txBody>
      </p:sp>
      <p:sp>
        <p:nvSpPr>
          <p:cNvPr id="430" name="Google Shape;430;g36b824e2475_0_255:notes">
            <a:extLst>
              <a:ext uri="{FF2B5EF4-FFF2-40B4-BE49-F238E27FC236}">
                <a16:creationId xmlns:a16="http://schemas.microsoft.com/office/drawing/2014/main" id="{231E3EF9-0416-A83A-00CA-47AEB48DCAA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1205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a:extLst>
            <a:ext uri="{FF2B5EF4-FFF2-40B4-BE49-F238E27FC236}">
              <a16:creationId xmlns:a16="http://schemas.microsoft.com/office/drawing/2014/main" id="{41505515-D473-D30F-31CC-6C76DB2170E4}"/>
            </a:ext>
          </a:extLst>
        </p:cNvPr>
        <p:cNvGrpSpPr/>
        <p:nvPr/>
      </p:nvGrpSpPr>
      <p:grpSpPr>
        <a:xfrm>
          <a:off x="0" y="0"/>
          <a:ext cx="0" cy="0"/>
          <a:chOff x="0" y="0"/>
          <a:chExt cx="0" cy="0"/>
        </a:xfrm>
      </p:grpSpPr>
      <p:sp>
        <p:nvSpPr>
          <p:cNvPr id="429" name="Google Shape;429;g36b824e2475_0_255:notes">
            <a:extLst>
              <a:ext uri="{FF2B5EF4-FFF2-40B4-BE49-F238E27FC236}">
                <a16:creationId xmlns:a16="http://schemas.microsoft.com/office/drawing/2014/main" id="{84F7A01C-6819-C400-39C5-3AEF059ABBF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endParaRPr dirty="0"/>
          </a:p>
        </p:txBody>
      </p:sp>
      <p:sp>
        <p:nvSpPr>
          <p:cNvPr id="430" name="Google Shape;430;g36b824e2475_0_255:notes">
            <a:extLst>
              <a:ext uri="{FF2B5EF4-FFF2-40B4-BE49-F238E27FC236}">
                <a16:creationId xmlns:a16="http://schemas.microsoft.com/office/drawing/2014/main" id="{2D1DFE11-D2AE-3EDF-C147-C458A3F4A4E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14760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a:extLst>
            <a:ext uri="{FF2B5EF4-FFF2-40B4-BE49-F238E27FC236}">
              <a16:creationId xmlns:a16="http://schemas.microsoft.com/office/drawing/2014/main" id="{BC40F617-FFA2-C4F8-1D6E-19E8C458F9DE}"/>
            </a:ext>
          </a:extLst>
        </p:cNvPr>
        <p:cNvGrpSpPr/>
        <p:nvPr/>
      </p:nvGrpSpPr>
      <p:grpSpPr>
        <a:xfrm>
          <a:off x="0" y="0"/>
          <a:ext cx="0" cy="0"/>
          <a:chOff x="0" y="0"/>
          <a:chExt cx="0" cy="0"/>
        </a:xfrm>
      </p:grpSpPr>
      <p:sp>
        <p:nvSpPr>
          <p:cNvPr id="488" name="Google Shape;488;g36b824e2475_0_290:notes">
            <a:extLst>
              <a:ext uri="{FF2B5EF4-FFF2-40B4-BE49-F238E27FC236}">
                <a16:creationId xmlns:a16="http://schemas.microsoft.com/office/drawing/2014/main" id="{BF32B084-A527-8665-A50A-BC81DFD7949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pl-PL" sz="1200" dirty="0">
                <a:solidFill>
                  <a:schemeClr val="dk1"/>
                </a:solidFill>
                <a:latin typeface="Tahoma"/>
                <a:ea typeface="Tahoma"/>
                <a:cs typeface="Tahoma"/>
                <a:sym typeface="Tahoma"/>
              </a:rPr>
              <a:t>To zadanie można wykonać offline, czas trwania około 30 minut.</a:t>
            </a:r>
          </a:p>
          <a:p>
            <a:pPr marL="0" lvl="0" indent="0" algn="l" rtl="0">
              <a:lnSpc>
                <a:spcPct val="115000"/>
              </a:lnSpc>
              <a:spcBef>
                <a:spcPts val="1200"/>
              </a:spcBef>
              <a:spcAft>
                <a:spcPts val="0"/>
              </a:spcAft>
              <a:buClr>
                <a:schemeClr val="dk1"/>
              </a:buClr>
              <a:buSzPts val="1100"/>
              <a:buFont typeface="Arial"/>
              <a:buNone/>
            </a:pPr>
            <a:endParaRPr lang="pl-PL" sz="1200" dirty="0">
              <a:solidFill>
                <a:schemeClr val="dk1"/>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r>
              <a:rPr lang="pl-PL" sz="1200" dirty="0">
                <a:solidFill>
                  <a:schemeClr val="dk1"/>
                </a:solidFill>
                <a:latin typeface="Tahoma"/>
                <a:ea typeface="Tahoma"/>
                <a:cs typeface="Tahoma"/>
                <a:sym typeface="Tahoma"/>
              </a:rPr>
              <a:t>Teraz stworzycie swoje historie na podstawie scenariuszy. Pamiętajcie o swoim przesłaniu, koncepcji, wyborach i technikach. Proszę ściśle trzymać się scenariusza.  Zanim skończycie, poproście o opinię ucznia siedzącego obok. Zapytajcie, czy to, co widzą, jest zgodne z waszym zamierzeniem, czy przekazuje przesłanie?</a:t>
            </a:r>
          </a:p>
          <a:p>
            <a:pPr marL="0" lvl="0" indent="0" algn="l" rtl="0">
              <a:spcBef>
                <a:spcPts val="1200"/>
              </a:spcBef>
              <a:spcAft>
                <a:spcPts val="0"/>
              </a:spcAft>
              <a:buNone/>
            </a:pPr>
            <a:endParaRPr dirty="0"/>
          </a:p>
        </p:txBody>
      </p:sp>
      <p:sp>
        <p:nvSpPr>
          <p:cNvPr id="489" name="Google Shape;489;g36b824e2475_0_290:notes">
            <a:extLst>
              <a:ext uri="{FF2B5EF4-FFF2-40B4-BE49-F238E27FC236}">
                <a16:creationId xmlns:a16="http://schemas.microsoft.com/office/drawing/2014/main" id="{A045DC66-F17C-B7E3-0B9D-D593FE362B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55499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6b824e2475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r>
              <a:rPr lang="pl-PL" sz="1200" dirty="0">
                <a:solidFill>
                  <a:schemeClr val="dk1"/>
                </a:solidFill>
                <a:latin typeface="Tahoma"/>
                <a:ea typeface="Tahoma"/>
                <a:cs typeface="Tahoma"/>
                <a:sym typeface="Tahoma"/>
              </a:rPr>
              <a:t>Witajcie na ostatniej sesji naszego kursu! Dzisiaj zajmiemy się tworzeniem wartościowych cyfrowych opowieści fotograficznych, technikami ich produkcji oraz zastanowimy się nad  etyką tworzenia i udostępniania takich treści. </a:t>
            </a:r>
          </a:p>
        </p:txBody>
      </p:sp>
      <p:sp>
        <p:nvSpPr>
          <p:cNvPr id="126" name="Google Shape;126;g36b824e2475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a:extLst>
            <a:ext uri="{FF2B5EF4-FFF2-40B4-BE49-F238E27FC236}">
              <a16:creationId xmlns:a16="http://schemas.microsoft.com/office/drawing/2014/main" id="{445DAF40-8711-A942-DECA-45EB727AF802}"/>
            </a:ext>
          </a:extLst>
        </p:cNvPr>
        <p:cNvGrpSpPr/>
        <p:nvPr/>
      </p:nvGrpSpPr>
      <p:grpSpPr>
        <a:xfrm>
          <a:off x="0" y="0"/>
          <a:ext cx="0" cy="0"/>
          <a:chOff x="0" y="0"/>
          <a:chExt cx="0" cy="0"/>
        </a:xfrm>
      </p:grpSpPr>
      <p:sp>
        <p:nvSpPr>
          <p:cNvPr id="399" name="Google Shape;399;g36b824e2475_0_580:notes">
            <a:extLst>
              <a:ext uri="{FF2B5EF4-FFF2-40B4-BE49-F238E27FC236}">
                <a16:creationId xmlns:a16="http://schemas.microsoft.com/office/drawing/2014/main" id="{8C45F267-5DED-D0E3-B487-FE0E304EE0E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PL" sz="1200" dirty="0">
                <a:solidFill>
                  <a:schemeClr val="dk1"/>
                </a:solidFill>
                <a:latin typeface="Tahoma"/>
                <a:ea typeface="Tahoma"/>
                <a:cs typeface="Tahoma"/>
                <a:sym typeface="Tahoma"/>
              </a:rPr>
              <a:t>Omówmy szczegółowo kwestie praw autorskich i prywatności, ponieważ mają one realne konsekwencje.</a:t>
            </a:r>
          </a:p>
          <a:p>
            <a:pPr marL="0" lvl="0" indent="0" algn="l" rtl="0">
              <a:spcBef>
                <a:spcPts val="0"/>
              </a:spcBef>
              <a:spcAft>
                <a:spcPts val="0"/>
              </a:spcAft>
              <a:buNone/>
            </a:pPr>
            <a:r>
              <a:rPr lang="pl-PL" sz="1200" b="1" dirty="0">
                <a:solidFill>
                  <a:schemeClr val="dk1"/>
                </a:solidFill>
                <a:latin typeface="Tahoma"/>
                <a:ea typeface="Tahoma"/>
                <a:cs typeface="Tahoma"/>
                <a:sym typeface="Tahoma"/>
              </a:rPr>
              <a:t>PRAWA AUTORSKIE</a:t>
            </a:r>
            <a:r>
              <a:rPr lang="pl-PL" sz="1200" dirty="0">
                <a:solidFill>
                  <a:schemeClr val="dk1"/>
                </a:solidFill>
                <a:latin typeface="Tahoma"/>
                <a:ea typeface="Tahoma"/>
                <a:cs typeface="Tahoma"/>
                <a:sym typeface="Tahoma"/>
              </a:rPr>
              <a:t>: Jeśli nie jesteście autorami danego materiału i nie jest on objęty otwartą licencją, nie możecie go wykorzystywać. Kropka. Dotyczy to między innymi:</a:t>
            </a:r>
          </a:p>
          <a:p>
            <a:pPr marL="0" lvl="0" indent="0" algn="l" rtl="0">
              <a:spcBef>
                <a:spcPts val="0"/>
              </a:spcBef>
              <a:spcAft>
                <a:spcPts val="0"/>
              </a:spcAft>
              <a:buNone/>
            </a:pPr>
            <a:r>
              <a:rPr lang="pl-PL" sz="1200" dirty="0">
                <a:solidFill>
                  <a:schemeClr val="dk1"/>
                </a:solidFill>
                <a:latin typeface="Tahoma"/>
                <a:ea typeface="Tahoma"/>
                <a:cs typeface="Tahoma"/>
                <a:sym typeface="Tahoma"/>
              </a:rPr>
              <a:t>• utworów muzycznych ze </a:t>
            </a:r>
            <a:r>
              <a:rPr lang="pl-PL" sz="1200" dirty="0" err="1">
                <a:solidFill>
                  <a:schemeClr val="dk1"/>
                </a:solidFill>
                <a:latin typeface="Tahoma"/>
                <a:ea typeface="Tahoma"/>
                <a:cs typeface="Tahoma"/>
                <a:sym typeface="Tahoma"/>
              </a:rPr>
              <a:t>Spotify</a:t>
            </a:r>
            <a:r>
              <a:rPr lang="pl-PL" sz="1200" dirty="0">
                <a:solidFill>
                  <a:schemeClr val="dk1"/>
                </a:solidFill>
                <a:latin typeface="Tahoma"/>
                <a:ea typeface="Tahoma"/>
                <a:cs typeface="Tahoma"/>
                <a:sym typeface="Tahoma"/>
              </a:rPr>
              <a:t> (chronionych prawem autorskim)</a:t>
            </a:r>
          </a:p>
          <a:p>
            <a:pPr marL="0" lvl="0" indent="0" algn="l" rtl="0">
              <a:spcBef>
                <a:spcPts val="0"/>
              </a:spcBef>
              <a:spcAft>
                <a:spcPts val="0"/>
              </a:spcAft>
              <a:buNone/>
            </a:pPr>
            <a:r>
              <a:rPr lang="pl-PL" sz="1200" dirty="0">
                <a:solidFill>
                  <a:schemeClr val="dk1"/>
                </a:solidFill>
                <a:latin typeface="Tahoma"/>
                <a:ea typeface="Tahoma"/>
                <a:cs typeface="Tahoma"/>
                <a:sym typeface="Tahoma"/>
              </a:rPr>
              <a:t>• zdjęć z Google </a:t>
            </a:r>
            <a:r>
              <a:rPr lang="pl-PL" sz="1200" dirty="0" err="1">
                <a:solidFill>
                  <a:schemeClr val="dk1"/>
                </a:solidFill>
                <a:latin typeface="Tahoma"/>
                <a:ea typeface="Tahoma"/>
                <a:cs typeface="Tahoma"/>
                <a:sym typeface="Tahoma"/>
              </a:rPr>
              <a:t>Images</a:t>
            </a:r>
            <a:r>
              <a:rPr lang="pl-PL" sz="1200" dirty="0">
                <a:solidFill>
                  <a:schemeClr val="dk1"/>
                </a:solidFill>
                <a:latin typeface="Tahoma"/>
                <a:ea typeface="Tahoma"/>
                <a:cs typeface="Tahoma"/>
                <a:sym typeface="Tahoma"/>
              </a:rPr>
              <a:t> (zazwyczaj chronionych prawem autorskim)</a:t>
            </a:r>
          </a:p>
          <a:p>
            <a:pPr marL="0" lvl="0" indent="0" algn="l" rtl="0">
              <a:spcBef>
                <a:spcPts val="0"/>
              </a:spcBef>
              <a:spcAft>
                <a:spcPts val="0"/>
              </a:spcAft>
              <a:buNone/>
            </a:pPr>
            <a:r>
              <a:rPr lang="pl-PL" sz="1200" dirty="0">
                <a:solidFill>
                  <a:schemeClr val="dk1"/>
                </a:solidFill>
                <a:latin typeface="Tahoma"/>
                <a:ea typeface="Tahoma"/>
                <a:cs typeface="Tahoma"/>
                <a:sym typeface="Tahoma"/>
              </a:rPr>
              <a:t>• fragmentów filmów lub programów telewizyjnych (chronionych prawem autorskim)</a:t>
            </a:r>
          </a:p>
          <a:p>
            <a:pPr marL="0" lvl="0" indent="0" algn="l" rtl="0">
              <a:spcBef>
                <a:spcPts val="0"/>
              </a:spcBef>
              <a:spcAft>
                <a:spcPts val="0"/>
              </a:spcAft>
              <a:buNone/>
            </a:pPr>
            <a:r>
              <a:rPr lang="pl-PL" sz="1200" dirty="0">
                <a:solidFill>
                  <a:schemeClr val="dk1"/>
                </a:solidFill>
                <a:latin typeface="Tahoma"/>
                <a:ea typeface="Tahoma"/>
                <a:cs typeface="Tahoma"/>
                <a:sym typeface="Tahoma"/>
              </a:rPr>
              <a:t>• dzieł sztuki znalezionych w Internecie (zazwyczaj chronionych prawem autorskim)</a:t>
            </a:r>
          </a:p>
          <a:p>
            <a:pPr marL="0" lvl="0" indent="0" algn="l" rtl="0">
              <a:spcBef>
                <a:spcPts val="0"/>
              </a:spcBef>
              <a:spcAft>
                <a:spcPts val="0"/>
              </a:spcAft>
              <a:buNone/>
            </a:pPr>
            <a:r>
              <a:rPr lang="pl-PL" sz="1200" dirty="0">
                <a:solidFill>
                  <a:schemeClr val="dk1"/>
                </a:solidFill>
                <a:latin typeface="Tahoma"/>
                <a:ea typeface="Tahoma"/>
                <a:cs typeface="Tahoma"/>
                <a:sym typeface="Tahoma"/>
              </a:rPr>
              <a:t>Czego MOŻECIE używać? Własnych zdjęć. Zdjęć z serwisów </a:t>
            </a:r>
            <a:r>
              <a:rPr lang="pl-PL" sz="1200" dirty="0" err="1">
                <a:solidFill>
                  <a:schemeClr val="dk1"/>
                </a:solidFill>
                <a:latin typeface="Tahoma"/>
                <a:ea typeface="Tahoma"/>
                <a:cs typeface="Tahoma"/>
                <a:sym typeface="Tahoma"/>
              </a:rPr>
              <a:t>Europeana</a:t>
            </a:r>
            <a:r>
              <a:rPr lang="pl-PL" sz="1200" dirty="0">
                <a:solidFill>
                  <a:schemeClr val="dk1"/>
                </a:solidFill>
                <a:latin typeface="Tahoma"/>
                <a:ea typeface="Tahoma"/>
                <a:cs typeface="Tahoma"/>
                <a:sym typeface="Tahoma"/>
              </a:rPr>
              <a:t> lub Archive.org oznaczonych jako Creative </a:t>
            </a:r>
            <a:r>
              <a:rPr lang="pl-PL" sz="1200" dirty="0" err="1">
                <a:solidFill>
                  <a:schemeClr val="dk1"/>
                </a:solidFill>
                <a:latin typeface="Tahoma"/>
                <a:ea typeface="Tahoma"/>
                <a:cs typeface="Tahoma"/>
                <a:sym typeface="Tahoma"/>
              </a:rPr>
              <a:t>Commons</a:t>
            </a:r>
            <a:r>
              <a:rPr lang="pl-PL" sz="1200" dirty="0">
                <a:solidFill>
                  <a:schemeClr val="dk1"/>
                </a:solidFill>
                <a:latin typeface="Tahoma"/>
                <a:ea typeface="Tahoma"/>
                <a:cs typeface="Tahoma"/>
                <a:sym typeface="Tahoma"/>
              </a:rPr>
              <a:t> lub należących do domeny publicznej. Muzyki z biblioteki audio YouTube lub serwisu </a:t>
            </a:r>
            <a:r>
              <a:rPr lang="pl-PL" sz="1200" dirty="0" err="1">
                <a:solidFill>
                  <a:schemeClr val="dk1"/>
                </a:solidFill>
                <a:latin typeface="Tahoma"/>
                <a:ea typeface="Tahoma"/>
                <a:cs typeface="Tahoma"/>
                <a:sym typeface="Tahoma"/>
              </a:rPr>
              <a:t>Free</a:t>
            </a:r>
            <a:r>
              <a:rPr lang="pl-PL" sz="1200" dirty="0">
                <a:solidFill>
                  <a:schemeClr val="dk1"/>
                </a:solidFill>
                <a:latin typeface="Tahoma"/>
                <a:ea typeface="Tahoma"/>
                <a:cs typeface="Tahoma"/>
                <a:sym typeface="Tahoma"/>
              </a:rPr>
              <a:t> Music Archive. Dokumentów rządowych (zazwyczaj należących do domeny publicznej).</a:t>
            </a:r>
          </a:p>
          <a:p>
            <a:pPr marL="0" lvl="0" indent="0" algn="l" rtl="0">
              <a:spcBef>
                <a:spcPts val="0"/>
              </a:spcBef>
              <a:spcAft>
                <a:spcPts val="0"/>
              </a:spcAft>
              <a:buNone/>
            </a:pPr>
            <a:r>
              <a:rPr lang="pl-PL" sz="1200" dirty="0">
                <a:solidFill>
                  <a:schemeClr val="dk1"/>
                </a:solidFill>
                <a:latin typeface="Tahoma"/>
                <a:ea typeface="Tahoma"/>
                <a:cs typeface="Tahoma"/>
                <a:sym typeface="Tahoma"/>
              </a:rPr>
              <a:t>Korzystając z materiałów objętych otwartą licencją, należy podać ich źródło. Należy podać: nazwisko autora, tytuł, źródło i rodzaj licencji. Jest to wyraz szacunku i często wymóg prawny.</a:t>
            </a:r>
          </a:p>
          <a:p>
            <a:pPr marL="0" lvl="0" indent="0" algn="l" rtl="0">
              <a:spcBef>
                <a:spcPts val="0"/>
              </a:spcBef>
              <a:spcAft>
                <a:spcPts val="0"/>
              </a:spcAft>
              <a:buNone/>
            </a:pPr>
            <a:endParaRPr lang="pl-PL" sz="1200" dirty="0">
              <a:solidFill>
                <a:schemeClr val="dk1"/>
              </a:solidFill>
              <a:latin typeface="Tahoma"/>
              <a:ea typeface="Tahoma"/>
              <a:cs typeface="Tahoma"/>
              <a:sym typeface="Tahoma"/>
            </a:endParaRPr>
          </a:p>
          <a:p>
            <a:pPr marL="0" lvl="0" indent="0" algn="l" rtl="0">
              <a:spcBef>
                <a:spcPts val="0"/>
              </a:spcBef>
              <a:spcAft>
                <a:spcPts val="0"/>
              </a:spcAft>
              <a:buNone/>
            </a:pPr>
            <a:r>
              <a:rPr lang="pl-PL" sz="1200" b="1" dirty="0">
                <a:solidFill>
                  <a:schemeClr val="dk1"/>
                </a:solidFill>
                <a:latin typeface="Tahoma"/>
                <a:ea typeface="Tahoma"/>
                <a:cs typeface="Tahoma"/>
                <a:sym typeface="Tahoma"/>
              </a:rPr>
              <a:t>PRYWATNOŚĆ</a:t>
            </a:r>
            <a:r>
              <a:rPr lang="pl-PL" sz="1200" dirty="0">
                <a:solidFill>
                  <a:schemeClr val="dk1"/>
                </a:solidFill>
                <a:latin typeface="Tahoma"/>
                <a:ea typeface="Tahoma"/>
                <a:cs typeface="Tahoma"/>
                <a:sym typeface="Tahoma"/>
              </a:rPr>
              <a:t> dotyczy ochrony ludzi, zwłaszcza osób szczególnie wrażliwych. W wielu miejscach publikowanie zdjęć dzieci bez zgody rodziców jest nielegalne. Ale nawet jeśli jest to legalne, czy jest to etyczne? Rozważcie:</a:t>
            </a:r>
          </a:p>
          <a:p>
            <a:pPr marL="0" lvl="0" indent="0" algn="l" rtl="0">
              <a:spcBef>
                <a:spcPts val="0"/>
              </a:spcBef>
              <a:spcAft>
                <a:spcPts val="0"/>
              </a:spcAft>
              <a:buNone/>
            </a:pPr>
            <a:r>
              <a:rPr lang="pl-PL" sz="1200" dirty="0">
                <a:solidFill>
                  <a:schemeClr val="dk1"/>
                </a:solidFill>
                <a:latin typeface="Tahoma"/>
                <a:ea typeface="Tahoma"/>
                <a:cs typeface="Tahoma"/>
                <a:sym typeface="Tahoma"/>
              </a:rPr>
              <a:t>• Zdjęcie ucznia mającego trudności w klasie — może go zawstydzić</a:t>
            </a:r>
          </a:p>
          <a:p>
            <a:pPr marL="0" lvl="0" indent="0" algn="l" rtl="0">
              <a:spcBef>
                <a:spcPts val="0"/>
              </a:spcBef>
              <a:spcAft>
                <a:spcPts val="0"/>
              </a:spcAft>
              <a:buNone/>
            </a:pPr>
            <a:r>
              <a:rPr lang="pl-PL" sz="1200" dirty="0">
                <a:solidFill>
                  <a:schemeClr val="dk1"/>
                </a:solidFill>
                <a:latin typeface="Tahoma"/>
                <a:ea typeface="Tahoma"/>
                <a:cs typeface="Tahoma"/>
                <a:sym typeface="Tahoma"/>
              </a:rPr>
              <a:t>• Zdjęcie pokazujące adres domowy lub szkołę — kwestia bezpieczeństwa</a:t>
            </a:r>
          </a:p>
          <a:p>
            <a:pPr marL="0" lvl="0" indent="0" algn="l" rtl="0">
              <a:spcBef>
                <a:spcPts val="0"/>
              </a:spcBef>
              <a:spcAft>
                <a:spcPts val="0"/>
              </a:spcAft>
              <a:buNone/>
            </a:pPr>
            <a:r>
              <a:rPr lang="pl-PL" sz="1200" dirty="0">
                <a:solidFill>
                  <a:schemeClr val="dk1"/>
                </a:solidFill>
                <a:latin typeface="Tahoma"/>
                <a:ea typeface="Tahoma"/>
                <a:cs typeface="Tahoma"/>
                <a:sym typeface="Tahoma"/>
              </a:rPr>
              <a:t>• Zdjęcia osób w trudnej sytuacji — wykorzystują ich bezbronność.</a:t>
            </a:r>
          </a:p>
          <a:p>
            <a:pPr marL="0" lvl="0" indent="0" algn="l" rtl="0">
              <a:spcBef>
                <a:spcPts val="0"/>
              </a:spcBef>
              <a:spcAft>
                <a:spcPts val="0"/>
              </a:spcAft>
              <a:buNone/>
            </a:pPr>
            <a:r>
              <a:rPr lang="pl-PL" sz="1200" dirty="0">
                <a:solidFill>
                  <a:schemeClr val="dk1"/>
                </a:solidFill>
                <a:latin typeface="Tahoma"/>
                <a:ea typeface="Tahoma"/>
                <a:cs typeface="Tahoma"/>
                <a:sym typeface="Tahoma"/>
              </a:rPr>
              <a:t>Ogólna zasada: jeśli fotografujecie ludzi, powiedzcie im, co tworzycie i w jaki sposób zostanie to udostępnione. Pokażcie im zdjęcia. Uzyskajcie ich zgodę. To podstawowy przejaw szacunku dla innych ludzi.</a:t>
            </a:r>
          </a:p>
          <a:p>
            <a:pPr marL="0" lvl="0" indent="0" algn="l" rtl="0">
              <a:spcBef>
                <a:spcPts val="0"/>
              </a:spcBef>
              <a:spcAft>
                <a:spcPts val="0"/>
              </a:spcAft>
              <a:buNone/>
            </a:pPr>
            <a:endParaRPr lang="pl-PL" sz="1200" dirty="0">
              <a:solidFill>
                <a:schemeClr val="dk1"/>
              </a:solidFill>
              <a:latin typeface="Tahoma"/>
              <a:ea typeface="Tahoma"/>
              <a:cs typeface="Tahoma"/>
              <a:sym typeface="Tahoma"/>
            </a:endParaRPr>
          </a:p>
          <a:p>
            <a:pPr marL="0" lvl="0" indent="0" algn="l" rtl="0">
              <a:spcBef>
                <a:spcPts val="0"/>
              </a:spcBef>
              <a:spcAft>
                <a:spcPts val="0"/>
              </a:spcAft>
              <a:buNone/>
            </a:pPr>
            <a:r>
              <a:rPr lang="pl-PL" sz="1200" b="1" dirty="0">
                <a:solidFill>
                  <a:schemeClr val="dk1"/>
                </a:solidFill>
                <a:latin typeface="Tahoma"/>
                <a:ea typeface="Tahoma"/>
                <a:cs typeface="Tahoma"/>
                <a:sym typeface="Tahoma"/>
              </a:rPr>
              <a:t>I PAMIĘTAJCIE</a:t>
            </a:r>
            <a:r>
              <a:rPr lang="pl-PL" sz="1200" dirty="0">
                <a:solidFill>
                  <a:schemeClr val="dk1"/>
                </a:solidFill>
                <a:latin typeface="Tahoma"/>
                <a:ea typeface="Tahoma"/>
                <a:cs typeface="Tahoma"/>
                <a:sym typeface="Tahoma"/>
              </a:rPr>
              <a:t>: kiedy opublikujecie coś w Internecie, tracicie nad tym kontrolę. Nawet przy ustawieniach prywatności ludzie mogą robić zrzuty ekranu i udostępniać je. Kiedy coś trafi do sieci, pozostaje tam na zawsze. Zastanówcie się, zanim coś opublikujecie.</a:t>
            </a:r>
          </a:p>
        </p:txBody>
      </p:sp>
      <p:sp>
        <p:nvSpPr>
          <p:cNvPr id="400" name="Google Shape;400;g36b824e2475_0_580:notes">
            <a:extLst>
              <a:ext uri="{FF2B5EF4-FFF2-40B4-BE49-F238E27FC236}">
                <a16:creationId xmlns:a16="http://schemas.microsoft.com/office/drawing/2014/main" id="{2541F81D-DB02-6ED0-00E6-0211AF9C92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60776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36b824e2475_0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pl-PL" sz="1200" b="1" dirty="0">
                <a:solidFill>
                  <a:schemeClr val="dk1"/>
                </a:solidFill>
                <a:latin typeface="Tahoma"/>
                <a:ea typeface="Tahoma"/>
                <a:cs typeface="Tahoma"/>
                <a:sym typeface="Tahoma"/>
              </a:rPr>
              <a:t>ZGODA </a:t>
            </a:r>
            <a:r>
              <a:rPr lang="pl-PL" sz="1200" b="0" dirty="0">
                <a:solidFill>
                  <a:schemeClr val="dk1"/>
                </a:solidFill>
                <a:latin typeface="Tahoma"/>
                <a:ea typeface="Tahoma"/>
                <a:cs typeface="Tahoma"/>
                <a:sym typeface="Tahoma"/>
              </a:rPr>
              <a:t>jest ważna w etycznym </a:t>
            </a:r>
            <a:r>
              <a:rPr lang="pl-PL" sz="1200" b="0" dirty="0" err="1">
                <a:solidFill>
                  <a:schemeClr val="dk1"/>
                </a:solidFill>
                <a:latin typeface="Tahoma"/>
                <a:ea typeface="Tahoma"/>
                <a:cs typeface="Tahoma"/>
                <a:sym typeface="Tahoma"/>
              </a:rPr>
              <a:t>storytellingu</a:t>
            </a:r>
            <a:r>
              <a:rPr lang="pl-PL" sz="1200" b="0" dirty="0">
                <a:solidFill>
                  <a:schemeClr val="dk1"/>
                </a:solidFill>
                <a:latin typeface="Tahoma"/>
                <a:ea typeface="Tahoma"/>
                <a:cs typeface="Tahoma"/>
                <a:sym typeface="Tahoma"/>
              </a:rPr>
              <a:t>, buduje zaufanie, zapewnia uczciwe wykorzystanie i nadaje procesowi twórczemu wartość humanistyczną. Zgoda oznacza praktycznie uzyskanie (pisemnej) zgody od osób przed sfotografowaniem ich lub publicznym udostępnieniem ich zdjęć. Zasada ta dotyczy również historii innych osób – jeśli nie chcą one, aby zostały opublikowane, nie należy ich publikować. </a:t>
            </a:r>
          </a:p>
          <a:p>
            <a:pPr marL="158750" indent="0">
              <a:buNone/>
            </a:pPr>
            <a:r>
              <a:rPr lang="pl-PL" sz="1200" b="0" dirty="0">
                <a:solidFill>
                  <a:schemeClr val="dk1"/>
                </a:solidFill>
                <a:latin typeface="Tahoma"/>
                <a:ea typeface="Tahoma"/>
                <a:cs typeface="Tahoma"/>
                <a:sym typeface="Tahoma"/>
              </a:rPr>
              <a:t>Nie wystarczy powiedzieć „Robię zdjęcia”. Należy wyjaśnić: „Tworzę fotoreportaż o życiu szkolnym, który zostanie opublikowany na stronie internetowej naszej szkoły i w mediach społecznościowych. Czy nie masz nic przeciwko, jeśli się na nim pojawisz?”. To jest świadoma zgoda.</a:t>
            </a:r>
          </a:p>
          <a:p>
            <a:pPr marL="158750" indent="0">
              <a:buNone/>
            </a:pPr>
            <a:r>
              <a:rPr lang="pl-PL" sz="1200" b="0" dirty="0">
                <a:solidFill>
                  <a:schemeClr val="dk1"/>
                </a:solidFill>
                <a:latin typeface="Tahoma"/>
                <a:ea typeface="Tahoma"/>
                <a:cs typeface="Tahoma"/>
                <a:sym typeface="Tahoma"/>
              </a:rPr>
              <a:t>Przed opublikowaniem pokażcie zdjęcia osobom, które na nich widnieją. Mogą one powiedzieć: „To zdjęcie mi się podoba, ale proszę nie używać tego”. Szanuj ich zdanie. Ich autonomia jest ważniejsza niż wasza wizja twórcza.</a:t>
            </a:r>
          </a:p>
          <a:p>
            <a:pPr marL="158750" indent="0">
              <a:buNone/>
            </a:pPr>
            <a:r>
              <a:rPr lang="pl-PL" sz="1200" b="0" dirty="0">
                <a:solidFill>
                  <a:schemeClr val="dk1"/>
                </a:solidFill>
                <a:latin typeface="Tahoma"/>
                <a:ea typeface="Tahoma"/>
                <a:cs typeface="Tahoma"/>
                <a:sym typeface="Tahoma"/>
              </a:rPr>
              <a:t>Szczególne uwzględnienie osób wymagających szczególnej troski: Dziecko nie może wyrazić świadomej zgody – potrzebujesz zgody rodziców. Osoba bezdomna może czuć, że nie może odmówić uczniowi z aparatem fotograficznym. Zastanówcie się nad dynamiką relacji. Czy wywieram na kogoś presję? Czy wykorzystuję jego sytuację?</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pl-PL" sz="1100" b="1" i="0" u="none" strike="noStrike" cap="none" dirty="0">
                <a:solidFill>
                  <a:srgbClr val="000000"/>
                </a:solidFill>
                <a:effectLst/>
                <a:latin typeface="Arial"/>
                <a:ea typeface="Arial"/>
                <a:cs typeface="Arial"/>
                <a:sym typeface="Arial"/>
              </a:rPr>
              <a:t>REPREZENTACJA MORALNA </a:t>
            </a:r>
            <a:r>
              <a:rPr lang="pl-PL" sz="1100" b="0" i="0" u="none" strike="noStrike" cap="none" dirty="0">
                <a:solidFill>
                  <a:srgbClr val="000000"/>
                </a:solidFill>
                <a:effectLst/>
                <a:latin typeface="Arial"/>
                <a:ea typeface="Arial"/>
                <a:cs typeface="Arial"/>
                <a:sym typeface="Arial"/>
              </a:rPr>
              <a:t>Sposób przedstawiania ludzi wpływa na postrzeganie przez odbiorców. Etyczne opowiadanie historii opiera się na empatii i zrozumieniu oraz współczuciu, a nie na ujawnianiu, kategoryzowaniu ludzi czy przedstawianiu stereotypów. Opowiadanie historii jest środkiem służącym do walki ze stereotypami, ale może również przyczyniać się do ich powielania. Zdjęcie lub film promuje stereotyp, gdy przedstawia uproszczony i negatywny lub wprowadzający w błąd obraz osoby lub grupy, wzmacniając   uogólnienia  i kategoryzacje innych osób. </a:t>
            </a:r>
          </a:p>
          <a:p>
            <a:pPr marL="158750" indent="0">
              <a:buNone/>
            </a:pPr>
            <a:r>
              <a:rPr lang="pl-PL" sz="1100" b="0" i="0" u="none" strike="noStrike" cap="none" dirty="0">
                <a:solidFill>
                  <a:srgbClr val="000000"/>
                </a:solidFill>
                <a:effectLst/>
                <a:latin typeface="Arial"/>
                <a:ea typeface="Arial"/>
                <a:cs typeface="Arial"/>
                <a:sym typeface="Arial"/>
              </a:rPr>
              <a:t>Zamiast tego pokażcie złożoność. Jeśli opowiadacie historię o trudnej sytuacji, pokażcie również siłę, wspólnotę, radość. Ludzie to nie tylko ich zmagania.</a:t>
            </a:r>
          </a:p>
          <a:p>
            <a:pPr marL="158750" indent="0">
              <a:buNone/>
            </a:pPr>
            <a:r>
              <a:rPr lang="pl-PL" sz="1100" b="0" i="0" u="none" strike="noStrike" cap="none" dirty="0">
                <a:solidFill>
                  <a:srgbClr val="000000"/>
                </a:solidFill>
                <a:effectLst/>
                <a:latin typeface="Arial"/>
                <a:ea typeface="Arial"/>
                <a:cs typeface="Arial"/>
                <a:sym typeface="Arial"/>
              </a:rPr>
              <a:t>Przedstawcie dokładny kontekst. Nie kadrujcie zdjęcia, aby zmienić jego znaczenie. Nie zestawiajcie obrazów, aby sugerować fałszywe powiązania. Nie używajcie emocjonalnej muzyki, aby manipulować interpretacją odbiorców.</a:t>
            </a:r>
          </a:p>
          <a:p>
            <a:pPr marL="158750" indent="0">
              <a:buNone/>
            </a:pPr>
            <a:r>
              <a:rPr lang="pl-PL" sz="1100" b="0" i="0" u="none" strike="noStrike" cap="none" dirty="0">
                <a:solidFill>
                  <a:srgbClr val="000000"/>
                </a:solidFill>
                <a:effectLst/>
                <a:latin typeface="Arial"/>
                <a:ea typeface="Arial"/>
                <a:cs typeface="Arial"/>
                <a:sym typeface="Arial"/>
              </a:rPr>
              <a:t>Zadajcie sobie pytanie: Gdybym był bohaterem tej historii, czy czułbym się szanowany? Czy byłbym przedstawiony w sposób sprawiedliwy? Czy czułbym, że moje człowieczeństwo zostało uhonorowane? Jeśli odpowiedź brzmi „nie”, macie jeszcze wiele do zrobienia.</a:t>
            </a:r>
          </a:p>
          <a:p>
            <a:pPr marL="158750" indent="0">
              <a:buNone/>
            </a:pPr>
            <a:endParaRPr lang="pl-PL" sz="1100" b="0" i="0" u="none" strike="noStrike" cap="none" dirty="0">
              <a:solidFill>
                <a:srgbClr val="000000"/>
              </a:solidFill>
              <a:effectLst/>
              <a:latin typeface="Arial"/>
              <a:ea typeface="Arial"/>
              <a:cs typeface="Arial"/>
              <a:sym typeface="Arial"/>
            </a:endParaRPr>
          </a:p>
          <a:p>
            <a:pPr marL="158750" indent="0">
              <a:buNone/>
            </a:pPr>
            <a:r>
              <a:rPr lang="pl-PL" sz="1100" b="1" i="0" u="none" strike="noStrike" cap="none" dirty="0">
                <a:solidFill>
                  <a:srgbClr val="000000"/>
                </a:solidFill>
                <a:effectLst/>
                <a:latin typeface="Arial"/>
                <a:ea typeface="Arial"/>
                <a:cs typeface="Arial"/>
                <a:sym typeface="Arial"/>
              </a:rPr>
              <a:t>Ostatnia uwaga</a:t>
            </a:r>
            <a:r>
              <a:rPr lang="pl-PL" sz="1100" b="0" i="0" u="none" strike="noStrike" cap="none" dirty="0">
                <a:solidFill>
                  <a:srgbClr val="000000"/>
                </a:solidFill>
                <a:effectLst/>
                <a:latin typeface="Arial"/>
                <a:ea typeface="Arial"/>
                <a:cs typeface="Arial"/>
                <a:sym typeface="Arial"/>
              </a:rPr>
              <a:t>: Najlepszym podejściem jest współpraca. Jeśli to możliwe, zaangażujcie osoby, które przedstawiacie, w sposób, w jaki są one przedstawiane. Opowiadajcie historie ZE społecznościami, a nie O nich. Ich głosy powinny być najważniejsze.</a:t>
            </a:r>
          </a:p>
        </p:txBody>
      </p:sp>
      <p:sp>
        <p:nvSpPr>
          <p:cNvPr id="400" name="Google Shape;400;g36b824e2475_0_5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36b824e2475_0_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lvl="0" indent="0" algn="l" rtl="0">
              <a:lnSpc>
                <a:spcPct val="115000"/>
              </a:lnSpc>
              <a:spcBef>
                <a:spcPts val="1200"/>
              </a:spcBef>
              <a:spcAft>
                <a:spcPts val="0"/>
              </a:spcAft>
              <a:buClr>
                <a:schemeClr val="dk1"/>
              </a:buClr>
              <a:buSzPts val="1100"/>
              <a:buFont typeface="Arial"/>
              <a:buNone/>
            </a:pPr>
            <a:r>
              <a:rPr lang="pl-PL" sz="1200" dirty="0">
                <a:solidFill>
                  <a:schemeClr val="dk1"/>
                </a:solidFill>
                <a:latin typeface="Tahoma"/>
                <a:ea typeface="Tahoma"/>
                <a:cs typeface="Tahoma"/>
                <a:sym typeface="Tahoma"/>
              </a:rPr>
              <a:t>Sposób przedstawiania ludzi wpływa na postrzeganie przez odbiorców. Etyczne opowiadanie historii opiera się na empatii i zrozumieniu oraz współczuciu, a nie na ujawnianiu, kategoryzowaniu ludzi czy przedstawianiu stereotypów. Opowiadanie historii jest środkiem służącym do walki ze stereotypami, ale może również przyczyniać się do ich powielania. Zdjęcie lub film promuje stereotyp, gdy przedstawia  uproszczony i  negatywny lub wprowadzający w błąd obraz osoby lub grupy, utrwalając  uogólnienia  i kategoryzacje innych osób. We wczesnych filmach hollywoodzkich rdzenni Amerykanie byli często przedstawiani jako dzicy, agresywni i brutalni bohaterowie. Kształtowało to przez dziesięciolecia postrzeganie społeczne, kładąc niewłaściwy nacisk, przyczyniając się do nieporozumień, uprzedzeń i marginalizacji rdzennych Amerykanów przez widzów tych filmów. Zawsze należy pamiętać, że „cyfrowe opowiadanie historii pełni rolę transformacyjnego środka przekazu, sprzyjającego integracji, wzmacniającego głosy marginalizowanych grup i przekształcającego globalne narracje”, jak ujął to specjalista Kato </a:t>
            </a:r>
            <a:r>
              <a:rPr lang="pl-PL" sz="1200" dirty="0" err="1">
                <a:solidFill>
                  <a:schemeClr val="dk1"/>
                </a:solidFill>
                <a:latin typeface="Tahoma"/>
                <a:ea typeface="Tahoma"/>
                <a:cs typeface="Tahoma"/>
                <a:sym typeface="Tahoma"/>
              </a:rPr>
              <a:t>Nabiry</a:t>
            </a:r>
            <a:r>
              <a:rPr lang="pl-PL" sz="1200" dirty="0">
                <a:solidFill>
                  <a:schemeClr val="dk1"/>
                </a:solidFill>
                <a:latin typeface="Tahoma"/>
                <a:ea typeface="Tahoma"/>
                <a:cs typeface="Tahoma"/>
                <a:sym typeface="Tahoma"/>
              </a:rPr>
              <a:t>.</a:t>
            </a:r>
          </a:p>
        </p:txBody>
      </p:sp>
      <p:sp>
        <p:nvSpPr>
          <p:cNvPr id="410" name="Google Shape;410;g36b824e2475_0_5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36b824e2475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pl-PL" sz="1200" dirty="0">
                <a:solidFill>
                  <a:schemeClr val="dk1"/>
                </a:solidFill>
                <a:latin typeface="Tahoma"/>
                <a:ea typeface="Tahoma"/>
                <a:cs typeface="Tahoma"/>
                <a:sym typeface="Tahoma"/>
              </a:rPr>
              <a:t>Wybierajcie platformy do udostępniania treści w sposób przemyślany, biorąc pod uwagę odbiorców i prywatność. Platformy szkolne mogą być bezpieczniejsze dla prac uczniów, ale obecnie, w erze cyfrowej, cała sieć jest pełna aplikacji i platform służących do udostępniania treści.  Kiedy publikujemy w klasie za pomocą wybranych narzędzi, nadal ważne jest, aby rozważnie używać prawdziwego imienia i nazwiska lub pseudonimu, prawdziwych danych osobowych i upewnić się, że łączymy się tylko z osobami, które dobrze znamy.</a:t>
            </a:r>
          </a:p>
          <a:p>
            <a:pPr marL="0" lvl="0" indent="0" algn="l" rtl="0">
              <a:lnSpc>
                <a:spcPct val="115000"/>
              </a:lnSpc>
              <a:spcBef>
                <a:spcPts val="1200"/>
              </a:spcBef>
              <a:spcAft>
                <a:spcPts val="0"/>
              </a:spcAft>
              <a:buClr>
                <a:schemeClr val="dk1"/>
              </a:buClr>
              <a:buSzPts val="1100"/>
              <a:buFont typeface="Arial"/>
              <a:buNone/>
            </a:pPr>
            <a:r>
              <a:rPr lang="pl-PL" sz="1200" dirty="0">
                <a:solidFill>
                  <a:schemeClr val="dk1"/>
                </a:solidFill>
                <a:latin typeface="Tahoma"/>
                <a:ea typeface="Tahoma"/>
                <a:cs typeface="Tahoma"/>
                <a:sym typeface="Tahoma"/>
              </a:rPr>
              <a:t>O mediach społecznościowych: Udostępnianie cyfrowych fotoreportaży na platformach społecznościowych, takich jak Instagram, </a:t>
            </a:r>
            <a:r>
              <a:rPr lang="pl-PL" sz="1200" dirty="0" err="1">
                <a:solidFill>
                  <a:schemeClr val="dk1"/>
                </a:solidFill>
                <a:latin typeface="Tahoma"/>
                <a:ea typeface="Tahoma"/>
                <a:cs typeface="Tahoma"/>
                <a:sym typeface="Tahoma"/>
              </a:rPr>
              <a:t>TikTok</a:t>
            </a:r>
            <a:r>
              <a:rPr lang="pl-PL" sz="1200" dirty="0">
                <a:solidFill>
                  <a:schemeClr val="dk1"/>
                </a:solidFill>
                <a:latin typeface="Tahoma"/>
                <a:ea typeface="Tahoma"/>
                <a:cs typeface="Tahoma"/>
                <a:sym typeface="Tahoma"/>
              </a:rPr>
              <a:t> lub Facebook, może wzmocnić wasz głos i pomóc wam dotrzeć do szerszej publiczności.  Wiąże się to jednak z pewnymi wyzwaniami, takimi jak utrata kontroli nad kontekstem i znaczeniem (nasze treści są otwarte na dowolną interpretację innych osób, która może zmienić ich pierwotne znaczenie lub cel). Ponadto należy pamiętać o trwałości cyfrowego śladu (zastanówcie się dwa razy, zanim coś opublikujecie – może to pozostać tam na bardzo długo, a w przyszłości możecie nie być z tego zadowoleni). Pamiętajcie o prywatności, ostrożności, szacunku i przejrzystości.</a:t>
            </a:r>
          </a:p>
          <a:p>
            <a:pPr marL="0" lvl="0" indent="0" algn="l" rtl="0">
              <a:lnSpc>
                <a:spcPct val="115000"/>
              </a:lnSpc>
              <a:spcBef>
                <a:spcPts val="1200"/>
              </a:spcBef>
              <a:spcAft>
                <a:spcPts val="0"/>
              </a:spcAft>
              <a:buClr>
                <a:schemeClr val="dk1"/>
              </a:buClr>
              <a:buSzPts val="1100"/>
              <a:buFont typeface="Arial"/>
              <a:buNone/>
            </a:pPr>
            <a:r>
              <a:rPr lang="pl-PL" sz="1200" dirty="0">
                <a:solidFill>
                  <a:schemeClr val="dk1"/>
                </a:solidFill>
                <a:latin typeface="Tahoma"/>
                <a:ea typeface="Tahoma"/>
                <a:cs typeface="Tahoma"/>
                <a:sym typeface="Tahoma"/>
              </a:rPr>
              <a:t>Specjalne platformy do opowiadania historii, takie jak </a:t>
            </a:r>
            <a:r>
              <a:rPr lang="pl-PL" sz="1200" dirty="0" err="1">
                <a:solidFill>
                  <a:schemeClr val="dk1"/>
                </a:solidFill>
                <a:latin typeface="Tahoma"/>
                <a:ea typeface="Tahoma"/>
                <a:cs typeface="Tahoma"/>
                <a:sym typeface="Tahoma"/>
              </a:rPr>
              <a:t>Storybird</a:t>
            </a:r>
            <a:r>
              <a:rPr lang="pl-PL" sz="1200" dirty="0">
                <a:solidFill>
                  <a:schemeClr val="dk1"/>
                </a:solidFill>
                <a:latin typeface="Tahoma"/>
                <a:ea typeface="Tahoma"/>
                <a:cs typeface="Tahoma"/>
                <a:sym typeface="Tahoma"/>
              </a:rPr>
              <a:t> lub </a:t>
            </a:r>
            <a:r>
              <a:rPr lang="pl-PL" sz="1200" dirty="0" err="1">
                <a:solidFill>
                  <a:schemeClr val="dk1"/>
                </a:solidFill>
                <a:latin typeface="Tahoma"/>
                <a:ea typeface="Tahoma"/>
                <a:cs typeface="Tahoma"/>
                <a:sym typeface="Tahoma"/>
              </a:rPr>
              <a:t>Book</a:t>
            </a:r>
            <a:r>
              <a:rPr lang="pl-PL" sz="1200" dirty="0">
                <a:solidFill>
                  <a:schemeClr val="dk1"/>
                </a:solidFill>
                <a:latin typeface="Tahoma"/>
                <a:ea typeface="Tahoma"/>
                <a:cs typeface="Tahoma"/>
                <a:sym typeface="Tahoma"/>
              </a:rPr>
              <a:t> </a:t>
            </a:r>
            <a:r>
              <a:rPr lang="pl-PL" sz="1200" dirty="0" err="1">
                <a:solidFill>
                  <a:schemeClr val="dk1"/>
                </a:solidFill>
                <a:latin typeface="Tahoma"/>
                <a:ea typeface="Tahoma"/>
                <a:cs typeface="Tahoma"/>
                <a:sym typeface="Tahoma"/>
              </a:rPr>
              <a:t>Creator</a:t>
            </a:r>
            <a:r>
              <a:rPr lang="pl-PL" sz="1200" dirty="0">
                <a:solidFill>
                  <a:schemeClr val="dk1"/>
                </a:solidFill>
                <a:latin typeface="Tahoma"/>
                <a:ea typeface="Tahoma"/>
                <a:cs typeface="Tahoma"/>
                <a:sym typeface="Tahoma"/>
              </a:rPr>
              <a:t>, są przeznaczone dla uczniów. Często mają one lepsze zabezpieczenia prywatności i są środowiskami ukierunkowanymi na edukację.</a:t>
            </a:r>
          </a:p>
          <a:p>
            <a:pPr marL="0" lvl="0" indent="0" algn="l" rtl="0">
              <a:lnSpc>
                <a:spcPct val="115000"/>
              </a:lnSpc>
              <a:spcBef>
                <a:spcPts val="1200"/>
              </a:spcBef>
              <a:spcAft>
                <a:spcPts val="0"/>
              </a:spcAft>
              <a:buClr>
                <a:schemeClr val="dk1"/>
              </a:buClr>
              <a:buSzPts val="1100"/>
              <a:buFont typeface="Arial"/>
              <a:buNone/>
            </a:pPr>
            <a:endParaRPr lang="pl-PL" sz="1200" dirty="0">
              <a:solidFill>
                <a:schemeClr val="dk1"/>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r>
              <a:rPr lang="pl-PL" sz="1200" b="1" dirty="0">
                <a:solidFill>
                  <a:schemeClr val="dk1"/>
                </a:solidFill>
                <a:latin typeface="Tahoma"/>
                <a:ea typeface="Tahoma"/>
                <a:cs typeface="Tahoma"/>
                <a:sym typeface="Tahoma"/>
              </a:rPr>
              <a:t>PAMIĘTAJCIE</a:t>
            </a:r>
            <a:r>
              <a:rPr lang="pl-PL" sz="1200" dirty="0">
                <a:solidFill>
                  <a:schemeClr val="dk1"/>
                </a:solidFill>
                <a:latin typeface="Tahoma"/>
                <a:ea typeface="Tahoma"/>
                <a:cs typeface="Tahoma"/>
                <a:sym typeface="Tahoma"/>
              </a:rPr>
              <a:t>: Nie musicie publikować wszystkiego publicznie. Niektóre historie mają znaczenie, nawet jeśli widzą je tylko wy, wasz nauczyciel i wasi koledzy z klasy. Nie wszystko musi być dostępne online.</a:t>
            </a:r>
          </a:p>
        </p:txBody>
      </p:sp>
      <p:sp>
        <p:nvSpPr>
          <p:cNvPr id="430" name="Google Shape;430;g36b824e2475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6b8404688f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 name="Google Shape;84;g36b8404688f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l-PL" sz="1100" b="0" i="0" u="none" strike="noStrike" cap="none" dirty="0">
                <a:solidFill>
                  <a:srgbClr val="000000"/>
                </a:solidFill>
                <a:effectLst/>
                <a:latin typeface="Arial"/>
                <a:ea typeface="Arial"/>
                <a:cs typeface="Arial"/>
                <a:sym typeface="Arial"/>
              </a:rPr>
              <a:t>To nie koniec — to dopiero początek. Posiadacie podstawowe umiejętności, ale mistrzostwo osiąga się poprzez praktykę.</a:t>
            </a:r>
          </a:p>
          <a:p>
            <a:pPr marL="158750" indent="0">
              <a:buNone/>
            </a:pPr>
            <a:endParaRPr lang="en-US" dirty="0"/>
          </a:p>
        </p:txBody>
      </p:sp>
    </p:spTree>
    <p:extLst>
      <p:ext uri="{BB962C8B-B14F-4D97-AF65-F5344CB8AC3E}">
        <p14:creationId xmlns:p14="http://schemas.microsoft.com/office/powerpoint/2010/main" val="19960090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pl-PL" dirty="0"/>
              <a:t>Najważniejsze jest to, że macie teraz kompletny zestaw narzędzi. Rozumiecie DLACZEGO (historie tworzą emocjonalną więź i sprzyjają nauce). Rozumiecie JAK (planowanie, kręcenie, montaż, ulepszanie). Rozumiecie też ODPOWIEDZIALNOŚĆ (etyka, zgoda, reprezentacja).</a:t>
            </a:r>
          </a:p>
          <a:p>
            <a:pPr marL="158750" indent="0">
              <a:buNone/>
            </a:pPr>
            <a:r>
              <a:rPr lang="pl-PL" dirty="0"/>
              <a:t>Te umiejętności są uniwersalne. Niezależnie od tego, czy tworzycie prezentację naukową, analizę historyczną, osobistą narrację czy treści do mediów społecznościowych, teraz myślicie jak </a:t>
            </a:r>
            <a:r>
              <a:rPr lang="pl-PL" dirty="0" err="1"/>
              <a:t>storyteller</a:t>
            </a:r>
            <a:r>
              <a:rPr lang="pl-PL" dirty="0"/>
              <a:t>. Bierzecie pod uwagę odbiorców, emocje, strukturę, etykę.</a:t>
            </a:r>
          </a:p>
        </p:txBody>
      </p:sp>
    </p:spTree>
    <p:extLst>
      <p:ext uri="{BB962C8B-B14F-4D97-AF65-F5344CB8AC3E}">
        <p14:creationId xmlns:p14="http://schemas.microsoft.com/office/powerpoint/2010/main" val="25711231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36b824e2475_0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1" name="Google Shape;531;g36b824e2475_0_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6b824e2475_0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44" name="Google Shape;544;g36b824e2475_0_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36b824e2475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5" name="Google Shape;555;g36b824e2475_0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pl-PL" dirty="0"/>
              <a:t>OCENA TREŚCI dotyczy skuteczności opowiadania historii.</a:t>
            </a:r>
          </a:p>
          <a:p>
            <a:pPr marL="158750" indent="0">
              <a:buNone/>
            </a:pPr>
            <a:r>
              <a:rPr lang="pl-PL" dirty="0"/>
              <a:t>OCENA TECHNICZNA dotyczy warsztatu. Obejrzyjcie swoją historię bez dźwięku – czy obrazy opowiadają historię wizualnie? Posłuchajcie jej bez oglądania – czy dźwięk jest samodzielny? Oba elementy powinny być mocne.</a:t>
            </a:r>
          </a:p>
          <a:p>
            <a:pPr marL="158750" indent="0">
              <a:buNone/>
            </a:pPr>
            <a:r>
              <a:rPr lang="pl-PL" dirty="0"/>
              <a:t>OCENA ETYCZNA dotyczy odpowiedzialności.</a:t>
            </a:r>
          </a:p>
          <a:p>
            <a:pPr marL="158750" indent="0">
              <a:buNone/>
            </a:pPr>
            <a:r>
              <a:rPr lang="pl-PL" dirty="0"/>
              <a:t>OCENA WPŁYWU dotyczy skuteczności.</a:t>
            </a:r>
          </a:p>
          <a:p>
            <a:pPr marL="158750" indent="0">
              <a:buNone/>
            </a:pPr>
            <a:endParaRPr lang="pl-PL" dirty="0"/>
          </a:p>
          <a:p>
            <a:pPr marL="158750" indent="0">
              <a:buNone/>
            </a:pPr>
            <a:r>
              <a:rPr lang="pl-PL" dirty="0"/>
              <a:t>Wskazówka: obejrzyjcie swoją historię tak, jakbyście byli widzami.</a:t>
            </a:r>
          </a:p>
          <a:p>
            <a:pPr marL="158750" indent="0">
              <a:buNone/>
            </a:pPr>
            <a:endParaRPr lang="en-US" dirty="0"/>
          </a:p>
        </p:txBody>
      </p:sp>
    </p:spTree>
    <p:extLst>
      <p:ext uri="{BB962C8B-B14F-4D97-AF65-F5344CB8AC3E}">
        <p14:creationId xmlns:p14="http://schemas.microsoft.com/office/powerpoint/2010/main" val="3520697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a:extLst>
            <a:ext uri="{FF2B5EF4-FFF2-40B4-BE49-F238E27FC236}">
              <a16:creationId xmlns:a16="http://schemas.microsoft.com/office/drawing/2014/main" id="{1C6E5F45-1EC6-B877-9295-CD887EB6D126}"/>
            </a:ext>
          </a:extLst>
        </p:cNvPr>
        <p:cNvGrpSpPr/>
        <p:nvPr/>
      </p:nvGrpSpPr>
      <p:grpSpPr>
        <a:xfrm>
          <a:off x="0" y="0"/>
          <a:ext cx="0" cy="0"/>
          <a:chOff x="0" y="0"/>
          <a:chExt cx="0" cy="0"/>
        </a:xfrm>
      </p:grpSpPr>
      <p:sp>
        <p:nvSpPr>
          <p:cNvPr id="125" name="Google Shape;125;g36b824e2475_0_101:notes">
            <a:extLst>
              <a:ext uri="{FF2B5EF4-FFF2-40B4-BE49-F238E27FC236}">
                <a16:creationId xmlns:a16="http://schemas.microsoft.com/office/drawing/2014/main" id="{3EFBD67E-1FAA-2566-EDB8-605A9BE4A2C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r>
              <a:rPr lang="pl-PL" sz="1200" dirty="0">
                <a:solidFill>
                  <a:schemeClr val="dk1"/>
                </a:solidFill>
                <a:latin typeface="Tahoma"/>
                <a:ea typeface="Tahoma"/>
                <a:cs typeface="Tahoma"/>
                <a:sym typeface="Tahoma"/>
              </a:rPr>
              <a:t>Witajcie na ostatniej sesji naszego kursu! Dzisiaj zajmiemy się tym, jak tworzyć wartościowe cyfrowe historie fotograficzne, poznamy techniki ich produkcji i zastanowimy się nad  etyką tworzenia i udostępniania takich treści. </a:t>
            </a:r>
          </a:p>
        </p:txBody>
      </p:sp>
      <p:sp>
        <p:nvSpPr>
          <p:cNvPr id="126" name="Google Shape;126;g36b824e2475_0_101:notes">
            <a:extLst>
              <a:ext uri="{FF2B5EF4-FFF2-40B4-BE49-F238E27FC236}">
                <a16:creationId xmlns:a16="http://schemas.microsoft.com/office/drawing/2014/main" id="{BB389A6A-DEE4-07F4-C83D-8AA82E9C0DC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6101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6b87f66f0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1"/>
                </a:solidFill>
                <a:latin typeface="Tahoma"/>
                <a:ea typeface="Tahoma"/>
                <a:cs typeface="Tahoma"/>
                <a:sym typeface="Tahoma"/>
              </a:rPr>
              <a:t> </a:t>
            </a:r>
            <a:r>
              <a:rPr lang="pl-PL" sz="1200" dirty="0">
                <a:solidFill>
                  <a:schemeClr val="dk1"/>
                </a:solidFill>
                <a:latin typeface="Tahoma"/>
                <a:ea typeface="Tahoma"/>
                <a:cs typeface="Tahoma"/>
                <a:sym typeface="Tahoma"/>
              </a:rPr>
              <a:t>Do tej pory pracowaliśmy z fotografiami, fotoreportażami, scenariuszami, studiowaliśmy obrazy i ich świat.  Dzisiaj opracujmy i podzielmy się naszymi fotoreportażami! Tutaj planowanie staje się rzeczywistością!</a:t>
            </a:r>
          </a:p>
        </p:txBody>
      </p:sp>
      <p:sp>
        <p:nvSpPr>
          <p:cNvPr id="137" name="Google Shape;137;g36b87f66f0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a:extLst>
            <a:ext uri="{FF2B5EF4-FFF2-40B4-BE49-F238E27FC236}">
              <a16:creationId xmlns:a16="http://schemas.microsoft.com/office/drawing/2014/main" id="{E60B310A-9522-82BD-CB43-1983CB2D7186}"/>
            </a:ext>
          </a:extLst>
        </p:cNvPr>
        <p:cNvGrpSpPr/>
        <p:nvPr/>
      </p:nvGrpSpPr>
      <p:grpSpPr>
        <a:xfrm>
          <a:off x="0" y="0"/>
          <a:ext cx="0" cy="0"/>
          <a:chOff x="0" y="0"/>
          <a:chExt cx="0" cy="0"/>
        </a:xfrm>
      </p:grpSpPr>
      <p:sp>
        <p:nvSpPr>
          <p:cNvPr id="258" name="Google Shape;258;g36b824e2475_0_497:notes">
            <a:extLst>
              <a:ext uri="{FF2B5EF4-FFF2-40B4-BE49-F238E27FC236}">
                <a16:creationId xmlns:a16="http://schemas.microsoft.com/office/drawing/2014/main" id="{D1DC4E5A-6444-71D9-166F-1529710388C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pl-PL" sz="1100" b="0" i="0" u="none" strike="noStrike" cap="none" dirty="0">
                <a:solidFill>
                  <a:srgbClr val="000000"/>
                </a:solidFill>
                <a:effectLst/>
                <a:latin typeface="Arial"/>
                <a:ea typeface="Arial"/>
                <a:cs typeface="Arial"/>
                <a:sym typeface="Arial"/>
              </a:rPr>
              <a:t>Oto kolejność produkcji. Każda część jest kontynuacją poprzedniej i wymaga umiejętności, które rozwijamy. Od robienia zdjęć, przez edycję, po dodawanie elementów multimedialnych – w Internecie można znaleźć porady, techniki, wskazówki i dokumentację dotyczące wszystkich nieznanych kwestii technicznych.  Przyjrzyjmy się teraz kilku wskazówkom dotyczącym robienia zdjęć.</a:t>
            </a:r>
          </a:p>
        </p:txBody>
      </p:sp>
      <p:sp>
        <p:nvSpPr>
          <p:cNvPr id="259" name="Google Shape;259;g36b824e2475_0_497:notes">
            <a:extLst>
              <a:ext uri="{FF2B5EF4-FFF2-40B4-BE49-F238E27FC236}">
                <a16:creationId xmlns:a16="http://schemas.microsoft.com/office/drawing/2014/main" id="{E829D496-DC6D-8034-67CB-8910A568942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3075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6b824e2475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PL" sz="1100" b="0" i="0" u="none" strike="noStrike" cap="none" dirty="0">
                <a:solidFill>
                  <a:srgbClr val="000000"/>
                </a:solidFill>
                <a:effectLst/>
                <a:latin typeface="Arial"/>
                <a:ea typeface="Arial"/>
                <a:cs typeface="Arial"/>
                <a:sym typeface="Arial"/>
              </a:rPr>
              <a:t>Porozmawiajmy o tym, jak faktycznie sfotografować swoją historię. Oto podstawowe zasady, które odróżniają zwykłe zdjęcia od zdjęć opowiadających historię. Niektóre z tych elementów omówiliśmy już wcześniej, ale przyjrzyjmy się im jeszcze raz.</a:t>
            </a:r>
          </a:p>
        </p:txBody>
      </p:sp>
      <p:sp>
        <p:nvSpPr>
          <p:cNvPr id="148" name="Google Shape;148;g36b824e2475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6b824e2475_0_4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pl-PL" sz="1100" b="0" i="0" u="none" strike="noStrike" cap="none" dirty="0">
                <a:solidFill>
                  <a:srgbClr val="000000"/>
                </a:solidFill>
                <a:effectLst/>
                <a:latin typeface="Arial"/>
                <a:ea typeface="Arial"/>
                <a:cs typeface="Arial"/>
                <a:sym typeface="Arial"/>
              </a:rPr>
              <a:t>Światło jest waszym podstawowym narzędziem. Naturalne światło jest prawie zawsze lepsze niż błysk flesza, który może wyglądać ostro i sztucznie.</a:t>
            </a:r>
          </a:p>
          <a:p>
            <a:pPr marL="158750" indent="0">
              <a:buNone/>
            </a:pPr>
            <a:r>
              <a:rPr lang="pl-PL" sz="1100" b="0" i="0" u="none" strike="noStrike" cap="none" dirty="0">
                <a:solidFill>
                  <a:srgbClr val="000000"/>
                </a:solidFill>
                <a:effectLst/>
                <a:latin typeface="Arial"/>
                <a:ea typeface="Arial"/>
                <a:cs typeface="Arial"/>
                <a:sym typeface="Arial"/>
              </a:rPr>
              <a:t>Jeśli fotografujecie w pomieszczeniu, ustawcie obiekt w pobliżu okna.</a:t>
            </a:r>
          </a:p>
          <a:p>
            <a:pPr marL="158750" indent="0">
              <a:buNone/>
            </a:pPr>
            <a:r>
              <a:rPr lang="pl-PL" sz="1100" b="0" i="0" u="none" strike="noStrike" cap="none" dirty="0">
                <a:solidFill>
                  <a:srgbClr val="000000"/>
                </a:solidFill>
                <a:effectLst/>
                <a:latin typeface="Arial"/>
                <a:ea typeface="Arial"/>
                <a:cs typeface="Arial"/>
                <a:sym typeface="Arial"/>
              </a:rPr>
              <a:t>Na zewnątrz, wczesnym rankiem lub późnym popołudniem uzyskacie złote, kierunkowe światło.</a:t>
            </a:r>
          </a:p>
          <a:p>
            <a:pPr marL="158750" indent="0">
              <a:buNone/>
            </a:pPr>
            <a:r>
              <a:rPr lang="pl-PL" sz="1100" b="0" i="0" u="none" strike="noStrike" cap="none" dirty="0">
                <a:solidFill>
                  <a:srgbClr val="000000"/>
                </a:solidFill>
                <a:effectLst/>
                <a:latin typeface="Arial"/>
                <a:ea typeface="Arial"/>
                <a:cs typeface="Arial"/>
                <a:sym typeface="Arial"/>
              </a:rPr>
              <a:t>Słońce w południe jest ostre — jeśli musicie fotografować właśnie wtedy, znajdźcie cień lub wykorzystajcie go celowo, aby uzyskać dramatyczny efekt.</a:t>
            </a:r>
          </a:p>
          <a:p>
            <a:pPr marL="0" lvl="0" indent="0" algn="l" rtl="0">
              <a:spcBef>
                <a:spcPts val="1200"/>
              </a:spcBef>
              <a:spcAft>
                <a:spcPts val="0"/>
              </a:spcAft>
              <a:buNone/>
            </a:pPr>
            <a:endParaRPr sz="1200" dirty="0">
              <a:solidFill>
                <a:schemeClr val="dk1"/>
              </a:solidFill>
              <a:latin typeface="Tahoma"/>
              <a:ea typeface="Tahoma"/>
              <a:cs typeface="Tahoma"/>
              <a:sym typeface="Tahoma"/>
            </a:endParaRPr>
          </a:p>
        </p:txBody>
      </p:sp>
      <p:sp>
        <p:nvSpPr>
          <p:cNvPr id="160" name="Google Shape;160;g36b824e2475_0_4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6b824e2475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1200"/>
              </a:spcBef>
              <a:spcAft>
                <a:spcPts val="0"/>
              </a:spcAft>
              <a:buClr>
                <a:schemeClr val="dk1"/>
              </a:buClr>
              <a:buSzPts val="1100"/>
              <a:buFont typeface="Arial"/>
              <a:buNone/>
              <a:tabLst/>
              <a:defRPr/>
            </a:pPr>
            <a:r>
              <a:rPr lang="pl-PL" sz="1100" b="0" i="0" u="none" strike="noStrike" cap="none" dirty="0">
                <a:solidFill>
                  <a:srgbClr val="000000"/>
                </a:solidFill>
                <a:effectLst/>
                <a:latin typeface="Arial"/>
                <a:ea typeface="Arial"/>
                <a:cs typeface="Arial"/>
                <a:sym typeface="Arial"/>
              </a:rPr>
              <a:t>Ostrość ma ogromne znaczenie. Aparat (lub telefon) ustawia ostrość na tym, co wybieracie. Bądźcie świadomi swoich wyborów. W przypadku portretu ustawcie ostrość na oczach. W przypadku zdjęcia akcji ustawcie ostrość na obiekcie. Nowoczesne telefony mogą tworzyć rozmycie tła (tryb portretowy) — jest to świetne rozwiązanie do izolowania obiektów, ale należy używać go celowo.</a:t>
            </a:r>
          </a:p>
          <a:p>
            <a:pPr marL="0" marR="0" lvl="0" indent="0" algn="l" defTabSz="914400" rtl="0" eaLnBrk="1" fontAlgn="auto" latinLnBrk="0" hangingPunct="1">
              <a:lnSpc>
                <a:spcPct val="115000"/>
              </a:lnSpc>
              <a:spcBef>
                <a:spcPts val="1200"/>
              </a:spcBef>
              <a:spcAft>
                <a:spcPts val="0"/>
              </a:spcAft>
              <a:buClr>
                <a:schemeClr val="dk1"/>
              </a:buClr>
              <a:buSzPts val="1100"/>
              <a:buFont typeface="Arial"/>
              <a:buNone/>
              <a:tabLst/>
              <a:defRPr/>
            </a:pPr>
            <a:endParaRPr lang="pl-PL"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15000"/>
              </a:lnSpc>
              <a:spcBef>
                <a:spcPts val="1200"/>
              </a:spcBef>
              <a:spcAft>
                <a:spcPts val="0"/>
              </a:spcAft>
              <a:buClr>
                <a:schemeClr val="dk1"/>
              </a:buClr>
              <a:buSzPts val="1100"/>
              <a:buFont typeface="Arial"/>
              <a:buNone/>
              <a:tabLst/>
              <a:defRPr/>
            </a:pPr>
            <a:r>
              <a:rPr lang="pl-PL" sz="1100" b="0" i="0" u="none" strike="noStrike" cap="none" dirty="0">
                <a:solidFill>
                  <a:srgbClr val="000000"/>
                </a:solidFill>
                <a:effectLst/>
                <a:latin typeface="Arial"/>
                <a:ea typeface="Arial"/>
                <a:cs typeface="Arial"/>
                <a:sym typeface="Arial"/>
              </a:rPr>
              <a:t>Skupcie swoją uwagę na głównych elementach historii. </a:t>
            </a:r>
          </a:p>
          <a:p>
            <a:pPr marL="0" marR="0" lvl="0" indent="0" algn="l" defTabSz="914400" rtl="0" eaLnBrk="1" fontAlgn="auto" latinLnBrk="0" hangingPunct="1">
              <a:lnSpc>
                <a:spcPct val="115000"/>
              </a:lnSpc>
              <a:spcBef>
                <a:spcPts val="1200"/>
              </a:spcBef>
              <a:spcAft>
                <a:spcPts val="0"/>
              </a:spcAft>
              <a:buClr>
                <a:schemeClr val="dk1"/>
              </a:buClr>
              <a:buSzPts val="1100"/>
              <a:buFont typeface="Arial"/>
              <a:buNone/>
              <a:tabLst/>
              <a:defRPr/>
            </a:pPr>
            <a:endParaRPr lang="pl-PL"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sz="1200" dirty="0">
              <a:solidFill>
                <a:schemeClr val="dk1"/>
              </a:solidFill>
              <a:latin typeface="Tahoma"/>
              <a:ea typeface="Tahoma"/>
              <a:cs typeface="Tahoma"/>
              <a:sym typeface="Tahoma"/>
            </a:endParaRPr>
          </a:p>
        </p:txBody>
      </p:sp>
      <p:sp>
        <p:nvSpPr>
          <p:cNvPr id="172" name="Google Shape;172;g36b824e2475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3" name="Google Shape;13;p2"/>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4" name="Google Shape;14;p2"/>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70" name="Google Shape;70;p11"/>
          <p:cNvSpPr txBox="1">
            <a:spLocks noGrp="1"/>
          </p:cNvSpPr>
          <p:nvPr>
            <p:ph type="body" idx="1"/>
          </p:nvPr>
        </p:nvSpPr>
        <p:spPr>
          <a:xfrm rot="5400000">
            <a:off x="1154550" y="-125850"/>
            <a:ext cx="2262900" cy="4114800"/>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71" name="Google Shape;71;p11"/>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2" name="Google Shape;72;p11"/>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3" name="Google Shape;73;p11"/>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2366100" y="1085919"/>
            <a:ext cx="2925900" cy="10287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76" name="Google Shape;76;p12"/>
          <p:cNvSpPr txBox="1">
            <a:spLocks noGrp="1"/>
          </p:cNvSpPr>
          <p:nvPr>
            <p:ph type="body" idx="1"/>
          </p:nvPr>
        </p:nvSpPr>
        <p:spPr>
          <a:xfrm rot="5400000">
            <a:off x="270600" y="95319"/>
            <a:ext cx="2925900" cy="3009900"/>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77" name="Google Shape;77;p12"/>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8" name="Google Shape;78;p12"/>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9" name="Google Shape;79;p12"/>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927392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1750781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055670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61690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1714289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7492257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45698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161790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342900" y="1065213"/>
            <a:ext cx="3886200" cy="7350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7" name="Google Shape;17;p3"/>
          <p:cNvSpPr txBox="1">
            <a:spLocks noGrp="1"/>
          </p:cNvSpPr>
          <p:nvPr>
            <p:ph type="subTitle" idx="1"/>
          </p:nvPr>
        </p:nvSpPr>
        <p:spPr>
          <a:xfrm>
            <a:off x="685800" y="1943100"/>
            <a:ext cx="3200400" cy="876300"/>
          </a:xfrm>
          <a:prstGeom prst="rect">
            <a:avLst/>
          </a:prstGeom>
          <a:noFill/>
          <a:ln>
            <a:noFill/>
          </a:ln>
        </p:spPr>
        <p:txBody>
          <a:bodyPr spcFirstLastPara="1" wrap="square" lIns="45725" tIns="22850" rIns="45725" bIns="22850" anchor="t" anchorCtr="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a:endParaRPr/>
          </a:p>
        </p:txBody>
      </p:sp>
      <p:sp>
        <p:nvSpPr>
          <p:cNvPr id="18" name="Google Shape;18;p3"/>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9" name="Google Shape;19;p3"/>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20" name="Google Shape;20;p3"/>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8064625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1935431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1681879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23" name="Google Shape;23;p4"/>
          <p:cNvSpPr txBox="1">
            <a:spLocks noGrp="1"/>
          </p:cNvSpPr>
          <p:nvPr>
            <p:ph type="body" idx="1"/>
          </p:nvPr>
        </p:nvSpPr>
        <p:spPr>
          <a:xfrm>
            <a:off x="228600" y="800100"/>
            <a:ext cx="4114800" cy="2262900"/>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24" name="Google Shape;24;p4"/>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25" name="Google Shape;25;p4"/>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26" name="Google Shape;26;p4"/>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361156" y="2203450"/>
            <a:ext cx="3886200" cy="681000"/>
          </a:xfrm>
          <a:prstGeom prst="rect">
            <a:avLst/>
          </a:prstGeom>
          <a:noFill/>
          <a:ln>
            <a:noFill/>
          </a:ln>
        </p:spPr>
        <p:txBody>
          <a:bodyPr spcFirstLastPara="1" wrap="square" lIns="45725" tIns="22850" rIns="45725" bIns="22850" anchor="t" anchorCtr="0">
            <a:normAutofit/>
          </a:bodyPr>
          <a:lstStyle>
            <a:lvl1pPr lvl="0" algn="l">
              <a:spcBef>
                <a:spcPts val="0"/>
              </a:spcBef>
              <a:spcAft>
                <a:spcPts val="0"/>
              </a:spcAft>
              <a:buClr>
                <a:schemeClr val="dk1"/>
              </a:buClr>
              <a:buSzPts val="2000"/>
              <a:buFont typeface="Calibri"/>
              <a:buNone/>
              <a:defRPr sz="2000" b="1"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29" name="Google Shape;29;p5"/>
          <p:cNvSpPr txBox="1">
            <a:spLocks noGrp="1"/>
          </p:cNvSpPr>
          <p:nvPr>
            <p:ph type="body" idx="1"/>
          </p:nvPr>
        </p:nvSpPr>
        <p:spPr>
          <a:xfrm>
            <a:off x="361156" y="1453357"/>
            <a:ext cx="3886200" cy="750000"/>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rgbClr val="888888"/>
              </a:buClr>
              <a:buSzPts val="1000"/>
              <a:buNone/>
              <a:defRPr sz="1000">
                <a:solidFill>
                  <a:srgbClr val="888888"/>
                </a:solidFill>
              </a:defRPr>
            </a:lvl1pPr>
            <a:lvl2pPr marL="914400" lvl="1" indent="-228600" algn="l">
              <a:spcBef>
                <a:spcPts val="200"/>
              </a:spcBef>
              <a:spcAft>
                <a:spcPts val="0"/>
              </a:spcAft>
              <a:buClr>
                <a:srgbClr val="888888"/>
              </a:buClr>
              <a:buSzPts val="900"/>
              <a:buNone/>
              <a:defRPr sz="900">
                <a:solidFill>
                  <a:srgbClr val="888888"/>
                </a:solidFill>
              </a:defRPr>
            </a:lvl2pPr>
            <a:lvl3pPr marL="1371600" lvl="2" indent="-228600" algn="l">
              <a:spcBef>
                <a:spcPts val="200"/>
              </a:spcBef>
              <a:spcAft>
                <a:spcPts val="0"/>
              </a:spcAft>
              <a:buClr>
                <a:srgbClr val="888888"/>
              </a:buClr>
              <a:buSzPts val="800"/>
              <a:buNone/>
              <a:defRPr sz="800">
                <a:solidFill>
                  <a:srgbClr val="888888"/>
                </a:solidFill>
              </a:defRPr>
            </a:lvl3pPr>
            <a:lvl4pPr marL="1828800" lvl="3" indent="-228600" algn="l">
              <a:spcBef>
                <a:spcPts val="100"/>
              </a:spcBef>
              <a:spcAft>
                <a:spcPts val="0"/>
              </a:spcAft>
              <a:buClr>
                <a:srgbClr val="888888"/>
              </a:buClr>
              <a:buSzPts val="700"/>
              <a:buNone/>
              <a:defRPr sz="700">
                <a:solidFill>
                  <a:srgbClr val="888888"/>
                </a:solidFill>
              </a:defRPr>
            </a:lvl4pPr>
            <a:lvl5pPr marL="2286000" lvl="4" indent="-228600" algn="l">
              <a:spcBef>
                <a:spcPts val="100"/>
              </a:spcBef>
              <a:spcAft>
                <a:spcPts val="0"/>
              </a:spcAft>
              <a:buClr>
                <a:srgbClr val="888888"/>
              </a:buClr>
              <a:buSzPts val="700"/>
              <a:buNone/>
              <a:defRPr sz="700">
                <a:solidFill>
                  <a:srgbClr val="888888"/>
                </a:solidFill>
              </a:defRPr>
            </a:lvl5pPr>
            <a:lvl6pPr marL="2743200" lvl="5" indent="-228600" algn="l">
              <a:spcBef>
                <a:spcPts val="100"/>
              </a:spcBef>
              <a:spcAft>
                <a:spcPts val="0"/>
              </a:spcAft>
              <a:buClr>
                <a:srgbClr val="888888"/>
              </a:buClr>
              <a:buSzPts val="700"/>
              <a:buNone/>
              <a:defRPr sz="700">
                <a:solidFill>
                  <a:srgbClr val="888888"/>
                </a:solidFill>
              </a:defRPr>
            </a:lvl6pPr>
            <a:lvl7pPr marL="3200400" lvl="6" indent="-228600" algn="l">
              <a:spcBef>
                <a:spcPts val="100"/>
              </a:spcBef>
              <a:spcAft>
                <a:spcPts val="0"/>
              </a:spcAft>
              <a:buClr>
                <a:srgbClr val="888888"/>
              </a:buClr>
              <a:buSzPts val="700"/>
              <a:buNone/>
              <a:defRPr sz="700">
                <a:solidFill>
                  <a:srgbClr val="888888"/>
                </a:solidFill>
              </a:defRPr>
            </a:lvl7pPr>
            <a:lvl8pPr marL="3657600" lvl="7" indent="-228600" algn="l">
              <a:spcBef>
                <a:spcPts val="100"/>
              </a:spcBef>
              <a:spcAft>
                <a:spcPts val="0"/>
              </a:spcAft>
              <a:buClr>
                <a:srgbClr val="888888"/>
              </a:buClr>
              <a:buSzPts val="700"/>
              <a:buNone/>
              <a:defRPr sz="700">
                <a:solidFill>
                  <a:srgbClr val="888888"/>
                </a:solidFill>
              </a:defRPr>
            </a:lvl8pPr>
            <a:lvl9pPr marL="4114800" lvl="8" indent="-228600" algn="l">
              <a:spcBef>
                <a:spcPts val="100"/>
              </a:spcBef>
              <a:spcAft>
                <a:spcPts val="0"/>
              </a:spcAft>
              <a:buClr>
                <a:srgbClr val="888888"/>
              </a:buClr>
              <a:buSzPts val="700"/>
              <a:buNone/>
              <a:defRPr sz="700">
                <a:solidFill>
                  <a:srgbClr val="888888"/>
                </a:solidFill>
              </a:defRPr>
            </a:lvl9pPr>
          </a:lstStyle>
          <a:p>
            <a:endParaRPr/>
          </a:p>
        </p:txBody>
      </p:sp>
      <p:sp>
        <p:nvSpPr>
          <p:cNvPr id="30" name="Google Shape;30;p5"/>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1" name="Google Shape;31;p5"/>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2" name="Google Shape;32;p5"/>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35" name="Google Shape;35;p6"/>
          <p:cNvSpPr txBox="1">
            <a:spLocks noGrp="1"/>
          </p:cNvSpPr>
          <p:nvPr>
            <p:ph type="body" idx="1"/>
          </p:nvPr>
        </p:nvSpPr>
        <p:spPr>
          <a:xfrm>
            <a:off x="228600" y="800100"/>
            <a:ext cx="2019300" cy="2262900"/>
          </a:xfrm>
          <a:prstGeom prst="rect">
            <a:avLst/>
          </a:prstGeom>
          <a:noFill/>
          <a:ln>
            <a:noFill/>
          </a:ln>
        </p:spPr>
        <p:txBody>
          <a:bodyPr spcFirstLastPara="1" wrap="square" lIns="45725" tIns="22850" rIns="45725" bIns="22850" anchor="t" anchorCtr="0">
            <a:normAutofit/>
          </a:bodyPr>
          <a:lstStyle>
            <a:lvl1pPr marL="457200" lvl="0" indent="-317500" algn="l">
              <a:spcBef>
                <a:spcPts val="300"/>
              </a:spcBef>
              <a:spcAft>
                <a:spcPts val="0"/>
              </a:spcAft>
              <a:buClr>
                <a:schemeClr val="dk1"/>
              </a:buClr>
              <a:buSzPts val="1400"/>
              <a:buChar char="•"/>
              <a:defRPr sz="1400"/>
            </a:lvl1pPr>
            <a:lvl2pPr marL="914400" lvl="1" indent="-304800" algn="l">
              <a:spcBef>
                <a:spcPts val="200"/>
              </a:spcBef>
              <a:spcAft>
                <a:spcPts val="0"/>
              </a:spcAft>
              <a:buClr>
                <a:schemeClr val="dk1"/>
              </a:buClr>
              <a:buSzPts val="1200"/>
              <a:buChar char="–"/>
              <a:defRPr sz="1200"/>
            </a:lvl2pPr>
            <a:lvl3pPr marL="1371600" lvl="2" indent="-292100" algn="l">
              <a:spcBef>
                <a:spcPts val="200"/>
              </a:spcBef>
              <a:spcAft>
                <a:spcPts val="0"/>
              </a:spcAft>
              <a:buClr>
                <a:schemeClr val="dk1"/>
              </a:buClr>
              <a:buSzPts val="1000"/>
              <a:buChar char="•"/>
              <a:defRPr sz="1000"/>
            </a:lvl3pPr>
            <a:lvl4pPr marL="1828800" lvl="3" indent="-285750" algn="l">
              <a:spcBef>
                <a:spcPts val="200"/>
              </a:spcBef>
              <a:spcAft>
                <a:spcPts val="0"/>
              </a:spcAft>
              <a:buClr>
                <a:schemeClr val="dk1"/>
              </a:buClr>
              <a:buSzPts val="900"/>
              <a:buChar char="–"/>
              <a:defRPr sz="900"/>
            </a:lvl4pPr>
            <a:lvl5pPr marL="2286000" lvl="4" indent="-285750" algn="l">
              <a:spcBef>
                <a:spcPts val="200"/>
              </a:spcBef>
              <a:spcAft>
                <a:spcPts val="0"/>
              </a:spcAft>
              <a:buClr>
                <a:schemeClr val="dk1"/>
              </a:buClr>
              <a:buSzPts val="900"/>
              <a:buChar char="»"/>
              <a:defRPr sz="900"/>
            </a:lvl5pPr>
            <a:lvl6pPr marL="2743200" lvl="5" indent="-285750" algn="l">
              <a:spcBef>
                <a:spcPts val="200"/>
              </a:spcBef>
              <a:spcAft>
                <a:spcPts val="0"/>
              </a:spcAft>
              <a:buClr>
                <a:schemeClr val="dk1"/>
              </a:buClr>
              <a:buSzPts val="900"/>
              <a:buChar char="•"/>
              <a:defRPr sz="900"/>
            </a:lvl6pPr>
            <a:lvl7pPr marL="3200400" lvl="6" indent="-285750" algn="l">
              <a:spcBef>
                <a:spcPts val="200"/>
              </a:spcBef>
              <a:spcAft>
                <a:spcPts val="0"/>
              </a:spcAft>
              <a:buClr>
                <a:schemeClr val="dk1"/>
              </a:buClr>
              <a:buSzPts val="900"/>
              <a:buChar char="•"/>
              <a:defRPr sz="900"/>
            </a:lvl7pPr>
            <a:lvl8pPr marL="3657600" lvl="7" indent="-285750" algn="l">
              <a:spcBef>
                <a:spcPts val="200"/>
              </a:spcBef>
              <a:spcAft>
                <a:spcPts val="0"/>
              </a:spcAft>
              <a:buClr>
                <a:schemeClr val="dk1"/>
              </a:buClr>
              <a:buSzPts val="900"/>
              <a:buChar char="•"/>
              <a:defRPr sz="900"/>
            </a:lvl8pPr>
            <a:lvl9pPr marL="4114800" lvl="8" indent="-285750" algn="l">
              <a:spcBef>
                <a:spcPts val="200"/>
              </a:spcBef>
              <a:spcAft>
                <a:spcPts val="0"/>
              </a:spcAft>
              <a:buClr>
                <a:schemeClr val="dk1"/>
              </a:buClr>
              <a:buSzPts val="900"/>
              <a:buChar char="•"/>
              <a:defRPr sz="900"/>
            </a:lvl9pPr>
          </a:lstStyle>
          <a:p>
            <a:endParaRPr/>
          </a:p>
        </p:txBody>
      </p:sp>
      <p:sp>
        <p:nvSpPr>
          <p:cNvPr id="36" name="Google Shape;36;p6"/>
          <p:cNvSpPr txBox="1">
            <a:spLocks noGrp="1"/>
          </p:cNvSpPr>
          <p:nvPr>
            <p:ph type="body" idx="2"/>
          </p:nvPr>
        </p:nvSpPr>
        <p:spPr>
          <a:xfrm>
            <a:off x="2324100" y="800100"/>
            <a:ext cx="2019300" cy="2262900"/>
          </a:xfrm>
          <a:prstGeom prst="rect">
            <a:avLst/>
          </a:prstGeom>
          <a:noFill/>
          <a:ln>
            <a:noFill/>
          </a:ln>
        </p:spPr>
        <p:txBody>
          <a:bodyPr spcFirstLastPara="1" wrap="square" lIns="45725" tIns="22850" rIns="45725" bIns="22850" anchor="t" anchorCtr="0">
            <a:normAutofit/>
          </a:bodyPr>
          <a:lstStyle>
            <a:lvl1pPr marL="457200" lvl="0" indent="-317500" algn="l">
              <a:spcBef>
                <a:spcPts val="300"/>
              </a:spcBef>
              <a:spcAft>
                <a:spcPts val="0"/>
              </a:spcAft>
              <a:buClr>
                <a:schemeClr val="dk1"/>
              </a:buClr>
              <a:buSzPts val="1400"/>
              <a:buChar char="•"/>
              <a:defRPr sz="1400"/>
            </a:lvl1pPr>
            <a:lvl2pPr marL="914400" lvl="1" indent="-304800" algn="l">
              <a:spcBef>
                <a:spcPts val="200"/>
              </a:spcBef>
              <a:spcAft>
                <a:spcPts val="0"/>
              </a:spcAft>
              <a:buClr>
                <a:schemeClr val="dk1"/>
              </a:buClr>
              <a:buSzPts val="1200"/>
              <a:buChar char="–"/>
              <a:defRPr sz="1200"/>
            </a:lvl2pPr>
            <a:lvl3pPr marL="1371600" lvl="2" indent="-292100" algn="l">
              <a:spcBef>
                <a:spcPts val="200"/>
              </a:spcBef>
              <a:spcAft>
                <a:spcPts val="0"/>
              </a:spcAft>
              <a:buClr>
                <a:schemeClr val="dk1"/>
              </a:buClr>
              <a:buSzPts val="1000"/>
              <a:buChar char="•"/>
              <a:defRPr sz="1000"/>
            </a:lvl3pPr>
            <a:lvl4pPr marL="1828800" lvl="3" indent="-285750" algn="l">
              <a:spcBef>
                <a:spcPts val="200"/>
              </a:spcBef>
              <a:spcAft>
                <a:spcPts val="0"/>
              </a:spcAft>
              <a:buClr>
                <a:schemeClr val="dk1"/>
              </a:buClr>
              <a:buSzPts val="900"/>
              <a:buChar char="–"/>
              <a:defRPr sz="900"/>
            </a:lvl4pPr>
            <a:lvl5pPr marL="2286000" lvl="4" indent="-285750" algn="l">
              <a:spcBef>
                <a:spcPts val="200"/>
              </a:spcBef>
              <a:spcAft>
                <a:spcPts val="0"/>
              </a:spcAft>
              <a:buClr>
                <a:schemeClr val="dk1"/>
              </a:buClr>
              <a:buSzPts val="900"/>
              <a:buChar char="»"/>
              <a:defRPr sz="900"/>
            </a:lvl5pPr>
            <a:lvl6pPr marL="2743200" lvl="5" indent="-285750" algn="l">
              <a:spcBef>
                <a:spcPts val="200"/>
              </a:spcBef>
              <a:spcAft>
                <a:spcPts val="0"/>
              </a:spcAft>
              <a:buClr>
                <a:schemeClr val="dk1"/>
              </a:buClr>
              <a:buSzPts val="900"/>
              <a:buChar char="•"/>
              <a:defRPr sz="900"/>
            </a:lvl6pPr>
            <a:lvl7pPr marL="3200400" lvl="6" indent="-285750" algn="l">
              <a:spcBef>
                <a:spcPts val="200"/>
              </a:spcBef>
              <a:spcAft>
                <a:spcPts val="0"/>
              </a:spcAft>
              <a:buClr>
                <a:schemeClr val="dk1"/>
              </a:buClr>
              <a:buSzPts val="900"/>
              <a:buChar char="•"/>
              <a:defRPr sz="900"/>
            </a:lvl7pPr>
            <a:lvl8pPr marL="3657600" lvl="7" indent="-285750" algn="l">
              <a:spcBef>
                <a:spcPts val="200"/>
              </a:spcBef>
              <a:spcAft>
                <a:spcPts val="0"/>
              </a:spcAft>
              <a:buClr>
                <a:schemeClr val="dk1"/>
              </a:buClr>
              <a:buSzPts val="900"/>
              <a:buChar char="•"/>
              <a:defRPr sz="900"/>
            </a:lvl8pPr>
            <a:lvl9pPr marL="4114800" lvl="8" indent="-285750" algn="l">
              <a:spcBef>
                <a:spcPts val="200"/>
              </a:spcBef>
              <a:spcAft>
                <a:spcPts val="0"/>
              </a:spcAft>
              <a:buClr>
                <a:schemeClr val="dk1"/>
              </a:buClr>
              <a:buSzPts val="900"/>
              <a:buChar char="•"/>
              <a:defRPr sz="900"/>
            </a:lvl9pPr>
          </a:lstStyle>
          <a:p>
            <a:endParaRPr/>
          </a:p>
        </p:txBody>
      </p:sp>
      <p:sp>
        <p:nvSpPr>
          <p:cNvPr id="37" name="Google Shape;37;p6"/>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8" name="Google Shape;38;p6"/>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9" name="Google Shape;39;p6"/>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42" name="Google Shape;42;p7"/>
          <p:cNvSpPr txBox="1">
            <a:spLocks noGrp="1"/>
          </p:cNvSpPr>
          <p:nvPr>
            <p:ph type="body" idx="1"/>
          </p:nvPr>
        </p:nvSpPr>
        <p:spPr>
          <a:xfrm>
            <a:off x="228600" y="767556"/>
            <a:ext cx="2020200" cy="319800"/>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chemeClr val="dk1"/>
              </a:buClr>
              <a:buSzPts val="1200"/>
              <a:buNone/>
              <a:defRPr sz="1200" b="1"/>
            </a:lvl1pPr>
            <a:lvl2pPr marL="914400" lvl="1" indent="-228600" algn="l">
              <a:spcBef>
                <a:spcPts val="200"/>
              </a:spcBef>
              <a:spcAft>
                <a:spcPts val="0"/>
              </a:spcAft>
              <a:buClr>
                <a:schemeClr val="dk1"/>
              </a:buClr>
              <a:buSzPts val="1000"/>
              <a:buNone/>
              <a:defRPr sz="1000" b="1"/>
            </a:lvl2pPr>
            <a:lvl3pPr marL="1371600" lvl="2" indent="-228600" algn="l">
              <a:spcBef>
                <a:spcPts val="200"/>
              </a:spcBef>
              <a:spcAft>
                <a:spcPts val="0"/>
              </a:spcAft>
              <a:buClr>
                <a:schemeClr val="dk1"/>
              </a:buClr>
              <a:buSzPts val="900"/>
              <a:buNone/>
              <a:defRPr sz="900" b="1"/>
            </a:lvl3pPr>
            <a:lvl4pPr marL="1828800" lvl="3" indent="-228600" algn="l">
              <a:spcBef>
                <a:spcPts val="200"/>
              </a:spcBef>
              <a:spcAft>
                <a:spcPts val="0"/>
              </a:spcAft>
              <a:buClr>
                <a:schemeClr val="dk1"/>
              </a:buClr>
              <a:buSzPts val="800"/>
              <a:buNone/>
              <a:defRPr sz="800" b="1"/>
            </a:lvl4pPr>
            <a:lvl5pPr marL="2286000" lvl="4" indent="-228600" algn="l">
              <a:spcBef>
                <a:spcPts val="200"/>
              </a:spcBef>
              <a:spcAft>
                <a:spcPts val="0"/>
              </a:spcAft>
              <a:buClr>
                <a:schemeClr val="dk1"/>
              </a:buClr>
              <a:buSzPts val="800"/>
              <a:buNone/>
              <a:defRPr sz="800" b="1"/>
            </a:lvl5pPr>
            <a:lvl6pPr marL="2743200" lvl="5" indent="-228600" algn="l">
              <a:spcBef>
                <a:spcPts val="200"/>
              </a:spcBef>
              <a:spcAft>
                <a:spcPts val="0"/>
              </a:spcAft>
              <a:buClr>
                <a:schemeClr val="dk1"/>
              </a:buClr>
              <a:buSzPts val="800"/>
              <a:buNone/>
              <a:defRPr sz="800" b="1"/>
            </a:lvl6pPr>
            <a:lvl7pPr marL="3200400" lvl="6" indent="-228600" algn="l">
              <a:spcBef>
                <a:spcPts val="200"/>
              </a:spcBef>
              <a:spcAft>
                <a:spcPts val="0"/>
              </a:spcAft>
              <a:buClr>
                <a:schemeClr val="dk1"/>
              </a:buClr>
              <a:buSzPts val="800"/>
              <a:buNone/>
              <a:defRPr sz="800" b="1"/>
            </a:lvl7pPr>
            <a:lvl8pPr marL="3657600" lvl="7" indent="-228600" algn="l">
              <a:spcBef>
                <a:spcPts val="200"/>
              </a:spcBef>
              <a:spcAft>
                <a:spcPts val="0"/>
              </a:spcAft>
              <a:buClr>
                <a:schemeClr val="dk1"/>
              </a:buClr>
              <a:buSzPts val="800"/>
              <a:buNone/>
              <a:defRPr sz="800" b="1"/>
            </a:lvl8pPr>
            <a:lvl9pPr marL="4114800" lvl="8" indent="-228600" algn="l">
              <a:spcBef>
                <a:spcPts val="200"/>
              </a:spcBef>
              <a:spcAft>
                <a:spcPts val="0"/>
              </a:spcAft>
              <a:buClr>
                <a:schemeClr val="dk1"/>
              </a:buClr>
              <a:buSzPts val="800"/>
              <a:buNone/>
              <a:defRPr sz="800" b="1"/>
            </a:lvl9pPr>
          </a:lstStyle>
          <a:p>
            <a:endParaRPr/>
          </a:p>
        </p:txBody>
      </p:sp>
      <p:sp>
        <p:nvSpPr>
          <p:cNvPr id="43" name="Google Shape;43;p7"/>
          <p:cNvSpPr txBox="1">
            <a:spLocks noGrp="1"/>
          </p:cNvSpPr>
          <p:nvPr>
            <p:ph type="body" idx="2"/>
          </p:nvPr>
        </p:nvSpPr>
        <p:spPr>
          <a:xfrm>
            <a:off x="228600" y="1087438"/>
            <a:ext cx="2020200" cy="1975500"/>
          </a:xfrm>
          <a:prstGeom prst="rect">
            <a:avLst/>
          </a:prstGeom>
          <a:noFill/>
          <a:ln>
            <a:noFill/>
          </a:ln>
        </p:spPr>
        <p:txBody>
          <a:bodyPr spcFirstLastPara="1" wrap="square" lIns="45725" tIns="22850" rIns="45725" bIns="22850" anchor="t" anchorCtr="0">
            <a:normAutofit/>
          </a:bodyPr>
          <a:lstStyle>
            <a:lvl1pPr marL="457200" lvl="0" indent="-304800" algn="l">
              <a:spcBef>
                <a:spcPts val="200"/>
              </a:spcBef>
              <a:spcAft>
                <a:spcPts val="0"/>
              </a:spcAft>
              <a:buClr>
                <a:schemeClr val="dk1"/>
              </a:buClr>
              <a:buSzPts val="1200"/>
              <a:buChar char="•"/>
              <a:defRPr sz="1200"/>
            </a:lvl1pPr>
            <a:lvl2pPr marL="914400" lvl="1" indent="-292100" algn="l">
              <a:spcBef>
                <a:spcPts val="200"/>
              </a:spcBef>
              <a:spcAft>
                <a:spcPts val="0"/>
              </a:spcAft>
              <a:buClr>
                <a:schemeClr val="dk1"/>
              </a:buClr>
              <a:buSzPts val="1000"/>
              <a:buChar char="–"/>
              <a:defRPr sz="1000"/>
            </a:lvl2pPr>
            <a:lvl3pPr marL="1371600" lvl="2" indent="-285750" algn="l">
              <a:spcBef>
                <a:spcPts val="200"/>
              </a:spcBef>
              <a:spcAft>
                <a:spcPts val="0"/>
              </a:spcAft>
              <a:buClr>
                <a:schemeClr val="dk1"/>
              </a:buClr>
              <a:buSzPts val="900"/>
              <a:buChar char="•"/>
              <a:defRPr sz="900"/>
            </a:lvl3pPr>
            <a:lvl4pPr marL="1828800" lvl="3" indent="-279400" algn="l">
              <a:spcBef>
                <a:spcPts val="200"/>
              </a:spcBef>
              <a:spcAft>
                <a:spcPts val="0"/>
              </a:spcAft>
              <a:buClr>
                <a:schemeClr val="dk1"/>
              </a:buClr>
              <a:buSzPts val="800"/>
              <a:buChar char="–"/>
              <a:defRPr sz="800"/>
            </a:lvl4pPr>
            <a:lvl5pPr marL="2286000" lvl="4" indent="-279400" algn="l">
              <a:spcBef>
                <a:spcPts val="200"/>
              </a:spcBef>
              <a:spcAft>
                <a:spcPts val="0"/>
              </a:spcAft>
              <a:buClr>
                <a:schemeClr val="dk1"/>
              </a:buClr>
              <a:buSzPts val="800"/>
              <a:buChar char="»"/>
              <a:defRPr sz="800"/>
            </a:lvl5pPr>
            <a:lvl6pPr marL="2743200" lvl="5" indent="-279400" algn="l">
              <a:spcBef>
                <a:spcPts val="200"/>
              </a:spcBef>
              <a:spcAft>
                <a:spcPts val="0"/>
              </a:spcAft>
              <a:buClr>
                <a:schemeClr val="dk1"/>
              </a:buClr>
              <a:buSzPts val="800"/>
              <a:buChar char="•"/>
              <a:defRPr sz="800"/>
            </a:lvl6pPr>
            <a:lvl7pPr marL="3200400" lvl="6" indent="-279400" algn="l">
              <a:spcBef>
                <a:spcPts val="200"/>
              </a:spcBef>
              <a:spcAft>
                <a:spcPts val="0"/>
              </a:spcAft>
              <a:buClr>
                <a:schemeClr val="dk1"/>
              </a:buClr>
              <a:buSzPts val="800"/>
              <a:buChar char="•"/>
              <a:defRPr sz="800"/>
            </a:lvl7pPr>
            <a:lvl8pPr marL="3657600" lvl="7" indent="-279400" algn="l">
              <a:spcBef>
                <a:spcPts val="200"/>
              </a:spcBef>
              <a:spcAft>
                <a:spcPts val="0"/>
              </a:spcAft>
              <a:buClr>
                <a:schemeClr val="dk1"/>
              </a:buClr>
              <a:buSzPts val="800"/>
              <a:buChar char="•"/>
              <a:defRPr sz="800"/>
            </a:lvl8pPr>
            <a:lvl9pPr marL="4114800" lvl="8" indent="-279400" algn="l">
              <a:spcBef>
                <a:spcPts val="200"/>
              </a:spcBef>
              <a:spcAft>
                <a:spcPts val="0"/>
              </a:spcAft>
              <a:buClr>
                <a:schemeClr val="dk1"/>
              </a:buClr>
              <a:buSzPts val="800"/>
              <a:buChar char="•"/>
              <a:defRPr sz="800"/>
            </a:lvl9pPr>
          </a:lstStyle>
          <a:p>
            <a:endParaRPr/>
          </a:p>
        </p:txBody>
      </p:sp>
      <p:sp>
        <p:nvSpPr>
          <p:cNvPr id="44" name="Google Shape;44;p7"/>
          <p:cNvSpPr txBox="1">
            <a:spLocks noGrp="1"/>
          </p:cNvSpPr>
          <p:nvPr>
            <p:ph type="body" idx="3"/>
          </p:nvPr>
        </p:nvSpPr>
        <p:spPr>
          <a:xfrm>
            <a:off x="2322513" y="767556"/>
            <a:ext cx="2020800" cy="319800"/>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chemeClr val="dk1"/>
              </a:buClr>
              <a:buSzPts val="1200"/>
              <a:buNone/>
              <a:defRPr sz="1200" b="1"/>
            </a:lvl1pPr>
            <a:lvl2pPr marL="914400" lvl="1" indent="-228600" algn="l">
              <a:spcBef>
                <a:spcPts val="200"/>
              </a:spcBef>
              <a:spcAft>
                <a:spcPts val="0"/>
              </a:spcAft>
              <a:buClr>
                <a:schemeClr val="dk1"/>
              </a:buClr>
              <a:buSzPts val="1000"/>
              <a:buNone/>
              <a:defRPr sz="1000" b="1"/>
            </a:lvl2pPr>
            <a:lvl3pPr marL="1371600" lvl="2" indent="-228600" algn="l">
              <a:spcBef>
                <a:spcPts val="200"/>
              </a:spcBef>
              <a:spcAft>
                <a:spcPts val="0"/>
              </a:spcAft>
              <a:buClr>
                <a:schemeClr val="dk1"/>
              </a:buClr>
              <a:buSzPts val="900"/>
              <a:buNone/>
              <a:defRPr sz="900" b="1"/>
            </a:lvl3pPr>
            <a:lvl4pPr marL="1828800" lvl="3" indent="-228600" algn="l">
              <a:spcBef>
                <a:spcPts val="200"/>
              </a:spcBef>
              <a:spcAft>
                <a:spcPts val="0"/>
              </a:spcAft>
              <a:buClr>
                <a:schemeClr val="dk1"/>
              </a:buClr>
              <a:buSzPts val="800"/>
              <a:buNone/>
              <a:defRPr sz="800" b="1"/>
            </a:lvl4pPr>
            <a:lvl5pPr marL="2286000" lvl="4" indent="-228600" algn="l">
              <a:spcBef>
                <a:spcPts val="200"/>
              </a:spcBef>
              <a:spcAft>
                <a:spcPts val="0"/>
              </a:spcAft>
              <a:buClr>
                <a:schemeClr val="dk1"/>
              </a:buClr>
              <a:buSzPts val="800"/>
              <a:buNone/>
              <a:defRPr sz="800" b="1"/>
            </a:lvl5pPr>
            <a:lvl6pPr marL="2743200" lvl="5" indent="-228600" algn="l">
              <a:spcBef>
                <a:spcPts val="200"/>
              </a:spcBef>
              <a:spcAft>
                <a:spcPts val="0"/>
              </a:spcAft>
              <a:buClr>
                <a:schemeClr val="dk1"/>
              </a:buClr>
              <a:buSzPts val="800"/>
              <a:buNone/>
              <a:defRPr sz="800" b="1"/>
            </a:lvl6pPr>
            <a:lvl7pPr marL="3200400" lvl="6" indent="-228600" algn="l">
              <a:spcBef>
                <a:spcPts val="200"/>
              </a:spcBef>
              <a:spcAft>
                <a:spcPts val="0"/>
              </a:spcAft>
              <a:buClr>
                <a:schemeClr val="dk1"/>
              </a:buClr>
              <a:buSzPts val="800"/>
              <a:buNone/>
              <a:defRPr sz="800" b="1"/>
            </a:lvl7pPr>
            <a:lvl8pPr marL="3657600" lvl="7" indent="-228600" algn="l">
              <a:spcBef>
                <a:spcPts val="200"/>
              </a:spcBef>
              <a:spcAft>
                <a:spcPts val="0"/>
              </a:spcAft>
              <a:buClr>
                <a:schemeClr val="dk1"/>
              </a:buClr>
              <a:buSzPts val="800"/>
              <a:buNone/>
              <a:defRPr sz="800" b="1"/>
            </a:lvl8pPr>
            <a:lvl9pPr marL="4114800" lvl="8" indent="-228600" algn="l">
              <a:spcBef>
                <a:spcPts val="200"/>
              </a:spcBef>
              <a:spcAft>
                <a:spcPts val="0"/>
              </a:spcAft>
              <a:buClr>
                <a:schemeClr val="dk1"/>
              </a:buClr>
              <a:buSzPts val="800"/>
              <a:buNone/>
              <a:defRPr sz="800" b="1"/>
            </a:lvl9pPr>
          </a:lstStyle>
          <a:p>
            <a:endParaRPr/>
          </a:p>
        </p:txBody>
      </p:sp>
      <p:sp>
        <p:nvSpPr>
          <p:cNvPr id="45" name="Google Shape;45;p7"/>
          <p:cNvSpPr txBox="1">
            <a:spLocks noGrp="1"/>
          </p:cNvSpPr>
          <p:nvPr>
            <p:ph type="body" idx="4"/>
          </p:nvPr>
        </p:nvSpPr>
        <p:spPr>
          <a:xfrm>
            <a:off x="2322513" y="1087438"/>
            <a:ext cx="2020800" cy="1975500"/>
          </a:xfrm>
          <a:prstGeom prst="rect">
            <a:avLst/>
          </a:prstGeom>
          <a:noFill/>
          <a:ln>
            <a:noFill/>
          </a:ln>
        </p:spPr>
        <p:txBody>
          <a:bodyPr spcFirstLastPara="1" wrap="square" lIns="45725" tIns="22850" rIns="45725" bIns="22850" anchor="t" anchorCtr="0">
            <a:normAutofit/>
          </a:bodyPr>
          <a:lstStyle>
            <a:lvl1pPr marL="457200" lvl="0" indent="-304800" algn="l">
              <a:spcBef>
                <a:spcPts val="200"/>
              </a:spcBef>
              <a:spcAft>
                <a:spcPts val="0"/>
              </a:spcAft>
              <a:buClr>
                <a:schemeClr val="dk1"/>
              </a:buClr>
              <a:buSzPts val="1200"/>
              <a:buChar char="•"/>
              <a:defRPr sz="1200"/>
            </a:lvl1pPr>
            <a:lvl2pPr marL="914400" lvl="1" indent="-292100" algn="l">
              <a:spcBef>
                <a:spcPts val="200"/>
              </a:spcBef>
              <a:spcAft>
                <a:spcPts val="0"/>
              </a:spcAft>
              <a:buClr>
                <a:schemeClr val="dk1"/>
              </a:buClr>
              <a:buSzPts val="1000"/>
              <a:buChar char="–"/>
              <a:defRPr sz="1000"/>
            </a:lvl2pPr>
            <a:lvl3pPr marL="1371600" lvl="2" indent="-285750" algn="l">
              <a:spcBef>
                <a:spcPts val="200"/>
              </a:spcBef>
              <a:spcAft>
                <a:spcPts val="0"/>
              </a:spcAft>
              <a:buClr>
                <a:schemeClr val="dk1"/>
              </a:buClr>
              <a:buSzPts val="900"/>
              <a:buChar char="•"/>
              <a:defRPr sz="900"/>
            </a:lvl3pPr>
            <a:lvl4pPr marL="1828800" lvl="3" indent="-279400" algn="l">
              <a:spcBef>
                <a:spcPts val="200"/>
              </a:spcBef>
              <a:spcAft>
                <a:spcPts val="0"/>
              </a:spcAft>
              <a:buClr>
                <a:schemeClr val="dk1"/>
              </a:buClr>
              <a:buSzPts val="800"/>
              <a:buChar char="–"/>
              <a:defRPr sz="800"/>
            </a:lvl4pPr>
            <a:lvl5pPr marL="2286000" lvl="4" indent="-279400" algn="l">
              <a:spcBef>
                <a:spcPts val="200"/>
              </a:spcBef>
              <a:spcAft>
                <a:spcPts val="0"/>
              </a:spcAft>
              <a:buClr>
                <a:schemeClr val="dk1"/>
              </a:buClr>
              <a:buSzPts val="800"/>
              <a:buChar char="»"/>
              <a:defRPr sz="800"/>
            </a:lvl5pPr>
            <a:lvl6pPr marL="2743200" lvl="5" indent="-279400" algn="l">
              <a:spcBef>
                <a:spcPts val="200"/>
              </a:spcBef>
              <a:spcAft>
                <a:spcPts val="0"/>
              </a:spcAft>
              <a:buClr>
                <a:schemeClr val="dk1"/>
              </a:buClr>
              <a:buSzPts val="800"/>
              <a:buChar char="•"/>
              <a:defRPr sz="800"/>
            </a:lvl6pPr>
            <a:lvl7pPr marL="3200400" lvl="6" indent="-279400" algn="l">
              <a:spcBef>
                <a:spcPts val="200"/>
              </a:spcBef>
              <a:spcAft>
                <a:spcPts val="0"/>
              </a:spcAft>
              <a:buClr>
                <a:schemeClr val="dk1"/>
              </a:buClr>
              <a:buSzPts val="800"/>
              <a:buChar char="•"/>
              <a:defRPr sz="800"/>
            </a:lvl7pPr>
            <a:lvl8pPr marL="3657600" lvl="7" indent="-279400" algn="l">
              <a:spcBef>
                <a:spcPts val="200"/>
              </a:spcBef>
              <a:spcAft>
                <a:spcPts val="0"/>
              </a:spcAft>
              <a:buClr>
                <a:schemeClr val="dk1"/>
              </a:buClr>
              <a:buSzPts val="800"/>
              <a:buChar char="•"/>
              <a:defRPr sz="800"/>
            </a:lvl8pPr>
            <a:lvl9pPr marL="4114800" lvl="8" indent="-279400" algn="l">
              <a:spcBef>
                <a:spcPts val="200"/>
              </a:spcBef>
              <a:spcAft>
                <a:spcPts val="0"/>
              </a:spcAft>
              <a:buClr>
                <a:schemeClr val="dk1"/>
              </a:buClr>
              <a:buSzPts val="800"/>
              <a:buChar char="•"/>
              <a:defRPr sz="800"/>
            </a:lvl9pPr>
          </a:lstStyle>
          <a:p>
            <a:endParaRPr/>
          </a:p>
        </p:txBody>
      </p:sp>
      <p:sp>
        <p:nvSpPr>
          <p:cNvPr id="46" name="Google Shape;46;p7"/>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47" name="Google Shape;47;p7"/>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48" name="Google Shape;48;p7"/>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51" name="Google Shape;51;p8"/>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52" name="Google Shape;52;p8"/>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53" name="Google Shape;53;p8"/>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228600" y="136525"/>
            <a:ext cx="1504200" cy="581100"/>
          </a:xfrm>
          <a:prstGeom prst="rect">
            <a:avLst/>
          </a:prstGeom>
          <a:noFill/>
          <a:ln>
            <a:noFill/>
          </a:ln>
        </p:spPr>
        <p:txBody>
          <a:bodyPr spcFirstLastPara="1" wrap="square" lIns="45725" tIns="22850" rIns="45725" bIns="22850" anchor="b" anchorCtr="0">
            <a:normAutofit/>
          </a:bodyPr>
          <a:lstStyle>
            <a:lvl1pPr lvl="0" algn="l">
              <a:spcBef>
                <a:spcPts val="0"/>
              </a:spcBef>
              <a:spcAft>
                <a:spcPts val="0"/>
              </a:spcAft>
              <a:buClr>
                <a:schemeClr val="dk1"/>
              </a:buClr>
              <a:buSzPts val="1000"/>
              <a:buFont typeface="Calibri"/>
              <a:buNone/>
              <a:defRPr sz="1000" b="1"/>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56" name="Google Shape;56;p9"/>
          <p:cNvSpPr txBox="1">
            <a:spLocks noGrp="1"/>
          </p:cNvSpPr>
          <p:nvPr>
            <p:ph type="body" idx="1"/>
          </p:nvPr>
        </p:nvSpPr>
        <p:spPr>
          <a:xfrm>
            <a:off x="1787525" y="136525"/>
            <a:ext cx="2556000" cy="2926500"/>
          </a:xfrm>
          <a:prstGeom prst="rect">
            <a:avLst/>
          </a:prstGeom>
          <a:noFill/>
          <a:ln>
            <a:noFill/>
          </a:ln>
        </p:spPr>
        <p:txBody>
          <a:bodyPr spcFirstLastPara="1" wrap="square" lIns="45725" tIns="22850" rIns="45725" bIns="22850" anchor="t" anchorCtr="0">
            <a:normAutofit/>
          </a:bodyPr>
          <a:lstStyle>
            <a:lvl1pPr marL="457200" lvl="0" indent="-330200" algn="l">
              <a:spcBef>
                <a:spcPts val="300"/>
              </a:spcBef>
              <a:spcAft>
                <a:spcPts val="0"/>
              </a:spcAft>
              <a:buClr>
                <a:schemeClr val="dk1"/>
              </a:buClr>
              <a:buSzPts val="1600"/>
              <a:buChar char="•"/>
              <a:defRPr sz="1600"/>
            </a:lvl1pPr>
            <a:lvl2pPr marL="914400" lvl="1" indent="-317500" algn="l">
              <a:spcBef>
                <a:spcPts val="300"/>
              </a:spcBef>
              <a:spcAft>
                <a:spcPts val="0"/>
              </a:spcAft>
              <a:buClr>
                <a:schemeClr val="dk1"/>
              </a:buClr>
              <a:buSzPts val="1400"/>
              <a:buChar char="–"/>
              <a:defRPr sz="1400"/>
            </a:lvl2pPr>
            <a:lvl3pPr marL="1371600" lvl="2" indent="-304800" algn="l">
              <a:spcBef>
                <a:spcPts val="200"/>
              </a:spcBef>
              <a:spcAft>
                <a:spcPts val="0"/>
              </a:spcAft>
              <a:buClr>
                <a:schemeClr val="dk1"/>
              </a:buClr>
              <a:buSzPts val="1200"/>
              <a:buChar char="•"/>
              <a:defRPr sz="1200"/>
            </a:lvl3pPr>
            <a:lvl4pPr marL="1828800" lvl="3" indent="-292100" algn="l">
              <a:spcBef>
                <a:spcPts val="200"/>
              </a:spcBef>
              <a:spcAft>
                <a:spcPts val="0"/>
              </a:spcAft>
              <a:buClr>
                <a:schemeClr val="dk1"/>
              </a:buClr>
              <a:buSzPts val="1000"/>
              <a:buChar char="–"/>
              <a:defRPr sz="1000"/>
            </a:lvl4pPr>
            <a:lvl5pPr marL="2286000" lvl="4" indent="-292100" algn="l">
              <a:spcBef>
                <a:spcPts val="200"/>
              </a:spcBef>
              <a:spcAft>
                <a:spcPts val="0"/>
              </a:spcAft>
              <a:buClr>
                <a:schemeClr val="dk1"/>
              </a:buClr>
              <a:buSzPts val="1000"/>
              <a:buChar char="»"/>
              <a:defRPr sz="1000"/>
            </a:lvl5pPr>
            <a:lvl6pPr marL="2743200" lvl="5" indent="-292100" algn="l">
              <a:spcBef>
                <a:spcPts val="200"/>
              </a:spcBef>
              <a:spcAft>
                <a:spcPts val="0"/>
              </a:spcAft>
              <a:buClr>
                <a:schemeClr val="dk1"/>
              </a:buClr>
              <a:buSzPts val="1000"/>
              <a:buChar char="•"/>
              <a:defRPr sz="1000"/>
            </a:lvl6pPr>
            <a:lvl7pPr marL="3200400" lvl="6" indent="-292100" algn="l">
              <a:spcBef>
                <a:spcPts val="200"/>
              </a:spcBef>
              <a:spcAft>
                <a:spcPts val="0"/>
              </a:spcAft>
              <a:buClr>
                <a:schemeClr val="dk1"/>
              </a:buClr>
              <a:buSzPts val="1000"/>
              <a:buChar char="•"/>
              <a:defRPr sz="1000"/>
            </a:lvl7pPr>
            <a:lvl8pPr marL="3657600" lvl="7" indent="-292100" algn="l">
              <a:spcBef>
                <a:spcPts val="200"/>
              </a:spcBef>
              <a:spcAft>
                <a:spcPts val="0"/>
              </a:spcAft>
              <a:buClr>
                <a:schemeClr val="dk1"/>
              </a:buClr>
              <a:buSzPts val="1000"/>
              <a:buChar char="•"/>
              <a:defRPr sz="1000"/>
            </a:lvl8pPr>
            <a:lvl9pPr marL="4114800" lvl="8" indent="-292100" algn="l">
              <a:spcBef>
                <a:spcPts val="200"/>
              </a:spcBef>
              <a:spcAft>
                <a:spcPts val="0"/>
              </a:spcAft>
              <a:buClr>
                <a:schemeClr val="dk1"/>
              </a:buClr>
              <a:buSzPts val="1000"/>
              <a:buChar char="•"/>
              <a:defRPr sz="1000"/>
            </a:lvl9pPr>
          </a:lstStyle>
          <a:p>
            <a:endParaRPr/>
          </a:p>
        </p:txBody>
      </p:sp>
      <p:sp>
        <p:nvSpPr>
          <p:cNvPr id="57" name="Google Shape;57;p9"/>
          <p:cNvSpPr txBox="1">
            <a:spLocks noGrp="1"/>
          </p:cNvSpPr>
          <p:nvPr>
            <p:ph type="body" idx="2"/>
          </p:nvPr>
        </p:nvSpPr>
        <p:spPr>
          <a:xfrm>
            <a:off x="228600" y="717550"/>
            <a:ext cx="1504200" cy="2345400"/>
          </a:xfrm>
          <a:prstGeom prst="rect">
            <a:avLst/>
          </a:prstGeom>
          <a:noFill/>
          <a:ln>
            <a:noFill/>
          </a:ln>
        </p:spPr>
        <p:txBody>
          <a:bodyPr spcFirstLastPara="1" wrap="square" lIns="45725" tIns="22850" rIns="45725" bIns="22850" anchor="t" anchorCtr="0">
            <a:normAutofit/>
          </a:bodyPr>
          <a:lstStyle>
            <a:lvl1pPr marL="457200" lvl="0" indent="-228600" algn="l">
              <a:spcBef>
                <a:spcPts val="100"/>
              </a:spcBef>
              <a:spcAft>
                <a:spcPts val="0"/>
              </a:spcAft>
              <a:buClr>
                <a:schemeClr val="dk1"/>
              </a:buClr>
              <a:buSzPts val="700"/>
              <a:buNone/>
              <a:defRPr sz="700"/>
            </a:lvl1pPr>
            <a:lvl2pPr marL="914400" lvl="1" indent="-228600" algn="l">
              <a:spcBef>
                <a:spcPts val="100"/>
              </a:spcBef>
              <a:spcAft>
                <a:spcPts val="0"/>
              </a:spcAft>
              <a:buClr>
                <a:schemeClr val="dk1"/>
              </a:buClr>
              <a:buSzPts val="600"/>
              <a:buNone/>
              <a:defRPr sz="600"/>
            </a:lvl2pPr>
            <a:lvl3pPr marL="1371600" lvl="2" indent="-228600" algn="l">
              <a:spcBef>
                <a:spcPts val="100"/>
              </a:spcBef>
              <a:spcAft>
                <a:spcPts val="0"/>
              </a:spcAft>
              <a:buClr>
                <a:schemeClr val="dk1"/>
              </a:buClr>
              <a:buSzPts val="500"/>
              <a:buNone/>
              <a:defRPr sz="500"/>
            </a:lvl3pPr>
            <a:lvl4pPr marL="1828800" lvl="3" indent="-228600" algn="l">
              <a:spcBef>
                <a:spcPts val="100"/>
              </a:spcBef>
              <a:spcAft>
                <a:spcPts val="0"/>
              </a:spcAft>
              <a:buClr>
                <a:schemeClr val="dk1"/>
              </a:buClr>
              <a:buSzPts val="500"/>
              <a:buNone/>
              <a:defRPr sz="500"/>
            </a:lvl4pPr>
            <a:lvl5pPr marL="2286000" lvl="4" indent="-228600" algn="l">
              <a:spcBef>
                <a:spcPts val="100"/>
              </a:spcBef>
              <a:spcAft>
                <a:spcPts val="0"/>
              </a:spcAft>
              <a:buClr>
                <a:schemeClr val="dk1"/>
              </a:buClr>
              <a:buSzPts val="500"/>
              <a:buNone/>
              <a:defRPr sz="500"/>
            </a:lvl5pPr>
            <a:lvl6pPr marL="2743200" lvl="5" indent="-228600" algn="l">
              <a:spcBef>
                <a:spcPts val="100"/>
              </a:spcBef>
              <a:spcAft>
                <a:spcPts val="0"/>
              </a:spcAft>
              <a:buClr>
                <a:schemeClr val="dk1"/>
              </a:buClr>
              <a:buSzPts val="500"/>
              <a:buNone/>
              <a:defRPr sz="500"/>
            </a:lvl6pPr>
            <a:lvl7pPr marL="3200400" lvl="6" indent="-228600" algn="l">
              <a:spcBef>
                <a:spcPts val="100"/>
              </a:spcBef>
              <a:spcAft>
                <a:spcPts val="0"/>
              </a:spcAft>
              <a:buClr>
                <a:schemeClr val="dk1"/>
              </a:buClr>
              <a:buSzPts val="500"/>
              <a:buNone/>
              <a:defRPr sz="500"/>
            </a:lvl7pPr>
            <a:lvl8pPr marL="3657600" lvl="7" indent="-228600" algn="l">
              <a:spcBef>
                <a:spcPts val="100"/>
              </a:spcBef>
              <a:spcAft>
                <a:spcPts val="0"/>
              </a:spcAft>
              <a:buClr>
                <a:schemeClr val="dk1"/>
              </a:buClr>
              <a:buSzPts val="500"/>
              <a:buNone/>
              <a:defRPr sz="500"/>
            </a:lvl8pPr>
            <a:lvl9pPr marL="4114800" lvl="8" indent="-228600" algn="l">
              <a:spcBef>
                <a:spcPts val="100"/>
              </a:spcBef>
              <a:spcAft>
                <a:spcPts val="0"/>
              </a:spcAft>
              <a:buClr>
                <a:schemeClr val="dk1"/>
              </a:buClr>
              <a:buSzPts val="500"/>
              <a:buNone/>
              <a:defRPr sz="500"/>
            </a:lvl9pPr>
          </a:lstStyle>
          <a:p>
            <a:endParaRPr/>
          </a:p>
        </p:txBody>
      </p:sp>
      <p:sp>
        <p:nvSpPr>
          <p:cNvPr id="58" name="Google Shape;58;p9"/>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59" name="Google Shape;59;p9"/>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60" name="Google Shape;60;p9"/>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96144" y="2400300"/>
            <a:ext cx="2743200" cy="283500"/>
          </a:xfrm>
          <a:prstGeom prst="rect">
            <a:avLst/>
          </a:prstGeom>
          <a:noFill/>
          <a:ln>
            <a:noFill/>
          </a:ln>
        </p:spPr>
        <p:txBody>
          <a:bodyPr spcFirstLastPara="1" wrap="square" lIns="45725" tIns="22850" rIns="45725" bIns="22850" anchor="b" anchorCtr="0">
            <a:normAutofit/>
          </a:bodyPr>
          <a:lstStyle>
            <a:lvl1pPr lvl="0" algn="l">
              <a:spcBef>
                <a:spcPts val="0"/>
              </a:spcBef>
              <a:spcAft>
                <a:spcPts val="0"/>
              </a:spcAft>
              <a:buClr>
                <a:schemeClr val="dk1"/>
              </a:buClr>
              <a:buSzPts val="1000"/>
              <a:buFont typeface="Calibri"/>
              <a:buNone/>
              <a:defRPr sz="1000" b="1"/>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63" name="Google Shape;63;p10"/>
          <p:cNvSpPr>
            <a:spLocks noGrp="1"/>
          </p:cNvSpPr>
          <p:nvPr>
            <p:ph type="pic" idx="2"/>
          </p:nvPr>
        </p:nvSpPr>
        <p:spPr>
          <a:xfrm>
            <a:off x="896144" y="306388"/>
            <a:ext cx="2743200" cy="2057400"/>
          </a:xfrm>
          <a:prstGeom prst="rect">
            <a:avLst/>
          </a:prstGeom>
          <a:noFill/>
          <a:ln>
            <a:noFill/>
          </a:ln>
        </p:spPr>
      </p:sp>
      <p:sp>
        <p:nvSpPr>
          <p:cNvPr id="64" name="Google Shape;64;p10"/>
          <p:cNvSpPr txBox="1">
            <a:spLocks noGrp="1"/>
          </p:cNvSpPr>
          <p:nvPr>
            <p:ph type="body" idx="1"/>
          </p:nvPr>
        </p:nvSpPr>
        <p:spPr>
          <a:xfrm>
            <a:off x="896144" y="2683669"/>
            <a:ext cx="2743200" cy="402300"/>
          </a:xfrm>
          <a:prstGeom prst="rect">
            <a:avLst/>
          </a:prstGeom>
          <a:noFill/>
          <a:ln>
            <a:noFill/>
          </a:ln>
        </p:spPr>
        <p:txBody>
          <a:bodyPr spcFirstLastPara="1" wrap="square" lIns="45725" tIns="22850" rIns="45725" bIns="22850" anchor="t" anchorCtr="0">
            <a:normAutofit/>
          </a:bodyPr>
          <a:lstStyle>
            <a:lvl1pPr marL="457200" lvl="0" indent="-228600" algn="l">
              <a:spcBef>
                <a:spcPts val="100"/>
              </a:spcBef>
              <a:spcAft>
                <a:spcPts val="0"/>
              </a:spcAft>
              <a:buClr>
                <a:schemeClr val="dk1"/>
              </a:buClr>
              <a:buSzPts val="700"/>
              <a:buNone/>
              <a:defRPr sz="700"/>
            </a:lvl1pPr>
            <a:lvl2pPr marL="914400" lvl="1" indent="-228600" algn="l">
              <a:spcBef>
                <a:spcPts val="100"/>
              </a:spcBef>
              <a:spcAft>
                <a:spcPts val="0"/>
              </a:spcAft>
              <a:buClr>
                <a:schemeClr val="dk1"/>
              </a:buClr>
              <a:buSzPts val="600"/>
              <a:buNone/>
              <a:defRPr sz="600"/>
            </a:lvl2pPr>
            <a:lvl3pPr marL="1371600" lvl="2" indent="-228600" algn="l">
              <a:spcBef>
                <a:spcPts val="100"/>
              </a:spcBef>
              <a:spcAft>
                <a:spcPts val="0"/>
              </a:spcAft>
              <a:buClr>
                <a:schemeClr val="dk1"/>
              </a:buClr>
              <a:buSzPts val="500"/>
              <a:buNone/>
              <a:defRPr sz="500"/>
            </a:lvl3pPr>
            <a:lvl4pPr marL="1828800" lvl="3" indent="-228600" algn="l">
              <a:spcBef>
                <a:spcPts val="100"/>
              </a:spcBef>
              <a:spcAft>
                <a:spcPts val="0"/>
              </a:spcAft>
              <a:buClr>
                <a:schemeClr val="dk1"/>
              </a:buClr>
              <a:buSzPts val="500"/>
              <a:buNone/>
              <a:defRPr sz="500"/>
            </a:lvl4pPr>
            <a:lvl5pPr marL="2286000" lvl="4" indent="-228600" algn="l">
              <a:spcBef>
                <a:spcPts val="100"/>
              </a:spcBef>
              <a:spcAft>
                <a:spcPts val="0"/>
              </a:spcAft>
              <a:buClr>
                <a:schemeClr val="dk1"/>
              </a:buClr>
              <a:buSzPts val="500"/>
              <a:buNone/>
              <a:defRPr sz="500"/>
            </a:lvl5pPr>
            <a:lvl6pPr marL="2743200" lvl="5" indent="-228600" algn="l">
              <a:spcBef>
                <a:spcPts val="100"/>
              </a:spcBef>
              <a:spcAft>
                <a:spcPts val="0"/>
              </a:spcAft>
              <a:buClr>
                <a:schemeClr val="dk1"/>
              </a:buClr>
              <a:buSzPts val="500"/>
              <a:buNone/>
              <a:defRPr sz="500"/>
            </a:lvl6pPr>
            <a:lvl7pPr marL="3200400" lvl="6" indent="-228600" algn="l">
              <a:spcBef>
                <a:spcPts val="100"/>
              </a:spcBef>
              <a:spcAft>
                <a:spcPts val="0"/>
              </a:spcAft>
              <a:buClr>
                <a:schemeClr val="dk1"/>
              </a:buClr>
              <a:buSzPts val="500"/>
              <a:buNone/>
              <a:defRPr sz="500"/>
            </a:lvl7pPr>
            <a:lvl8pPr marL="3657600" lvl="7" indent="-228600" algn="l">
              <a:spcBef>
                <a:spcPts val="100"/>
              </a:spcBef>
              <a:spcAft>
                <a:spcPts val="0"/>
              </a:spcAft>
              <a:buClr>
                <a:schemeClr val="dk1"/>
              </a:buClr>
              <a:buSzPts val="500"/>
              <a:buNone/>
              <a:defRPr sz="500"/>
            </a:lvl8pPr>
            <a:lvl9pPr marL="4114800" lvl="8" indent="-228600" algn="l">
              <a:spcBef>
                <a:spcPts val="100"/>
              </a:spcBef>
              <a:spcAft>
                <a:spcPts val="0"/>
              </a:spcAft>
              <a:buClr>
                <a:schemeClr val="dk1"/>
              </a:buClr>
              <a:buSzPts val="500"/>
              <a:buNone/>
              <a:defRPr sz="500"/>
            </a:lvl9pPr>
          </a:lstStyle>
          <a:p>
            <a:endParaRPr/>
          </a:p>
        </p:txBody>
      </p:sp>
      <p:sp>
        <p:nvSpPr>
          <p:cNvPr id="65" name="Google Shape;65;p10"/>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66" name="Google Shape;66;p10"/>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67" name="Google Shape;67;p10"/>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marR="0" lvl="0" algn="ctr" rtl="0">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a:endParaRPr/>
          </a:p>
        </p:txBody>
      </p:sp>
      <p:sp>
        <p:nvSpPr>
          <p:cNvPr id="7" name="Google Shape;7;p1"/>
          <p:cNvSpPr txBox="1">
            <a:spLocks noGrp="1"/>
          </p:cNvSpPr>
          <p:nvPr>
            <p:ph type="body" idx="1"/>
          </p:nvPr>
        </p:nvSpPr>
        <p:spPr>
          <a:xfrm>
            <a:off x="228600" y="800100"/>
            <a:ext cx="4114800" cy="2262900"/>
          </a:xfrm>
          <a:prstGeom prst="rect">
            <a:avLst/>
          </a:prstGeom>
          <a:noFill/>
          <a:ln>
            <a:noFill/>
          </a:ln>
        </p:spPr>
        <p:txBody>
          <a:bodyPr spcFirstLastPara="1" wrap="square" lIns="45725" tIns="22850" rIns="45725" bIns="22850" anchor="t" anchorCtr="0">
            <a:normAutofit/>
          </a:bodyPr>
          <a:lstStyle>
            <a:lvl1pPr marL="457200" marR="0" lvl="0"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rtl="0">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4pPr>
            <a:lvl5pPr marL="2286000" marR="0" lvl="4"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5pPr>
            <a:lvl6pPr marL="2743200" marR="0" lvl="5"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marR="0" lvl="0" algn="l" rtl="0">
              <a:spcBef>
                <a:spcPts val="0"/>
              </a:spcBef>
              <a:spcAft>
                <a:spcPts val="0"/>
              </a:spcAft>
              <a:buSzPts val="7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7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9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marR="0" lvl="0" algn="ctr" rtl="0">
              <a:spcBef>
                <a:spcPts val="0"/>
              </a:spcBef>
              <a:spcAft>
                <a:spcPts val="0"/>
              </a:spcAft>
              <a:buSzPts val="7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7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9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5188832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11/19/2025</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19.jp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20.jp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20.jp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24.png"/><Relationship Id="rId4" Type="http://schemas.openxmlformats.org/officeDocument/2006/relationships/image" Target="../media/image7.jpg"/></Relationships>
</file>

<file path=ppt/slides/_rels/slide17.xml.rels><?xml version="1.0" encoding="UTF-8" standalone="yes"?>
<Relationships xmlns="http://schemas.openxmlformats.org/package/2006/relationships"><Relationship Id="rId8" Type="http://schemas.openxmlformats.org/officeDocument/2006/relationships/hyperlink" Target="https://archive2alive.eu/" TargetMode="External"/><Relationship Id="rId3" Type="http://schemas.openxmlformats.org/officeDocument/2006/relationships/image" Target="../media/image25.jpg"/><Relationship Id="rId7"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hyperlink" Target="http://europeana.org" TargetMode="External"/><Relationship Id="rId10" Type="http://schemas.openxmlformats.org/officeDocument/2006/relationships/image" Target="../media/image8.png"/><Relationship Id="rId4" Type="http://schemas.openxmlformats.org/officeDocument/2006/relationships/hyperlink" Target="http://archive.org" TargetMode="External"/><Relationship Id="rId9" Type="http://schemas.openxmlformats.org/officeDocument/2006/relationships/hyperlink" Target="https://gifitup.net/e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7.jpeg"/><Relationship Id="rId7" Type="http://schemas.openxmlformats.org/officeDocument/2006/relationships/image" Target="../media/image29.png"/><Relationship Id="rId12"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9.xml"/><Relationship Id="rId6" Type="http://schemas.openxmlformats.org/officeDocument/2006/relationships/image" Target="../media/image28.jpeg"/><Relationship Id="rId11" Type="http://schemas.openxmlformats.org/officeDocument/2006/relationships/hyperlink" Target="https://www.vev.design/" TargetMode="External"/><Relationship Id="rId5" Type="http://schemas.openxmlformats.org/officeDocument/2006/relationships/hyperlink" Target="https://www.audacityteam.org/download/" TargetMode="External"/><Relationship Id="rId10" Type="http://schemas.openxmlformats.org/officeDocument/2006/relationships/hyperlink" Target="https://clipchamp.com/en/" TargetMode="External"/><Relationship Id="rId4" Type="http://schemas.openxmlformats.org/officeDocument/2006/relationships/hyperlink" Target="https://www.canva.com/" TargetMode="External"/><Relationship Id="rId9" Type="http://schemas.openxmlformats.org/officeDocument/2006/relationships/hyperlink" Target="https://www.wevideo.com/?sscid=CjwKCAjwxrLHBhA2EiwAu9EdM8VSFaDp-xYi8A8PwftkfEuHopCVHO_zRKdYir_Q7ve01SFGlmPB9hoC2oIQAvD_BwE&amp;gad_source=1&amp;gad_campaignid=18728557886&amp;gbraid=0AAAAApBCjPRdNhoB7-sWEwkCQf5BhyR7B&amp;gclid=CjwKCAjwxrLHBhA2EiwAu9EdM8VSFaDp-xYi8A8PwftkfEuHopCVHO_zRKdYir_Q7ve01SFGlmPB9hoC2oIQAvD_BwE"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4.jpg"/><Relationship Id="rId5" Type="http://schemas.openxmlformats.org/officeDocument/2006/relationships/image" Target="../media/image7.jpg"/><Relationship Id="rId4" Type="http://schemas.openxmlformats.org/officeDocument/2006/relationships/hyperlink" Target="https://www.aejm.org/projects/the-diary-of-renia-spiegel-digital-storytelling-and-education-for-human-rights/%20%20https:/galiciajewishmuseum.org/en/projekty/the-diary-of-renia-spiege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4.jpg"/><Relationship Id="rId5" Type="http://schemas.openxmlformats.org/officeDocument/2006/relationships/image" Target="../media/image7.jpg"/><Relationship Id="rId4" Type="http://schemas.openxmlformats.org/officeDocument/2006/relationships/hyperlink" Target="https://www.youtube.com/watch?v=xfiTQ7D9jB0"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png"/><Relationship Id="rId7" Type="http://schemas.openxmlformats.org/officeDocument/2006/relationships/image" Target="../media/image7.jp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4.jp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8.png"/><Relationship Id="rId7"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3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2.png"/><Relationship Id="rId7" Type="http://schemas.openxmlformats.org/officeDocument/2006/relationships/image" Target="../media/image45.sv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28.jpeg"/><Relationship Id="rId4" Type="http://schemas.openxmlformats.org/officeDocument/2006/relationships/image" Target="../media/image43.svg"/></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openxmlformats.org/officeDocument/2006/relationships/image" Target="../media/image7.jp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9.png"/><Relationship Id="rId4" Type="http://schemas.openxmlformats.org/officeDocument/2006/relationships/image" Target="../media/image47.png"/><Relationship Id="rId9"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hyperlink" Target="https://guides.library.georgetown.edu/c.php?g=75892&amp;p=489440" TargetMode="Externa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7.jpg"/><Relationship Id="rId7" Type="http://schemas.openxmlformats.org/officeDocument/2006/relationships/image" Target="../media/image55.png"/><Relationship Id="rId12"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3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29.xml"/><Relationship Id="rId6" Type="http://schemas.openxmlformats.org/officeDocument/2006/relationships/image" Target="../media/image63.svg"/><Relationship Id="rId5" Type="http://schemas.openxmlformats.org/officeDocument/2006/relationships/image" Target="../media/image62.png"/><Relationship Id="rId10" Type="http://schemas.openxmlformats.org/officeDocument/2006/relationships/image" Target="../media/image8.png"/><Relationship Id="rId4" Type="http://schemas.openxmlformats.org/officeDocument/2006/relationships/image" Target="../media/image61.svg"/><Relationship Id="rId9" Type="http://schemas.openxmlformats.org/officeDocument/2006/relationships/image" Target="../media/image65.sv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png"/><Relationship Id="rId7"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png"/><Relationship Id="rId7"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14.jp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272B7"/>
        </a:solidFill>
        <a:effectLst/>
      </p:bgPr>
    </p:bg>
    <p:spTree>
      <p:nvGrpSpPr>
        <p:cNvPr id="1" name="Shape 83"/>
        <p:cNvGrpSpPr/>
        <p:nvPr/>
      </p:nvGrpSpPr>
      <p:grpSpPr>
        <a:xfrm>
          <a:off x="0" y="0"/>
          <a:ext cx="0" cy="0"/>
          <a:chOff x="0" y="0"/>
          <a:chExt cx="0" cy="0"/>
        </a:xfrm>
      </p:grpSpPr>
      <p:sp>
        <p:nvSpPr>
          <p:cNvPr id="84" name="Google Shape;84;p13"/>
          <p:cNvSpPr/>
          <p:nvPr/>
        </p:nvSpPr>
        <p:spPr>
          <a:xfrm rot="-1563210">
            <a:off x="-325034" y="101498"/>
            <a:ext cx="4172875" cy="2060617"/>
          </a:xfrm>
          <a:custGeom>
            <a:avLst/>
            <a:gdLst/>
            <a:ahLst/>
            <a:cxnLst/>
            <a:rect l="l" t="t" r="r" b="b"/>
            <a:pathLst>
              <a:path w="8330769" h="4104797" extrusionOk="0">
                <a:moveTo>
                  <a:pt x="0" y="0"/>
                </a:moveTo>
                <a:lnTo>
                  <a:pt x="8330770" y="0"/>
                </a:lnTo>
                <a:lnTo>
                  <a:pt x="8330770" y="4104797"/>
                </a:lnTo>
                <a:lnTo>
                  <a:pt x="0" y="4104797"/>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5" name="Google Shape;85;p13"/>
          <p:cNvSpPr/>
          <p:nvPr/>
        </p:nvSpPr>
        <p:spPr>
          <a:xfrm rot="4724778">
            <a:off x="221226" y="-1318627"/>
            <a:ext cx="2368560" cy="2600215"/>
          </a:xfrm>
          <a:custGeom>
            <a:avLst/>
            <a:gdLst/>
            <a:ahLst/>
            <a:cxnLst/>
            <a:rect l="l" t="t" r="r" b="b"/>
            <a:pathLst>
              <a:path w="4740855" h="5204531" extrusionOk="0">
                <a:moveTo>
                  <a:pt x="0" y="0"/>
                </a:moveTo>
                <a:lnTo>
                  <a:pt x="4740855" y="0"/>
                </a:lnTo>
                <a:lnTo>
                  <a:pt x="4740855" y="5204531"/>
                </a:lnTo>
                <a:lnTo>
                  <a:pt x="0" y="520453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6" name="Google Shape;86;p13"/>
          <p:cNvSpPr txBox="1"/>
          <p:nvPr/>
        </p:nvSpPr>
        <p:spPr>
          <a:xfrm>
            <a:off x="3142436" y="2820407"/>
            <a:ext cx="2859127" cy="991041"/>
          </a:xfrm>
          <a:prstGeom prst="rect">
            <a:avLst/>
          </a:prstGeom>
          <a:noFill/>
          <a:ln>
            <a:noFill/>
          </a:ln>
        </p:spPr>
        <p:txBody>
          <a:bodyPr spcFirstLastPara="1" wrap="square" lIns="0" tIns="0" rIns="0" bIns="0" anchor="t" anchorCtr="0">
            <a:spAutoFit/>
          </a:bodyPr>
          <a:lstStyle/>
          <a:p>
            <a:pPr marL="0" marR="0" lvl="0" indent="0" algn="ctr" rtl="0">
              <a:lnSpc>
                <a:spcPct val="139964"/>
              </a:lnSpc>
              <a:spcBef>
                <a:spcPts val="0"/>
              </a:spcBef>
              <a:spcAft>
                <a:spcPts val="0"/>
              </a:spcAft>
              <a:buNone/>
            </a:pPr>
            <a:r>
              <a:rPr lang="pl-PL" sz="1400" b="1" dirty="0">
                <a:solidFill>
                  <a:srgbClr val="383936"/>
                </a:solidFill>
                <a:latin typeface="Arial"/>
                <a:ea typeface="Arial"/>
                <a:cs typeface="Arial"/>
                <a:sym typeface="Arial"/>
              </a:rPr>
              <a:t>Metodologia WP3</a:t>
            </a:r>
          </a:p>
          <a:p>
            <a:pPr lvl="0" algn="ctr">
              <a:lnSpc>
                <a:spcPct val="139964"/>
              </a:lnSpc>
            </a:pPr>
            <a:r>
              <a:rPr lang="pl-PL" sz="1600" b="1" dirty="0">
                <a:solidFill>
                  <a:srgbClr val="FFE1BC"/>
                </a:solidFill>
              </a:rPr>
              <a:t>Tworzenie i udostępnianie cyfrowej historii zdjęć</a:t>
            </a:r>
            <a:endParaRPr dirty="0">
              <a:solidFill>
                <a:srgbClr val="FFE1BC"/>
              </a:solidFill>
            </a:endParaRPr>
          </a:p>
        </p:txBody>
      </p:sp>
      <p:grpSp>
        <p:nvGrpSpPr>
          <p:cNvPr id="87" name="Google Shape;87;p13"/>
          <p:cNvGrpSpPr/>
          <p:nvPr/>
        </p:nvGrpSpPr>
        <p:grpSpPr>
          <a:xfrm>
            <a:off x="1702888" y="1230115"/>
            <a:ext cx="6435894" cy="1446825"/>
            <a:chOff x="4104" y="0"/>
            <a:chExt cx="17162385" cy="3858199"/>
          </a:xfrm>
        </p:grpSpPr>
        <p:sp>
          <p:nvSpPr>
            <p:cNvPr id="88" name="Google Shape;88;p13"/>
            <p:cNvSpPr/>
            <p:nvPr/>
          </p:nvSpPr>
          <p:spPr>
            <a:xfrm>
              <a:off x="4105" y="0"/>
              <a:ext cx="17162384" cy="3858199"/>
            </a:xfrm>
            <a:custGeom>
              <a:avLst/>
              <a:gdLst/>
              <a:ahLst/>
              <a:cxnLst/>
              <a:rect l="l" t="t" r="r" b="b"/>
              <a:pathLst>
                <a:path w="6151392" h="1382867" extrusionOk="0">
                  <a:moveTo>
                    <a:pt x="6026932" y="1382867"/>
                  </a:moveTo>
                  <a:lnTo>
                    <a:pt x="124460" y="1382867"/>
                  </a:lnTo>
                  <a:cubicBezTo>
                    <a:pt x="55880" y="1382867"/>
                    <a:pt x="0" y="1326987"/>
                    <a:pt x="0" y="1258407"/>
                  </a:cubicBezTo>
                  <a:lnTo>
                    <a:pt x="0" y="124460"/>
                  </a:lnTo>
                  <a:cubicBezTo>
                    <a:pt x="0" y="55880"/>
                    <a:pt x="55880" y="0"/>
                    <a:pt x="124460" y="0"/>
                  </a:cubicBezTo>
                  <a:lnTo>
                    <a:pt x="6026932" y="0"/>
                  </a:lnTo>
                  <a:cubicBezTo>
                    <a:pt x="6095512" y="0"/>
                    <a:pt x="6151392" y="55880"/>
                    <a:pt x="6151392" y="124460"/>
                  </a:cubicBezTo>
                  <a:lnTo>
                    <a:pt x="6151392" y="1258407"/>
                  </a:lnTo>
                  <a:cubicBezTo>
                    <a:pt x="6151392" y="1326987"/>
                    <a:pt x="6095512" y="1382867"/>
                    <a:pt x="6026932" y="1382867"/>
                  </a:cubicBezTo>
                  <a:close/>
                </a:path>
              </a:pathLst>
            </a:custGeom>
            <a:solidFill>
              <a:srgbClr val="8FC4E5"/>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9" name="Google Shape;89;p13"/>
            <p:cNvSpPr txBox="1"/>
            <p:nvPr/>
          </p:nvSpPr>
          <p:spPr>
            <a:xfrm>
              <a:off x="4104" y="119933"/>
              <a:ext cx="17159099" cy="3653820"/>
            </a:xfrm>
            <a:prstGeom prst="rect">
              <a:avLst/>
            </a:prstGeom>
            <a:noFill/>
            <a:ln>
              <a:noFill/>
            </a:ln>
          </p:spPr>
          <p:txBody>
            <a:bodyPr spcFirstLastPara="1" wrap="square" lIns="0" tIns="0" rIns="0" bIns="0" anchor="t" anchorCtr="0">
              <a:spAutoFit/>
            </a:bodyPr>
            <a:lstStyle/>
            <a:p>
              <a:pPr marL="0" marR="0" lvl="0" indent="0" algn="ctr" rtl="0">
                <a:lnSpc>
                  <a:spcPct val="105998"/>
                </a:lnSpc>
                <a:spcBef>
                  <a:spcPts val="0"/>
                </a:spcBef>
                <a:spcAft>
                  <a:spcPts val="0"/>
                </a:spcAft>
                <a:buNone/>
              </a:pPr>
              <a:r>
                <a:rPr lang="pl-PL" sz="2800" b="1" dirty="0">
                  <a:solidFill>
                    <a:schemeClr val="tx1"/>
                  </a:solidFill>
                  <a:latin typeface="Arial Black" panose="020B0A04020102020204" pitchFamily="34" charset="0"/>
                  <a:sym typeface="Arial"/>
                </a:rPr>
                <a:t>OPOWIADANIE HISTORII POPRZEZ FOTOGRAFIĘ CYFROWĄ </a:t>
              </a:r>
            </a:p>
          </p:txBody>
        </p:sp>
      </p:grpSp>
      <p:sp>
        <p:nvSpPr>
          <p:cNvPr id="90" name="Google Shape;90;p13"/>
          <p:cNvSpPr/>
          <p:nvPr/>
        </p:nvSpPr>
        <p:spPr>
          <a:xfrm>
            <a:off x="237697" y="2676940"/>
            <a:ext cx="2703584" cy="3474232"/>
          </a:xfrm>
          <a:custGeom>
            <a:avLst/>
            <a:gdLst/>
            <a:ahLst/>
            <a:cxnLst/>
            <a:rect l="l" t="t" r="r" b="b"/>
            <a:pathLst>
              <a:path w="5407168" h="6948463" extrusionOk="0">
                <a:moveTo>
                  <a:pt x="0" y="0"/>
                </a:moveTo>
                <a:lnTo>
                  <a:pt x="5407168" y="0"/>
                </a:lnTo>
                <a:lnTo>
                  <a:pt x="5407168" y="6948463"/>
                </a:lnTo>
                <a:lnTo>
                  <a:pt x="0" y="694846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1" name="Google Shape;91;p13"/>
          <p:cNvSpPr/>
          <p:nvPr/>
        </p:nvSpPr>
        <p:spPr>
          <a:xfrm rot="9329096" flipH="1">
            <a:off x="4719565" y="2713472"/>
            <a:ext cx="6249705" cy="2988496"/>
          </a:xfrm>
          <a:custGeom>
            <a:avLst/>
            <a:gdLst/>
            <a:ahLst/>
            <a:cxnLst/>
            <a:rect l="l" t="t" r="r" b="b"/>
            <a:pathLst>
              <a:path w="12497380" h="5976020" extrusionOk="0">
                <a:moveTo>
                  <a:pt x="12497380" y="0"/>
                </a:moveTo>
                <a:lnTo>
                  <a:pt x="0" y="0"/>
                </a:lnTo>
                <a:lnTo>
                  <a:pt x="0" y="5976020"/>
                </a:lnTo>
                <a:lnTo>
                  <a:pt x="12497380" y="5976020"/>
                </a:lnTo>
                <a:lnTo>
                  <a:pt x="1249738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2" name="Google Shape;92;p13"/>
          <p:cNvSpPr/>
          <p:nvPr/>
        </p:nvSpPr>
        <p:spPr>
          <a:xfrm rot="-4953377" flipH="1">
            <a:off x="5199560" y="3263047"/>
            <a:ext cx="2957885" cy="3158906"/>
          </a:xfrm>
          <a:custGeom>
            <a:avLst/>
            <a:gdLst/>
            <a:ahLst/>
            <a:cxnLst/>
            <a:rect l="l" t="t" r="r" b="b"/>
            <a:pathLst>
              <a:path w="5895392" h="6296050" extrusionOk="0">
                <a:moveTo>
                  <a:pt x="5895392" y="0"/>
                </a:moveTo>
                <a:lnTo>
                  <a:pt x="0" y="0"/>
                </a:lnTo>
                <a:lnTo>
                  <a:pt x="0" y="6296050"/>
                </a:lnTo>
                <a:lnTo>
                  <a:pt x="5895392" y="6296050"/>
                </a:lnTo>
                <a:lnTo>
                  <a:pt x="5895392"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3" name="Google Shape;93;p13"/>
          <p:cNvSpPr/>
          <p:nvPr/>
        </p:nvSpPr>
        <p:spPr>
          <a:xfrm rot="-1432517">
            <a:off x="5710525" y="3506065"/>
            <a:ext cx="2132266" cy="2246641"/>
          </a:xfrm>
          <a:custGeom>
            <a:avLst/>
            <a:gdLst/>
            <a:ahLst/>
            <a:cxnLst/>
            <a:rect l="l" t="t" r="r" b="b"/>
            <a:pathLst>
              <a:path w="4261870" h="4490476" extrusionOk="0">
                <a:moveTo>
                  <a:pt x="0" y="0"/>
                </a:moveTo>
                <a:lnTo>
                  <a:pt x="4261870" y="0"/>
                </a:lnTo>
                <a:lnTo>
                  <a:pt x="4261870" y="4490476"/>
                </a:lnTo>
                <a:lnTo>
                  <a:pt x="0" y="4490476"/>
                </a:lnTo>
                <a:lnTo>
                  <a:pt x="0" y="0"/>
                </a:lnTo>
                <a:close/>
              </a:path>
            </a:pathLst>
          </a:custGeom>
          <a:blipFill rotWithShape="1">
            <a:blip r:embed="rId8">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4" name="Google Shape;94;p13"/>
          <p:cNvSpPr/>
          <p:nvPr/>
        </p:nvSpPr>
        <p:spPr>
          <a:xfrm>
            <a:off x="7868164" y="161094"/>
            <a:ext cx="1116199" cy="833661"/>
          </a:xfrm>
          <a:custGeom>
            <a:avLst/>
            <a:gdLst/>
            <a:ahLst/>
            <a:cxnLst/>
            <a:rect l="l" t="t" r="r" b="b"/>
            <a:pathLst>
              <a:path w="2232397" h="1667321" extrusionOk="0">
                <a:moveTo>
                  <a:pt x="0" y="0"/>
                </a:moveTo>
                <a:lnTo>
                  <a:pt x="2232397" y="0"/>
                </a:lnTo>
                <a:lnTo>
                  <a:pt x="2232397" y="1667321"/>
                </a:lnTo>
                <a:lnTo>
                  <a:pt x="0" y="1667321"/>
                </a:lnTo>
                <a:lnTo>
                  <a:pt x="0" y="0"/>
                </a:lnTo>
                <a:close/>
              </a:path>
            </a:pathLst>
          </a:custGeom>
          <a:blipFill rotWithShape="1">
            <a:blip r:embed="rId9">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7C52E2EE-2BA2-6F73-861D-E79F7145F0FA}"/>
              </a:ext>
            </a:extLst>
          </p:cNvPr>
          <p:cNvSpPr txBox="1"/>
          <p:nvPr/>
        </p:nvSpPr>
        <p:spPr>
          <a:xfrm>
            <a:off x="6755069" y="3948449"/>
            <a:ext cx="2388931" cy="646331"/>
          </a:xfrm>
          <a:prstGeom prst="rect">
            <a:avLst/>
          </a:prstGeom>
          <a:noFill/>
        </p:spPr>
        <p:txBody>
          <a:bodyPr wrap="square" rtlCol="0">
            <a:spAutoFit/>
          </a:bodyPr>
          <a:lstStyle/>
          <a:p>
            <a:pPr algn="just"/>
            <a:r>
              <a:rPr lang="pl-PL" sz="600" dirty="0">
                <a:solidFill>
                  <a:srgbClr val="383936"/>
                </a:solidFill>
              </a:rPr>
              <a:t>Sfinansowane ze środków UE. Wyrażone poglądy i opinie są jedynie opiniami autora lub autorów i niekoniecznie odzwierciedlają poglądy i opinie Unii Europejskiej lub Europejskiej Agencji Wykonawczej ds. Edukacji i Kultury (EACEA). Unia Europejska ani EACEA nie ponoszą za nie odpowiedzialności.</a:t>
            </a:r>
          </a:p>
        </p:txBody>
      </p:sp>
      <p:pic>
        <p:nvPicPr>
          <p:cNvPr id="3" name="Picture 2">
            <a:extLst>
              <a:ext uri="{FF2B5EF4-FFF2-40B4-BE49-F238E27FC236}">
                <a16:creationId xmlns:a16="http://schemas.microsoft.com/office/drawing/2014/main" id="{D6B37DD6-E236-D87D-4A6A-2D608E69E06C}"/>
              </a:ext>
            </a:extLst>
          </p:cNvPr>
          <p:cNvPicPr>
            <a:picLocks noChangeAspect="1"/>
          </p:cNvPicPr>
          <p:nvPr/>
        </p:nvPicPr>
        <p:blipFill>
          <a:blip r:embed="rId10"/>
          <a:stretch>
            <a:fillRect/>
          </a:stretch>
        </p:blipFill>
        <p:spPr>
          <a:xfrm>
            <a:off x="7726818" y="4562493"/>
            <a:ext cx="1205104" cy="46367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173">
          <a:extLst>
            <a:ext uri="{FF2B5EF4-FFF2-40B4-BE49-F238E27FC236}">
              <a16:creationId xmlns:a16="http://schemas.microsoft.com/office/drawing/2014/main" id="{95A4C7E2-9F00-167D-E398-C5C30711F006}"/>
            </a:ext>
          </a:extLst>
        </p:cNvPr>
        <p:cNvGrpSpPr/>
        <p:nvPr/>
      </p:nvGrpSpPr>
      <p:grpSpPr>
        <a:xfrm>
          <a:off x="0" y="0"/>
          <a:ext cx="0" cy="0"/>
          <a:chOff x="0" y="0"/>
          <a:chExt cx="0" cy="0"/>
        </a:xfrm>
      </p:grpSpPr>
      <p:sp>
        <p:nvSpPr>
          <p:cNvPr id="174" name="Google Shape;174;p20">
            <a:extLst>
              <a:ext uri="{FF2B5EF4-FFF2-40B4-BE49-F238E27FC236}">
                <a16:creationId xmlns:a16="http://schemas.microsoft.com/office/drawing/2014/main" id="{2C4A477D-6850-F6E3-E309-36D529F14661}"/>
              </a:ext>
            </a:extLst>
          </p:cNvPr>
          <p:cNvSpPr/>
          <p:nvPr/>
        </p:nvSpPr>
        <p:spPr>
          <a:xfrm>
            <a:off x="5177762" y="-1658513"/>
            <a:ext cx="6081836" cy="5853821"/>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5" name="Google Shape;175;p20">
            <a:extLst>
              <a:ext uri="{FF2B5EF4-FFF2-40B4-BE49-F238E27FC236}">
                <a16:creationId xmlns:a16="http://schemas.microsoft.com/office/drawing/2014/main" id="{433C1380-8C1B-52F3-AB7F-17FA26AF605D}"/>
              </a:ext>
            </a:extLst>
          </p:cNvPr>
          <p:cNvSpPr/>
          <p:nvPr/>
        </p:nvSpPr>
        <p:spPr>
          <a:xfrm>
            <a:off x="5619641" y="-1399787"/>
            <a:ext cx="5413153" cy="521020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6" name="Google Shape;176;p20" descr="Young boy playing in sea waves">
            <a:extLst>
              <a:ext uri="{FF2B5EF4-FFF2-40B4-BE49-F238E27FC236}">
                <a16:creationId xmlns:a16="http://schemas.microsoft.com/office/drawing/2014/main" id="{DD09DD5C-13CA-2A84-A2EE-1E4BAFB4E0DA}"/>
              </a:ext>
            </a:extLst>
          </p:cNvPr>
          <p:cNvSpPr/>
          <p:nvPr/>
        </p:nvSpPr>
        <p:spPr>
          <a:xfrm>
            <a:off x="6022218" y="-723862"/>
            <a:ext cx="4394206" cy="4229462"/>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3"/>
            <a:stretch>
              <a:fillRect l="-23341" t="11768" r="23341" b="-11768"/>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9" name="Google Shape;179;p20">
            <a:extLst>
              <a:ext uri="{FF2B5EF4-FFF2-40B4-BE49-F238E27FC236}">
                <a16:creationId xmlns:a16="http://schemas.microsoft.com/office/drawing/2014/main" id="{0ECDF535-B697-A43E-819C-EC96B22FD5EF}"/>
              </a:ext>
            </a:extLst>
          </p:cNvPr>
          <p:cNvSpPr/>
          <p:nvPr/>
        </p:nvSpPr>
        <p:spPr>
          <a:xfrm>
            <a:off x="7868164" y="161094"/>
            <a:ext cx="1116199" cy="833661"/>
          </a:xfrm>
          <a:custGeom>
            <a:avLst/>
            <a:gdLst/>
            <a:ahLst/>
            <a:cxnLst/>
            <a:rect l="l" t="t" r="r" b="b"/>
            <a:pathLst>
              <a:path w="2232397" h="1667321" extrusionOk="0">
                <a:moveTo>
                  <a:pt x="0" y="0"/>
                </a:moveTo>
                <a:lnTo>
                  <a:pt x="2232397" y="0"/>
                </a:lnTo>
                <a:lnTo>
                  <a:pt x="2232397" y="1667321"/>
                </a:lnTo>
                <a:lnTo>
                  <a:pt x="0" y="166732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80" name="Google Shape;180;p20">
            <a:extLst>
              <a:ext uri="{FF2B5EF4-FFF2-40B4-BE49-F238E27FC236}">
                <a16:creationId xmlns:a16="http://schemas.microsoft.com/office/drawing/2014/main" id="{675B9EAB-17F8-CD43-7ABB-741887CBEC97}"/>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166;p19">
            <a:extLst>
              <a:ext uri="{FF2B5EF4-FFF2-40B4-BE49-F238E27FC236}">
                <a16:creationId xmlns:a16="http://schemas.microsoft.com/office/drawing/2014/main" id="{F8DC0F94-9FC1-CCAD-3A87-7280D19B7C4F}"/>
              </a:ext>
            </a:extLst>
          </p:cNvPr>
          <p:cNvSpPr txBox="1"/>
          <p:nvPr/>
        </p:nvSpPr>
        <p:spPr>
          <a:xfrm>
            <a:off x="352617" y="161094"/>
            <a:ext cx="5212977" cy="57862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SzPts val="1100"/>
              <a:buNone/>
            </a:pPr>
            <a:r>
              <a:rPr lang="en-US" sz="2400" b="1" dirty="0">
                <a:solidFill>
                  <a:schemeClr val="dk1"/>
                </a:solidFill>
                <a:latin typeface="Arial Black" panose="020B0A04020102020204" pitchFamily="34" charset="0"/>
              </a:rPr>
              <a:t>3. AUTENTYCZNE MOMENTY</a:t>
            </a:r>
          </a:p>
        </p:txBody>
      </p:sp>
      <p:sp>
        <p:nvSpPr>
          <p:cNvPr id="3" name="Google Shape;165;p19">
            <a:extLst>
              <a:ext uri="{FF2B5EF4-FFF2-40B4-BE49-F238E27FC236}">
                <a16:creationId xmlns:a16="http://schemas.microsoft.com/office/drawing/2014/main" id="{46A8027A-819F-A3B9-5726-EB35510E4CDD}"/>
              </a:ext>
            </a:extLst>
          </p:cNvPr>
          <p:cNvSpPr txBox="1"/>
          <p:nvPr/>
        </p:nvSpPr>
        <p:spPr>
          <a:xfrm>
            <a:off x="572622" y="1091404"/>
            <a:ext cx="4605140" cy="2539157"/>
          </a:xfrm>
          <a:prstGeom prst="rect">
            <a:avLst/>
          </a:prstGeom>
          <a:noFill/>
          <a:ln>
            <a:noFill/>
          </a:ln>
        </p:spPr>
        <p:txBody>
          <a:bodyPr spcFirstLastPara="1" wrap="square" lIns="0" tIns="0" rIns="0" bIns="0" anchor="t" anchorCtr="0">
            <a:spAutoFit/>
          </a:bodyPr>
          <a:lstStyle/>
          <a:p>
            <a:pPr marL="457200" indent="-342900">
              <a:lnSpc>
                <a:spcPct val="150000"/>
              </a:lnSpc>
              <a:spcBef>
                <a:spcPts val="1200"/>
              </a:spcBef>
              <a:buClr>
                <a:schemeClr val="dk1"/>
              </a:buClr>
              <a:buSzPts val="1800"/>
              <a:buFont typeface="Arial"/>
              <a:buChar char="●"/>
            </a:pPr>
            <a:r>
              <a:rPr lang="pl-PL" sz="1800" dirty="0"/>
              <a:t>Uchwyć autentyczne miny i gesty.</a:t>
            </a:r>
          </a:p>
          <a:p>
            <a:pPr marL="457200" indent="-342900">
              <a:lnSpc>
                <a:spcPct val="150000"/>
              </a:lnSpc>
              <a:spcBef>
                <a:spcPts val="1200"/>
              </a:spcBef>
              <a:buClr>
                <a:schemeClr val="dk1"/>
              </a:buClr>
              <a:buSzPts val="1800"/>
              <a:buFont typeface="Arial"/>
              <a:buChar char="●"/>
            </a:pPr>
            <a:r>
              <a:rPr lang="pl-PL" sz="1800" dirty="0"/>
              <a:t>Szczere i spontaniczne ujęcia często przewyższają pozowane.</a:t>
            </a:r>
          </a:p>
          <a:p>
            <a:pPr marL="457200" indent="-342900">
              <a:lnSpc>
                <a:spcPct val="150000"/>
              </a:lnSpc>
              <a:spcBef>
                <a:spcPts val="1200"/>
              </a:spcBef>
              <a:buClr>
                <a:schemeClr val="dk1"/>
              </a:buClr>
              <a:buSzPts val="1800"/>
              <a:buFont typeface="Arial"/>
              <a:buChar char="●"/>
            </a:pPr>
            <a:r>
              <a:rPr lang="pl-PL" sz="1800" dirty="0"/>
              <a:t>Kluczem jest cierpliwość! Poczekaj na „decydujący moment”.</a:t>
            </a:r>
          </a:p>
        </p:txBody>
      </p:sp>
      <p:pic>
        <p:nvPicPr>
          <p:cNvPr id="4" name="Picture 3">
            <a:extLst>
              <a:ext uri="{FF2B5EF4-FFF2-40B4-BE49-F238E27FC236}">
                <a16:creationId xmlns:a16="http://schemas.microsoft.com/office/drawing/2014/main" id="{395985B8-6861-BC59-1973-5ED8480C1956}"/>
              </a:ext>
            </a:extLst>
          </p:cNvPr>
          <p:cNvPicPr>
            <a:picLocks noChangeAspect="1"/>
          </p:cNvPicPr>
          <p:nvPr/>
        </p:nvPicPr>
        <p:blipFill>
          <a:blip r:embed="rId5"/>
          <a:stretch>
            <a:fillRect/>
          </a:stretch>
        </p:blipFill>
        <p:spPr>
          <a:xfrm>
            <a:off x="7810914" y="4560460"/>
            <a:ext cx="1230698" cy="473517"/>
          </a:xfrm>
          <a:prstGeom prst="rect">
            <a:avLst/>
          </a:prstGeom>
        </p:spPr>
      </p:pic>
    </p:spTree>
    <p:extLst>
      <p:ext uri="{BB962C8B-B14F-4D97-AF65-F5344CB8AC3E}">
        <p14:creationId xmlns:p14="http://schemas.microsoft.com/office/powerpoint/2010/main" val="3710243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Shape 185"/>
        <p:cNvGrpSpPr/>
        <p:nvPr/>
      </p:nvGrpSpPr>
      <p:grpSpPr>
        <a:xfrm>
          <a:off x="0" y="0"/>
          <a:ext cx="0" cy="0"/>
          <a:chOff x="0" y="0"/>
          <a:chExt cx="0" cy="0"/>
        </a:xfrm>
      </p:grpSpPr>
      <p:sp>
        <p:nvSpPr>
          <p:cNvPr id="186" name="Google Shape;186;p21"/>
          <p:cNvSpPr/>
          <p:nvPr/>
        </p:nvSpPr>
        <p:spPr>
          <a:xfrm rot="742437">
            <a:off x="6452877" y="-1617752"/>
            <a:ext cx="6082420" cy="7779840"/>
          </a:xfrm>
          <a:custGeom>
            <a:avLst/>
            <a:gdLst/>
            <a:ahLst/>
            <a:cxnLst/>
            <a:rect l="l" t="t" r="r" b="b"/>
            <a:pathLst>
              <a:path w="12124743" h="15508393" extrusionOk="0">
                <a:moveTo>
                  <a:pt x="0" y="0"/>
                </a:moveTo>
                <a:lnTo>
                  <a:pt x="12124744" y="0"/>
                </a:lnTo>
                <a:lnTo>
                  <a:pt x="12124744" y="15508393"/>
                </a:lnTo>
                <a:lnTo>
                  <a:pt x="0" y="1550839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87" name="Google Shape;187;p21"/>
          <p:cNvSpPr/>
          <p:nvPr/>
        </p:nvSpPr>
        <p:spPr>
          <a:xfrm rot="742437">
            <a:off x="6676923" y="-1436705"/>
            <a:ext cx="6082420" cy="7779840"/>
          </a:xfrm>
          <a:custGeom>
            <a:avLst/>
            <a:gdLst/>
            <a:ahLst/>
            <a:cxnLst/>
            <a:rect l="l" t="t" r="r" b="b"/>
            <a:pathLst>
              <a:path w="12124743" h="15508393" extrusionOk="0">
                <a:moveTo>
                  <a:pt x="0" y="0"/>
                </a:moveTo>
                <a:lnTo>
                  <a:pt x="12124743" y="0"/>
                </a:lnTo>
                <a:lnTo>
                  <a:pt x="12124743" y="15508393"/>
                </a:lnTo>
                <a:lnTo>
                  <a:pt x="0" y="1550839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219" name="Google Shape;219;p21"/>
          <p:cNvSpPr/>
          <p:nvPr/>
        </p:nvSpPr>
        <p:spPr>
          <a:xfrm rot="316874">
            <a:off x="-204454" y="-1472547"/>
            <a:ext cx="3805361" cy="3662693"/>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8FC4E5"/>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20" name="Google Shape;220;p21"/>
          <p:cNvSpPr/>
          <p:nvPr/>
        </p:nvSpPr>
        <p:spPr>
          <a:xfrm rot="333597">
            <a:off x="-237737" y="-1517117"/>
            <a:ext cx="3615162" cy="3476790"/>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21" name="Google Shape;221;p21" descr="Woman editing photograph on computer"/>
          <p:cNvSpPr/>
          <p:nvPr/>
        </p:nvSpPr>
        <p:spPr>
          <a:xfrm rot="-60000">
            <a:off x="89507" y="-1239486"/>
            <a:ext cx="3070243" cy="3059868"/>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5"/>
            <a:stretch>
              <a:fillRect t="23343" b="-23343"/>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32" name="Google Shape;232;p21"/>
          <p:cNvSpPr txBox="1"/>
          <p:nvPr/>
        </p:nvSpPr>
        <p:spPr>
          <a:xfrm>
            <a:off x="3476327" y="1191678"/>
            <a:ext cx="5463867" cy="1942840"/>
          </a:xfrm>
          <a:prstGeom prst="rect">
            <a:avLst/>
          </a:prstGeom>
          <a:noFill/>
          <a:ln>
            <a:noFill/>
          </a:ln>
        </p:spPr>
        <p:txBody>
          <a:bodyPr spcFirstLastPara="1" wrap="square" lIns="0" tIns="0" rIns="0" bIns="0" anchor="t" anchorCtr="0">
            <a:spAutoFit/>
          </a:bodyPr>
          <a:lstStyle/>
          <a:p>
            <a:pPr marL="114300" lvl="0" algn="l" rtl="0">
              <a:lnSpc>
                <a:spcPct val="115000"/>
              </a:lnSpc>
              <a:spcBef>
                <a:spcPts val="1200"/>
              </a:spcBef>
              <a:spcAft>
                <a:spcPts val="0"/>
              </a:spcAft>
              <a:buClr>
                <a:schemeClr val="dk1"/>
              </a:buClr>
              <a:buSzPts val="1800"/>
            </a:pPr>
            <a:r>
              <a:rPr lang="pl-PL" sz="1500" b="1" dirty="0">
                <a:solidFill>
                  <a:schemeClr val="dk1"/>
                </a:solidFill>
                <a:latin typeface="+mn-lt"/>
                <a:ea typeface="Tahoma"/>
                <a:cs typeface="Tahoma"/>
                <a:sym typeface="Tahoma"/>
              </a:rPr>
              <a:t>Zasady wyboru</a:t>
            </a:r>
          </a:p>
          <a:p>
            <a:pPr marL="400050" lvl="0" indent="-285750" algn="l" rtl="0">
              <a:lnSpc>
                <a:spcPct val="115000"/>
              </a:lnSpc>
              <a:spcBef>
                <a:spcPts val="1200"/>
              </a:spcBef>
              <a:spcAft>
                <a:spcPts val="0"/>
              </a:spcAft>
              <a:buClr>
                <a:schemeClr val="dk1"/>
              </a:buClr>
              <a:buSzPts val="1800"/>
              <a:buFont typeface="Arial" panose="020B0604020202020204" pitchFamily="34" charset="0"/>
              <a:buChar char="•"/>
            </a:pPr>
            <a:r>
              <a:rPr lang="pl-PL" sz="1500" dirty="0">
                <a:solidFill>
                  <a:schemeClr val="dk1"/>
                </a:solidFill>
                <a:latin typeface="+mn-lt"/>
                <a:ea typeface="Tahoma"/>
                <a:cs typeface="Tahoma"/>
                <a:sym typeface="Tahoma"/>
              </a:rPr>
              <a:t>Wybieraj zdjęcia, które jasno przekazują Twoją wiadomość.</a:t>
            </a:r>
          </a:p>
          <a:p>
            <a:pPr marL="400050" lvl="0" indent="-285750" algn="l" rtl="0">
              <a:lnSpc>
                <a:spcPct val="115000"/>
              </a:lnSpc>
              <a:spcBef>
                <a:spcPts val="1200"/>
              </a:spcBef>
              <a:spcAft>
                <a:spcPts val="0"/>
              </a:spcAft>
              <a:buClr>
                <a:schemeClr val="dk1"/>
              </a:buClr>
              <a:buSzPts val="1800"/>
              <a:buFont typeface="Arial" panose="020B0604020202020204" pitchFamily="34" charset="0"/>
              <a:buChar char="•"/>
            </a:pPr>
            <a:r>
              <a:rPr lang="pl-PL" sz="1500" dirty="0">
                <a:solidFill>
                  <a:schemeClr val="dk1"/>
                </a:solidFill>
                <a:latin typeface="+mn-lt"/>
                <a:ea typeface="Tahoma"/>
                <a:cs typeface="Tahoma"/>
                <a:sym typeface="Tahoma"/>
              </a:rPr>
              <a:t>Unikaj zbędnych zdjęć (chyba że powtórzenie ma jakiś cel).</a:t>
            </a:r>
          </a:p>
          <a:p>
            <a:pPr marL="400050" lvl="0" indent="-285750" algn="l" rtl="0">
              <a:lnSpc>
                <a:spcPct val="115000"/>
              </a:lnSpc>
              <a:spcBef>
                <a:spcPts val="1200"/>
              </a:spcBef>
              <a:spcAft>
                <a:spcPts val="0"/>
              </a:spcAft>
              <a:buClr>
                <a:schemeClr val="dk1"/>
              </a:buClr>
              <a:buSzPts val="1800"/>
              <a:buFont typeface="Arial" panose="020B0604020202020204" pitchFamily="34" charset="0"/>
              <a:buChar char="•"/>
            </a:pPr>
            <a:r>
              <a:rPr lang="pl-PL" sz="1500" dirty="0">
                <a:solidFill>
                  <a:schemeClr val="dk1"/>
                </a:solidFill>
                <a:latin typeface="+mn-lt"/>
                <a:ea typeface="Tahoma"/>
                <a:cs typeface="Tahoma"/>
                <a:sym typeface="Tahoma"/>
              </a:rPr>
              <a:t>Usuń zdjęcia, które rozpraszają uwagę lub wprowadzają zamieszanie.</a:t>
            </a:r>
          </a:p>
        </p:txBody>
      </p:sp>
      <p:sp>
        <p:nvSpPr>
          <p:cNvPr id="255" name="Google Shape;255;p21"/>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166;p19">
            <a:extLst>
              <a:ext uri="{FF2B5EF4-FFF2-40B4-BE49-F238E27FC236}">
                <a16:creationId xmlns:a16="http://schemas.microsoft.com/office/drawing/2014/main" id="{1EACA39E-8029-422D-A55F-1B7C2FA5DC57}"/>
              </a:ext>
            </a:extLst>
          </p:cNvPr>
          <p:cNvSpPr txBox="1"/>
          <p:nvPr/>
        </p:nvSpPr>
        <p:spPr>
          <a:xfrm>
            <a:off x="3761396" y="53576"/>
            <a:ext cx="4305199" cy="115724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SzPts val="1100"/>
              <a:buNone/>
            </a:pPr>
            <a:r>
              <a:rPr lang="pl-PL" sz="2400" b="1" dirty="0">
                <a:solidFill>
                  <a:schemeClr val="dk1"/>
                </a:solidFill>
                <a:latin typeface="Arial Black" panose="020B0A04020102020204" pitchFamily="34" charset="0"/>
              </a:rPr>
              <a:t>Podstawy edycji</a:t>
            </a:r>
            <a:r>
              <a:rPr lang="es-ES" sz="2400" b="1" dirty="0">
                <a:solidFill>
                  <a:schemeClr val="dk1"/>
                </a:solidFill>
                <a:latin typeface="Arial Black" panose="020B0A04020102020204" pitchFamily="34" charset="0"/>
              </a:rPr>
              <a:t>-</a:t>
            </a:r>
          </a:p>
          <a:p>
            <a:pPr marL="0" lvl="0" indent="0" algn="l" rtl="0">
              <a:lnSpc>
                <a:spcPct val="115000"/>
              </a:lnSpc>
              <a:spcBef>
                <a:spcPts val="1200"/>
              </a:spcBef>
              <a:spcAft>
                <a:spcPts val="0"/>
              </a:spcAft>
              <a:buSzPts val="1100"/>
              <a:buNone/>
            </a:pPr>
            <a:r>
              <a:rPr lang="pl-PL" sz="2400" b="1" dirty="0">
                <a:solidFill>
                  <a:schemeClr val="dk1"/>
                </a:solidFill>
                <a:latin typeface="Arial Black" panose="020B0A04020102020204" pitchFamily="34" charset="0"/>
              </a:rPr>
              <a:t>Proces selekcji</a:t>
            </a:r>
            <a:endParaRPr sz="2400" b="1" dirty="0">
              <a:solidFill>
                <a:srgbClr val="293739"/>
              </a:solidFill>
            </a:endParaRPr>
          </a:p>
        </p:txBody>
      </p:sp>
      <p:sp>
        <p:nvSpPr>
          <p:cNvPr id="3" name="Google Shape;232;p21">
            <a:extLst>
              <a:ext uri="{FF2B5EF4-FFF2-40B4-BE49-F238E27FC236}">
                <a16:creationId xmlns:a16="http://schemas.microsoft.com/office/drawing/2014/main" id="{C593E4D9-5EE1-ED6B-826C-9A412F227447}"/>
              </a:ext>
            </a:extLst>
          </p:cNvPr>
          <p:cNvSpPr txBox="1"/>
          <p:nvPr/>
        </p:nvSpPr>
        <p:spPr>
          <a:xfrm>
            <a:off x="910937" y="2785998"/>
            <a:ext cx="5463867" cy="1923604"/>
          </a:xfrm>
          <a:prstGeom prst="rect">
            <a:avLst/>
          </a:prstGeom>
          <a:noFill/>
          <a:ln>
            <a:noFill/>
          </a:ln>
        </p:spPr>
        <p:txBody>
          <a:bodyPr spcFirstLastPara="1" wrap="square" lIns="0" tIns="0" rIns="0" bIns="0" anchor="t" anchorCtr="0">
            <a:spAutoFit/>
          </a:bodyPr>
          <a:lstStyle/>
          <a:p>
            <a:pPr marL="114300" lvl="0" algn="l" rtl="0">
              <a:spcBef>
                <a:spcPts val="1200"/>
              </a:spcBef>
              <a:spcAft>
                <a:spcPts val="0"/>
              </a:spcAft>
              <a:buClr>
                <a:schemeClr val="dk1"/>
              </a:buClr>
              <a:buSzPts val="1800"/>
            </a:pPr>
            <a:r>
              <a:rPr lang="pl-PL" sz="1500" b="1" dirty="0">
                <a:solidFill>
                  <a:schemeClr val="dk1"/>
                </a:solidFill>
                <a:latin typeface="+mj-lt"/>
                <a:ea typeface="Tahoma"/>
                <a:cs typeface="Tahoma"/>
                <a:sym typeface="Tahoma"/>
              </a:rPr>
              <a:t>Pytania, które należy zadać:</a:t>
            </a:r>
          </a:p>
          <a:p>
            <a:pPr marL="400050" lvl="0" indent="-285750" algn="l" rtl="0">
              <a:spcBef>
                <a:spcPts val="1200"/>
              </a:spcBef>
              <a:spcAft>
                <a:spcPts val="0"/>
              </a:spcAft>
              <a:buClr>
                <a:schemeClr val="dk1"/>
              </a:buClr>
              <a:buSzPts val="1800"/>
              <a:buFont typeface="Arial" panose="020B0604020202020204" pitchFamily="34" charset="0"/>
              <a:buChar char="•"/>
            </a:pPr>
            <a:r>
              <a:rPr lang="pl-PL" sz="1500" dirty="0">
                <a:solidFill>
                  <a:schemeClr val="dk1"/>
                </a:solidFill>
                <a:latin typeface="+mj-lt"/>
                <a:ea typeface="Tahoma"/>
                <a:cs typeface="Tahoma"/>
                <a:sym typeface="Tahoma"/>
              </a:rPr>
              <a:t>Czy ten obraz wzbogaca moją opowieść?</a:t>
            </a:r>
          </a:p>
          <a:p>
            <a:pPr marL="400050" lvl="0" indent="-285750" algn="l" rtl="0">
              <a:spcBef>
                <a:spcPts val="1200"/>
              </a:spcBef>
              <a:spcAft>
                <a:spcPts val="0"/>
              </a:spcAft>
              <a:buClr>
                <a:schemeClr val="dk1"/>
              </a:buClr>
              <a:buSzPts val="1800"/>
              <a:buFont typeface="Arial" panose="020B0604020202020204" pitchFamily="34" charset="0"/>
              <a:buChar char="•"/>
            </a:pPr>
            <a:r>
              <a:rPr lang="pl-PL" sz="1500" dirty="0">
                <a:solidFill>
                  <a:schemeClr val="dk1"/>
                </a:solidFill>
                <a:latin typeface="+mj-lt"/>
                <a:ea typeface="Tahoma"/>
                <a:cs typeface="Tahoma"/>
                <a:sym typeface="Tahoma"/>
              </a:rPr>
              <a:t>Jakie emocje lub informacje przekazuje?</a:t>
            </a:r>
          </a:p>
          <a:p>
            <a:pPr marL="400050" lvl="0" indent="-285750" algn="l" rtl="0">
              <a:spcBef>
                <a:spcPts val="1200"/>
              </a:spcBef>
              <a:spcAft>
                <a:spcPts val="0"/>
              </a:spcAft>
              <a:buClr>
                <a:schemeClr val="dk1"/>
              </a:buClr>
              <a:buSzPts val="1800"/>
              <a:buFont typeface="Arial" panose="020B0604020202020204" pitchFamily="34" charset="0"/>
              <a:buChar char="•"/>
            </a:pPr>
            <a:r>
              <a:rPr lang="pl-PL" sz="1500" dirty="0">
                <a:solidFill>
                  <a:schemeClr val="dk1"/>
                </a:solidFill>
                <a:latin typeface="+mj-lt"/>
                <a:ea typeface="Tahoma"/>
                <a:cs typeface="Tahoma"/>
                <a:sym typeface="Tahoma"/>
              </a:rPr>
              <a:t>Czy jest silny wizualnie (kompozycja, światło, klarowność)?</a:t>
            </a:r>
          </a:p>
          <a:p>
            <a:pPr marL="400050" lvl="0" indent="-285750" algn="l" rtl="0">
              <a:spcBef>
                <a:spcPts val="1200"/>
              </a:spcBef>
              <a:spcAft>
                <a:spcPts val="0"/>
              </a:spcAft>
              <a:buClr>
                <a:schemeClr val="dk1"/>
              </a:buClr>
              <a:buSzPts val="1800"/>
              <a:buFont typeface="Arial" panose="020B0604020202020204" pitchFamily="34" charset="0"/>
              <a:buChar char="•"/>
            </a:pPr>
            <a:r>
              <a:rPr lang="pl-PL" sz="1500" dirty="0">
                <a:solidFill>
                  <a:schemeClr val="dk1"/>
                </a:solidFill>
                <a:latin typeface="+mj-lt"/>
                <a:ea typeface="Tahoma"/>
                <a:cs typeface="Tahoma"/>
                <a:sym typeface="Tahoma"/>
              </a:rPr>
              <a:t>Czy pasuje do pozostałych obrazów jako sekwencja?</a:t>
            </a:r>
          </a:p>
        </p:txBody>
      </p:sp>
      <p:pic>
        <p:nvPicPr>
          <p:cNvPr id="4" name="Picture 3">
            <a:extLst>
              <a:ext uri="{FF2B5EF4-FFF2-40B4-BE49-F238E27FC236}">
                <a16:creationId xmlns:a16="http://schemas.microsoft.com/office/drawing/2014/main" id="{3D6655F2-210A-A5A0-273D-0C777610795D}"/>
              </a:ext>
            </a:extLst>
          </p:cNvPr>
          <p:cNvPicPr>
            <a:picLocks noChangeAspect="1"/>
          </p:cNvPicPr>
          <p:nvPr/>
        </p:nvPicPr>
        <p:blipFill>
          <a:blip r:embed="rId7"/>
          <a:stretch>
            <a:fillRect/>
          </a:stretch>
        </p:blipFill>
        <p:spPr>
          <a:xfrm>
            <a:off x="7796938" y="4573001"/>
            <a:ext cx="1229298" cy="47297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Shape 260"/>
        <p:cNvGrpSpPr/>
        <p:nvPr/>
      </p:nvGrpSpPr>
      <p:grpSpPr>
        <a:xfrm>
          <a:off x="0" y="0"/>
          <a:ext cx="0" cy="0"/>
          <a:chOff x="0" y="0"/>
          <a:chExt cx="0" cy="0"/>
        </a:xfrm>
      </p:grpSpPr>
      <p:sp>
        <p:nvSpPr>
          <p:cNvPr id="3" name="Google Shape;186;p21">
            <a:extLst>
              <a:ext uri="{FF2B5EF4-FFF2-40B4-BE49-F238E27FC236}">
                <a16:creationId xmlns:a16="http://schemas.microsoft.com/office/drawing/2014/main" id="{953E12B2-EAF3-95CD-B089-9370897E9E2E}"/>
              </a:ext>
            </a:extLst>
          </p:cNvPr>
          <p:cNvSpPr/>
          <p:nvPr/>
        </p:nvSpPr>
        <p:spPr>
          <a:xfrm rot="742437">
            <a:off x="6452877" y="-1617752"/>
            <a:ext cx="6082420" cy="7779840"/>
          </a:xfrm>
          <a:custGeom>
            <a:avLst/>
            <a:gdLst/>
            <a:ahLst/>
            <a:cxnLst/>
            <a:rect l="l" t="t" r="r" b="b"/>
            <a:pathLst>
              <a:path w="12124743" h="15508393" extrusionOk="0">
                <a:moveTo>
                  <a:pt x="0" y="0"/>
                </a:moveTo>
                <a:lnTo>
                  <a:pt x="12124744" y="0"/>
                </a:lnTo>
                <a:lnTo>
                  <a:pt x="12124744" y="15508393"/>
                </a:lnTo>
                <a:lnTo>
                  <a:pt x="0" y="1550839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 name="Google Shape;187;p21">
            <a:extLst>
              <a:ext uri="{FF2B5EF4-FFF2-40B4-BE49-F238E27FC236}">
                <a16:creationId xmlns:a16="http://schemas.microsoft.com/office/drawing/2014/main" id="{976B39BF-9E46-2FAF-3355-C7938B0F55D9}"/>
              </a:ext>
            </a:extLst>
          </p:cNvPr>
          <p:cNvSpPr/>
          <p:nvPr/>
        </p:nvSpPr>
        <p:spPr>
          <a:xfrm rot="742437">
            <a:off x="6676923" y="-1436705"/>
            <a:ext cx="6082420" cy="7779840"/>
          </a:xfrm>
          <a:custGeom>
            <a:avLst/>
            <a:gdLst/>
            <a:ahLst/>
            <a:cxnLst/>
            <a:rect l="l" t="t" r="r" b="b"/>
            <a:pathLst>
              <a:path w="12124743" h="15508393" extrusionOk="0">
                <a:moveTo>
                  <a:pt x="0" y="0"/>
                </a:moveTo>
                <a:lnTo>
                  <a:pt x="12124743" y="0"/>
                </a:lnTo>
                <a:lnTo>
                  <a:pt x="12124743" y="15508393"/>
                </a:lnTo>
                <a:lnTo>
                  <a:pt x="0" y="1550839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294" name="Google Shape;294;p22"/>
          <p:cNvSpPr/>
          <p:nvPr/>
        </p:nvSpPr>
        <p:spPr>
          <a:xfrm rot="316874">
            <a:off x="-204454" y="-1472547"/>
            <a:ext cx="3805361" cy="3662693"/>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8FC4E5"/>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5" name="Google Shape;295;p22"/>
          <p:cNvSpPr/>
          <p:nvPr/>
        </p:nvSpPr>
        <p:spPr>
          <a:xfrm rot="333597">
            <a:off x="-237737" y="-1517117"/>
            <a:ext cx="3615162" cy="3476790"/>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6" name="Google Shape;296;p22"/>
          <p:cNvSpPr/>
          <p:nvPr/>
        </p:nvSpPr>
        <p:spPr>
          <a:xfrm rot="321350">
            <a:off x="88570" y="-1239478"/>
            <a:ext cx="3070243" cy="2952433"/>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rotWithShape="1">
            <a:blip r:embed="rId5">
              <a:alphaModFix/>
            </a:blip>
            <a:stretch>
              <a:fillRect l="-4828" r="-17948"/>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0" name="Google Shape;330;p22"/>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166;p19">
            <a:extLst>
              <a:ext uri="{FF2B5EF4-FFF2-40B4-BE49-F238E27FC236}">
                <a16:creationId xmlns:a16="http://schemas.microsoft.com/office/drawing/2014/main" id="{37A548F6-BDEB-DBC4-6ECF-2966C0C4E0C0}"/>
              </a:ext>
            </a:extLst>
          </p:cNvPr>
          <p:cNvSpPr txBox="1"/>
          <p:nvPr/>
        </p:nvSpPr>
        <p:spPr>
          <a:xfrm>
            <a:off x="3761396" y="53576"/>
            <a:ext cx="4305199" cy="1581972"/>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SzPts val="1100"/>
              <a:buNone/>
            </a:pPr>
            <a:r>
              <a:rPr lang="pl-PL" sz="2400" b="1" dirty="0">
                <a:solidFill>
                  <a:schemeClr val="dk1"/>
                </a:solidFill>
                <a:latin typeface="Arial Black" panose="020B0A04020102020204" pitchFamily="34" charset="0"/>
              </a:rPr>
              <a:t>Podstawy edycji</a:t>
            </a:r>
            <a:r>
              <a:rPr lang="es-ES" sz="2400" b="1" dirty="0">
                <a:solidFill>
                  <a:schemeClr val="dk1"/>
                </a:solidFill>
                <a:latin typeface="Arial Black" panose="020B0A04020102020204" pitchFamily="34" charset="0"/>
              </a:rPr>
              <a:t>- </a:t>
            </a:r>
          </a:p>
          <a:p>
            <a:pPr marL="0" lvl="0" indent="0" algn="l" rtl="0">
              <a:lnSpc>
                <a:spcPct val="115000"/>
              </a:lnSpc>
              <a:spcBef>
                <a:spcPts val="1200"/>
              </a:spcBef>
              <a:spcAft>
                <a:spcPts val="0"/>
              </a:spcAft>
              <a:buSzPts val="1100"/>
              <a:buNone/>
            </a:pPr>
            <a:r>
              <a:rPr lang="pl-PL" sz="2400" b="1" dirty="0">
                <a:solidFill>
                  <a:schemeClr val="dk1"/>
                </a:solidFill>
                <a:latin typeface="Arial Black" panose="020B0A04020102020204" pitchFamily="34" charset="0"/>
              </a:rPr>
              <a:t>Kadrowanie i </a:t>
            </a:r>
            <a:r>
              <a:rPr lang="pl-PL" sz="2400" b="1" dirty="0" err="1">
                <a:solidFill>
                  <a:schemeClr val="dk1"/>
                </a:solidFill>
                <a:latin typeface="Arial Black" panose="020B0A04020102020204" pitchFamily="34" charset="0"/>
              </a:rPr>
              <a:t>sekwencjowanie</a:t>
            </a:r>
            <a:endParaRPr sz="2400" b="1" dirty="0">
              <a:solidFill>
                <a:srgbClr val="293739"/>
              </a:solidFill>
            </a:endParaRPr>
          </a:p>
        </p:txBody>
      </p:sp>
      <p:sp>
        <p:nvSpPr>
          <p:cNvPr id="307" name="Google Shape;307;p22"/>
          <p:cNvSpPr txBox="1"/>
          <p:nvPr/>
        </p:nvSpPr>
        <p:spPr>
          <a:xfrm>
            <a:off x="1791189" y="2030847"/>
            <a:ext cx="5420876" cy="2751522"/>
          </a:xfrm>
          <a:prstGeom prst="rect">
            <a:avLst/>
          </a:prstGeom>
          <a:noFill/>
          <a:ln>
            <a:noFill/>
          </a:ln>
        </p:spPr>
        <p:txBody>
          <a:bodyPr spcFirstLastPara="1" wrap="square" lIns="0" tIns="0" rIns="0" bIns="0" anchor="t" anchorCtr="0">
            <a:spAutoFit/>
          </a:bodyPr>
          <a:lstStyle/>
          <a:p>
            <a:pPr marL="114300">
              <a:lnSpc>
                <a:spcPct val="115000"/>
              </a:lnSpc>
              <a:spcBef>
                <a:spcPts val="1200"/>
              </a:spcBef>
              <a:buClr>
                <a:schemeClr val="dk1"/>
              </a:buClr>
              <a:buSzPts val="1800"/>
            </a:pPr>
            <a:r>
              <a:rPr lang="pl-PL" sz="1600" b="1" dirty="0">
                <a:solidFill>
                  <a:schemeClr val="dk1"/>
                </a:solidFill>
                <a:latin typeface="+mj-lt"/>
                <a:ea typeface="Tahoma"/>
                <a:cs typeface="Tahoma"/>
                <a:sym typeface="Tahoma"/>
              </a:rPr>
              <a:t>Kadrowanie</a:t>
            </a:r>
            <a:endParaRPr lang="en" sz="1600" b="1" dirty="0">
              <a:solidFill>
                <a:schemeClr val="dk1"/>
              </a:solidFill>
              <a:latin typeface="+mj-lt"/>
              <a:ea typeface="Tahoma"/>
              <a:cs typeface="Tahoma"/>
              <a:sym typeface="Tahoma"/>
            </a:endParaRPr>
          </a:p>
          <a:p>
            <a:pPr marL="457200" lvl="0" indent="-342900" algn="l" rtl="0">
              <a:lnSpc>
                <a:spcPct val="115000"/>
              </a:lnSpc>
              <a:spcBef>
                <a:spcPts val="1200"/>
              </a:spcBef>
              <a:spcAft>
                <a:spcPts val="0"/>
              </a:spcAft>
              <a:buClr>
                <a:schemeClr val="dk1"/>
              </a:buClr>
              <a:buSzPts val="1800"/>
              <a:buChar char="●"/>
            </a:pPr>
            <a:r>
              <a:rPr lang="pl-PL" sz="1600" dirty="0">
                <a:solidFill>
                  <a:schemeClr val="dk1"/>
                </a:solidFill>
              </a:rPr>
              <a:t>Skup uwagę, usuwając rozpraszające informacje na krawędziach.</a:t>
            </a:r>
          </a:p>
          <a:p>
            <a:pPr marL="457200" lvl="0" indent="-342900" algn="l" rtl="0">
              <a:lnSpc>
                <a:spcPct val="115000"/>
              </a:lnSpc>
              <a:spcBef>
                <a:spcPts val="1200"/>
              </a:spcBef>
              <a:spcAft>
                <a:spcPts val="0"/>
              </a:spcAft>
              <a:buClr>
                <a:schemeClr val="dk1"/>
              </a:buClr>
              <a:buSzPts val="1800"/>
              <a:buChar char="●"/>
            </a:pPr>
            <a:r>
              <a:rPr lang="pl-PL" sz="1600" dirty="0">
                <a:solidFill>
                  <a:schemeClr val="dk1"/>
                </a:solidFill>
              </a:rPr>
              <a:t>Popraw kompozycję (pamiętaj o zasadzie trójpodziału).</a:t>
            </a:r>
          </a:p>
          <a:p>
            <a:pPr marL="457200" lvl="0" indent="-342900" algn="l" rtl="0">
              <a:lnSpc>
                <a:spcPct val="115000"/>
              </a:lnSpc>
              <a:spcBef>
                <a:spcPts val="1200"/>
              </a:spcBef>
              <a:spcAft>
                <a:spcPts val="0"/>
              </a:spcAft>
              <a:buClr>
                <a:schemeClr val="dk1"/>
              </a:buClr>
              <a:buSzPts val="1800"/>
              <a:buChar char="●"/>
            </a:pPr>
            <a:r>
              <a:rPr lang="pl-PL" sz="1600" dirty="0">
                <a:solidFill>
                  <a:schemeClr val="dk1"/>
                </a:solidFill>
              </a:rPr>
              <a:t>Zmień proporcje obrazu (poziome, pionowe, kwadratowe).</a:t>
            </a:r>
          </a:p>
          <a:p>
            <a:pPr marL="457200" lvl="0" indent="-342900" algn="l" rtl="0">
              <a:lnSpc>
                <a:spcPct val="115000"/>
              </a:lnSpc>
              <a:spcBef>
                <a:spcPts val="1200"/>
              </a:spcBef>
              <a:spcAft>
                <a:spcPts val="0"/>
              </a:spcAft>
              <a:buClr>
                <a:schemeClr val="dk1"/>
              </a:buClr>
              <a:buSzPts val="1800"/>
              <a:buChar char="●"/>
            </a:pPr>
            <a:r>
              <a:rPr lang="pl-PL" sz="1600" dirty="0">
                <a:solidFill>
                  <a:schemeClr val="dk1"/>
                </a:solidFill>
              </a:rPr>
              <a:t>Nie przycinaj zbyt mocno — stracisz jakość.</a:t>
            </a:r>
          </a:p>
        </p:txBody>
      </p:sp>
      <p:pic>
        <p:nvPicPr>
          <p:cNvPr id="5" name="Picture 4">
            <a:extLst>
              <a:ext uri="{FF2B5EF4-FFF2-40B4-BE49-F238E27FC236}">
                <a16:creationId xmlns:a16="http://schemas.microsoft.com/office/drawing/2014/main" id="{83FF6CE4-8CE4-FA69-5B25-3514E57BF332}"/>
              </a:ext>
            </a:extLst>
          </p:cNvPr>
          <p:cNvPicPr>
            <a:picLocks noChangeAspect="1"/>
          </p:cNvPicPr>
          <p:nvPr/>
        </p:nvPicPr>
        <p:blipFill>
          <a:blip r:embed="rId7"/>
          <a:stretch>
            <a:fillRect/>
          </a:stretch>
        </p:blipFill>
        <p:spPr>
          <a:xfrm>
            <a:off x="7796938" y="4545879"/>
            <a:ext cx="1229298" cy="47297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Shape 260">
          <a:extLst>
            <a:ext uri="{FF2B5EF4-FFF2-40B4-BE49-F238E27FC236}">
              <a16:creationId xmlns:a16="http://schemas.microsoft.com/office/drawing/2014/main" id="{5F88764D-46AF-F551-7A13-58C8C4AF5FCE}"/>
            </a:ext>
          </a:extLst>
        </p:cNvPr>
        <p:cNvGrpSpPr/>
        <p:nvPr/>
      </p:nvGrpSpPr>
      <p:grpSpPr>
        <a:xfrm>
          <a:off x="0" y="0"/>
          <a:ext cx="0" cy="0"/>
          <a:chOff x="0" y="0"/>
          <a:chExt cx="0" cy="0"/>
        </a:xfrm>
      </p:grpSpPr>
      <p:sp>
        <p:nvSpPr>
          <p:cNvPr id="3" name="Google Shape;186;p21">
            <a:extLst>
              <a:ext uri="{FF2B5EF4-FFF2-40B4-BE49-F238E27FC236}">
                <a16:creationId xmlns:a16="http://schemas.microsoft.com/office/drawing/2014/main" id="{E64679D9-015D-7A86-FC3D-E83A47E89E23}"/>
              </a:ext>
            </a:extLst>
          </p:cNvPr>
          <p:cNvSpPr/>
          <p:nvPr/>
        </p:nvSpPr>
        <p:spPr>
          <a:xfrm rot="742437">
            <a:off x="6452877" y="-1617752"/>
            <a:ext cx="6082420" cy="7779840"/>
          </a:xfrm>
          <a:custGeom>
            <a:avLst/>
            <a:gdLst/>
            <a:ahLst/>
            <a:cxnLst/>
            <a:rect l="l" t="t" r="r" b="b"/>
            <a:pathLst>
              <a:path w="12124743" h="15508393" extrusionOk="0">
                <a:moveTo>
                  <a:pt x="0" y="0"/>
                </a:moveTo>
                <a:lnTo>
                  <a:pt x="12124744" y="0"/>
                </a:lnTo>
                <a:lnTo>
                  <a:pt x="12124744" y="15508393"/>
                </a:lnTo>
                <a:lnTo>
                  <a:pt x="0" y="1550839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 name="Google Shape;187;p21">
            <a:extLst>
              <a:ext uri="{FF2B5EF4-FFF2-40B4-BE49-F238E27FC236}">
                <a16:creationId xmlns:a16="http://schemas.microsoft.com/office/drawing/2014/main" id="{84290970-B86B-1BC5-8E8B-E16EBB36E610}"/>
              </a:ext>
            </a:extLst>
          </p:cNvPr>
          <p:cNvSpPr/>
          <p:nvPr/>
        </p:nvSpPr>
        <p:spPr>
          <a:xfrm rot="742437">
            <a:off x="6676923" y="-1436705"/>
            <a:ext cx="6082420" cy="7779840"/>
          </a:xfrm>
          <a:custGeom>
            <a:avLst/>
            <a:gdLst/>
            <a:ahLst/>
            <a:cxnLst/>
            <a:rect l="l" t="t" r="r" b="b"/>
            <a:pathLst>
              <a:path w="12124743" h="15508393" extrusionOk="0">
                <a:moveTo>
                  <a:pt x="0" y="0"/>
                </a:moveTo>
                <a:lnTo>
                  <a:pt x="12124743" y="0"/>
                </a:lnTo>
                <a:lnTo>
                  <a:pt x="12124743" y="15508393"/>
                </a:lnTo>
                <a:lnTo>
                  <a:pt x="0" y="1550839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294" name="Google Shape;294;p22">
            <a:extLst>
              <a:ext uri="{FF2B5EF4-FFF2-40B4-BE49-F238E27FC236}">
                <a16:creationId xmlns:a16="http://schemas.microsoft.com/office/drawing/2014/main" id="{D6CF795F-2464-7F2A-8094-ED607AE9B47F}"/>
              </a:ext>
            </a:extLst>
          </p:cNvPr>
          <p:cNvSpPr/>
          <p:nvPr/>
        </p:nvSpPr>
        <p:spPr>
          <a:xfrm rot="316874">
            <a:off x="-204454" y="-1472547"/>
            <a:ext cx="3805361" cy="3662693"/>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8FC4E5"/>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5" name="Google Shape;295;p22">
            <a:extLst>
              <a:ext uri="{FF2B5EF4-FFF2-40B4-BE49-F238E27FC236}">
                <a16:creationId xmlns:a16="http://schemas.microsoft.com/office/drawing/2014/main" id="{71EE91D6-40E4-4D99-D75C-A4A55FA593B5}"/>
              </a:ext>
            </a:extLst>
          </p:cNvPr>
          <p:cNvSpPr/>
          <p:nvPr/>
        </p:nvSpPr>
        <p:spPr>
          <a:xfrm rot="333597">
            <a:off x="-237737" y="-1517117"/>
            <a:ext cx="3615162" cy="3476790"/>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6" name="Google Shape;296;p22">
            <a:extLst>
              <a:ext uri="{FF2B5EF4-FFF2-40B4-BE49-F238E27FC236}">
                <a16:creationId xmlns:a16="http://schemas.microsoft.com/office/drawing/2014/main" id="{1152A71F-40D4-D509-27D3-1B88A0F9CD89}"/>
              </a:ext>
            </a:extLst>
          </p:cNvPr>
          <p:cNvSpPr/>
          <p:nvPr/>
        </p:nvSpPr>
        <p:spPr>
          <a:xfrm rot="321350">
            <a:off x="88570" y="-1239478"/>
            <a:ext cx="3070243" cy="2952433"/>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rotWithShape="1">
            <a:blip r:embed="rId5">
              <a:alphaModFix/>
            </a:blip>
            <a:stretch>
              <a:fillRect l="-4828" r="-17948"/>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0" name="Google Shape;330;p22">
            <a:extLst>
              <a:ext uri="{FF2B5EF4-FFF2-40B4-BE49-F238E27FC236}">
                <a16:creationId xmlns:a16="http://schemas.microsoft.com/office/drawing/2014/main" id="{152081D4-63BC-08DB-19A3-0230ABECD6EB}"/>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166;p19">
            <a:extLst>
              <a:ext uri="{FF2B5EF4-FFF2-40B4-BE49-F238E27FC236}">
                <a16:creationId xmlns:a16="http://schemas.microsoft.com/office/drawing/2014/main" id="{BF7F5B0D-A9E3-6A83-EFBC-563D84934C1D}"/>
              </a:ext>
            </a:extLst>
          </p:cNvPr>
          <p:cNvSpPr txBox="1"/>
          <p:nvPr/>
        </p:nvSpPr>
        <p:spPr>
          <a:xfrm>
            <a:off x="3761397" y="53576"/>
            <a:ext cx="3674714" cy="2006703"/>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SzPts val="1100"/>
              <a:buNone/>
            </a:pPr>
            <a:r>
              <a:rPr lang="pl-PL" sz="2400" b="1" dirty="0">
                <a:solidFill>
                  <a:schemeClr val="dk1"/>
                </a:solidFill>
                <a:latin typeface="Arial Black" panose="020B0A04020102020204" pitchFamily="34" charset="0"/>
              </a:rPr>
              <a:t>Podstawy edycji</a:t>
            </a:r>
            <a:r>
              <a:rPr lang="es-ES" sz="2400" b="1" dirty="0">
                <a:solidFill>
                  <a:schemeClr val="dk1"/>
                </a:solidFill>
                <a:latin typeface="Arial Black" panose="020B0A04020102020204" pitchFamily="34" charset="0"/>
              </a:rPr>
              <a:t>- </a:t>
            </a:r>
          </a:p>
          <a:p>
            <a:pPr marL="0" lvl="0" indent="0" algn="l" rtl="0">
              <a:lnSpc>
                <a:spcPct val="115000"/>
              </a:lnSpc>
              <a:spcBef>
                <a:spcPts val="1200"/>
              </a:spcBef>
              <a:spcAft>
                <a:spcPts val="0"/>
              </a:spcAft>
              <a:buSzPts val="1100"/>
              <a:buNone/>
            </a:pPr>
            <a:r>
              <a:rPr lang="pl-PL" sz="2400" b="1" dirty="0">
                <a:solidFill>
                  <a:schemeClr val="dk1"/>
                </a:solidFill>
                <a:latin typeface="Arial Black" panose="020B0A04020102020204" pitchFamily="34" charset="0"/>
              </a:rPr>
              <a:t>Kadrowanie i </a:t>
            </a:r>
            <a:r>
              <a:rPr lang="pl-PL" sz="2400" b="1" dirty="0" err="1">
                <a:solidFill>
                  <a:schemeClr val="dk1"/>
                </a:solidFill>
                <a:latin typeface="Arial Black" panose="020B0A04020102020204" pitchFamily="34" charset="0"/>
              </a:rPr>
              <a:t>sekwencjowanie</a:t>
            </a:r>
            <a:r>
              <a:rPr lang="pl-PL" sz="2400" b="1" dirty="0">
                <a:solidFill>
                  <a:schemeClr val="dk1"/>
                </a:solidFill>
                <a:latin typeface="Arial Black" panose="020B0A04020102020204" pitchFamily="34" charset="0"/>
              </a:rPr>
              <a:t> (ciąg dalszy)</a:t>
            </a:r>
            <a:endParaRPr lang="es-ES" sz="2400" b="1" dirty="0">
              <a:solidFill>
                <a:schemeClr val="dk1"/>
              </a:solidFill>
              <a:latin typeface="Arial Black" panose="020B0A04020102020204" pitchFamily="34" charset="0"/>
            </a:endParaRPr>
          </a:p>
        </p:txBody>
      </p:sp>
      <p:sp>
        <p:nvSpPr>
          <p:cNvPr id="307" name="Google Shape;307;p22">
            <a:extLst>
              <a:ext uri="{FF2B5EF4-FFF2-40B4-BE49-F238E27FC236}">
                <a16:creationId xmlns:a16="http://schemas.microsoft.com/office/drawing/2014/main" id="{62DB97DC-21F1-0D1D-3D01-3011F5A85906}"/>
              </a:ext>
            </a:extLst>
          </p:cNvPr>
          <p:cNvSpPr txBox="1"/>
          <p:nvPr/>
        </p:nvSpPr>
        <p:spPr>
          <a:xfrm>
            <a:off x="1791189" y="2030847"/>
            <a:ext cx="5420876" cy="2031325"/>
          </a:xfrm>
          <a:prstGeom prst="rect">
            <a:avLst/>
          </a:prstGeom>
          <a:noFill/>
          <a:ln>
            <a:noFill/>
          </a:ln>
        </p:spPr>
        <p:txBody>
          <a:bodyPr spcFirstLastPara="1" wrap="square" lIns="0" tIns="0" rIns="0" bIns="0" anchor="t" anchorCtr="0">
            <a:spAutoFit/>
          </a:bodyPr>
          <a:lstStyle/>
          <a:p>
            <a:pPr marL="114300">
              <a:lnSpc>
                <a:spcPct val="115000"/>
              </a:lnSpc>
              <a:spcBef>
                <a:spcPts val="1200"/>
              </a:spcBef>
              <a:buClr>
                <a:schemeClr val="dk1"/>
              </a:buClr>
              <a:buSzPts val="1800"/>
            </a:pPr>
            <a:r>
              <a:rPr lang="pl-PL" sz="1600" b="1" dirty="0" err="1">
                <a:solidFill>
                  <a:schemeClr val="dk1"/>
                </a:solidFill>
                <a:latin typeface="+mj-lt"/>
                <a:ea typeface="Tahoma"/>
                <a:cs typeface="Tahoma"/>
                <a:sym typeface="Tahoma"/>
              </a:rPr>
              <a:t>Sekwencjowanie</a:t>
            </a:r>
            <a:endParaRPr lang="en" sz="1600" b="1" dirty="0">
              <a:solidFill>
                <a:schemeClr val="dk1"/>
              </a:solidFill>
              <a:latin typeface="+mj-lt"/>
              <a:ea typeface="Tahoma"/>
              <a:cs typeface="Tahoma"/>
              <a:sym typeface="Tahoma"/>
            </a:endParaRPr>
          </a:p>
          <a:p>
            <a:pPr marL="457200" lvl="0" indent="-342900">
              <a:lnSpc>
                <a:spcPct val="115000"/>
              </a:lnSpc>
              <a:spcBef>
                <a:spcPts val="1200"/>
              </a:spcBef>
              <a:buClr>
                <a:schemeClr val="dk1"/>
              </a:buClr>
              <a:buSzPts val="1800"/>
              <a:buChar char="●"/>
            </a:pPr>
            <a:r>
              <a:rPr lang="pl-PL" sz="1500" dirty="0"/>
              <a:t>Ułóż zdjęcia w sensownej kolejności narracyjnej (chronologicznej, emocjonalnej, koncepcyjnej).</a:t>
            </a:r>
          </a:p>
          <a:p>
            <a:pPr marL="457200" lvl="0" indent="-342900">
              <a:lnSpc>
                <a:spcPct val="115000"/>
              </a:lnSpc>
              <a:spcBef>
                <a:spcPts val="1200"/>
              </a:spcBef>
              <a:buClr>
                <a:schemeClr val="dk1"/>
              </a:buClr>
              <a:buSzPts val="1800"/>
              <a:buChar char="●"/>
            </a:pPr>
            <a:r>
              <a:rPr lang="pl-PL" sz="1500" dirty="0"/>
              <a:t>Stwórz wizualny rytm.</a:t>
            </a:r>
          </a:p>
          <a:p>
            <a:pPr marL="457200" lvl="0" indent="-342900">
              <a:lnSpc>
                <a:spcPct val="115000"/>
              </a:lnSpc>
              <a:spcBef>
                <a:spcPts val="1200"/>
              </a:spcBef>
              <a:buClr>
                <a:schemeClr val="dk1"/>
              </a:buClr>
              <a:buSzPts val="1800"/>
              <a:buChar char="●"/>
            </a:pPr>
            <a:r>
              <a:rPr lang="pl-PL" sz="1500" dirty="0"/>
              <a:t>Przetestuj przed sfinalizowaniem.</a:t>
            </a:r>
          </a:p>
        </p:txBody>
      </p:sp>
      <p:sp>
        <p:nvSpPr>
          <p:cNvPr id="6" name="TextBox 5">
            <a:extLst>
              <a:ext uri="{FF2B5EF4-FFF2-40B4-BE49-F238E27FC236}">
                <a16:creationId xmlns:a16="http://schemas.microsoft.com/office/drawing/2014/main" id="{2BA32511-01DF-058D-1E1E-D120052532B0}"/>
              </a:ext>
            </a:extLst>
          </p:cNvPr>
          <p:cNvSpPr txBox="1"/>
          <p:nvPr/>
        </p:nvSpPr>
        <p:spPr>
          <a:xfrm>
            <a:off x="1169406" y="4303583"/>
            <a:ext cx="7608275" cy="663580"/>
          </a:xfrm>
          <a:prstGeom prst="rect">
            <a:avLst/>
          </a:prstGeom>
          <a:noFill/>
        </p:spPr>
        <p:txBody>
          <a:bodyPr wrap="square">
            <a:spAutoFit/>
          </a:bodyPr>
          <a:lstStyle/>
          <a:p>
            <a:pPr>
              <a:lnSpc>
                <a:spcPct val="107000"/>
              </a:lnSpc>
              <a:spcAft>
                <a:spcPts val="800"/>
              </a:spcAft>
              <a:buNone/>
            </a:pPr>
            <a:r>
              <a:rPr lang="pl-PL" sz="1800" b="1" kern="100" dirty="0">
                <a:effectLst/>
                <a:latin typeface="+mn-lt"/>
                <a:ea typeface="Calibri" panose="020F0502020204030204" pitchFamily="34" charset="0"/>
                <a:cs typeface="Times New Roman" panose="02020603050405020304" pitchFamily="18" charset="0"/>
              </a:rPr>
              <a:t>Bezpłatne narzędzia: </a:t>
            </a:r>
            <a:r>
              <a:rPr lang="pl-PL" sz="1800" kern="100" dirty="0">
                <a:effectLst/>
                <a:latin typeface="+mn-lt"/>
                <a:ea typeface="Calibri" panose="020F0502020204030204" pitchFamily="34" charset="0"/>
                <a:cs typeface="Times New Roman" panose="02020603050405020304" pitchFamily="18" charset="0"/>
              </a:rPr>
              <a:t>GIMP, </a:t>
            </a:r>
            <a:r>
              <a:rPr lang="pl-PL" sz="1800" kern="100" dirty="0" err="1">
                <a:effectLst/>
                <a:latin typeface="+mn-lt"/>
                <a:ea typeface="Calibri" panose="020F0502020204030204" pitchFamily="34" charset="0"/>
                <a:cs typeface="Times New Roman" panose="02020603050405020304" pitchFamily="18" charset="0"/>
              </a:rPr>
              <a:t>Pixlr</a:t>
            </a:r>
            <a:r>
              <a:rPr lang="pl-PL" sz="1800" kern="100" dirty="0">
                <a:effectLst/>
                <a:latin typeface="+mn-lt"/>
                <a:ea typeface="Calibri" panose="020F0502020204030204" pitchFamily="34" charset="0"/>
                <a:cs typeface="Times New Roman" panose="02020603050405020304" pitchFamily="18" charset="0"/>
              </a:rPr>
              <a:t>, Photoshop (jeśli dostępny) lub aplikacje do edycji zdjęć na telefonie</a:t>
            </a:r>
          </a:p>
        </p:txBody>
      </p:sp>
      <p:pic>
        <p:nvPicPr>
          <p:cNvPr id="5" name="Picture 4">
            <a:extLst>
              <a:ext uri="{FF2B5EF4-FFF2-40B4-BE49-F238E27FC236}">
                <a16:creationId xmlns:a16="http://schemas.microsoft.com/office/drawing/2014/main" id="{38AC2049-08BD-9EF1-9382-B71BA84AB54D}"/>
              </a:ext>
            </a:extLst>
          </p:cNvPr>
          <p:cNvPicPr>
            <a:picLocks noChangeAspect="1"/>
          </p:cNvPicPr>
          <p:nvPr/>
        </p:nvPicPr>
        <p:blipFill>
          <a:blip r:embed="rId7"/>
          <a:stretch>
            <a:fillRect/>
          </a:stretch>
        </p:blipFill>
        <p:spPr>
          <a:xfrm>
            <a:off x="7914702" y="4573001"/>
            <a:ext cx="1229298" cy="472979"/>
          </a:xfrm>
          <a:prstGeom prst="rect">
            <a:avLst/>
          </a:prstGeom>
        </p:spPr>
      </p:pic>
    </p:spTree>
    <p:extLst>
      <p:ext uri="{BB962C8B-B14F-4D97-AF65-F5344CB8AC3E}">
        <p14:creationId xmlns:p14="http://schemas.microsoft.com/office/powerpoint/2010/main" val="2247261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335"/>
        <p:cNvGrpSpPr/>
        <p:nvPr/>
      </p:nvGrpSpPr>
      <p:grpSpPr>
        <a:xfrm>
          <a:off x="0" y="0"/>
          <a:ext cx="0" cy="0"/>
          <a:chOff x="0" y="0"/>
          <a:chExt cx="0" cy="0"/>
        </a:xfrm>
      </p:grpSpPr>
      <p:sp>
        <p:nvSpPr>
          <p:cNvPr id="336" name="Google Shape;336;p23"/>
          <p:cNvSpPr/>
          <p:nvPr/>
        </p:nvSpPr>
        <p:spPr>
          <a:xfrm rot="546370">
            <a:off x="-1621091" y="-1059944"/>
            <a:ext cx="4986107" cy="4786334"/>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a:scene3d>
            <a:camera prst="orthographicFront">
              <a:rot lat="0" lon="0" rev="0"/>
            </a:camera>
            <a:lightRig rig="threePt" dir="t"/>
          </a:scene3d>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7" name="Google Shape;337;p23"/>
          <p:cNvSpPr/>
          <p:nvPr/>
        </p:nvSpPr>
        <p:spPr>
          <a:xfrm rot="545743">
            <a:off x="-1254781" y="-732562"/>
            <a:ext cx="4459028" cy="4279030"/>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a:scene3d>
            <a:camera prst="orthographicFront">
              <a:rot lat="0" lon="0" rev="0"/>
            </a:camera>
            <a:lightRig rig="threePt" dir="t"/>
          </a:scene3d>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8" name="Google Shape;338;p23"/>
          <p:cNvSpPr/>
          <p:nvPr/>
        </p:nvSpPr>
        <p:spPr>
          <a:xfrm rot="282595">
            <a:off x="-1113267" y="-388434"/>
            <a:ext cx="4176000" cy="3728334"/>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3"/>
            <a:stretch>
              <a:fillRect l="23684" t="5135" r="-23684" b="-5135"/>
            </a:stretch>
          </a:blipFill>
          <a:ln>
            <a:noFill/>
          </a:ln>
          <a:scene3d>
            <a:camera prst="orthographicFront">
              <a:rot lat="0" lon="0" rev="0"/>
            </a:camera>
            <a:lightRig rig="threePt" dir="t"/>
          </a:scene3d>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9" name="Google Shape;339;p23"/>
          <p:cNvSpPr txBox="1"/>
          <p:nvPr/>
        </p:nvSpPr>
        <p:spPr>
          <a:xfrm>
            <a:off x="3384127" y="366160"/>
            <a:ext cx="5158740" cy="1003352"/>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Clr>
                <a:schemeClr val="dk1"/>
              </a:buClr>
              <a:buSzPts val="1100"/>
              <a:buFont typeface="Arial"/>
              <a:buNone/>
            </a:pPr>
            <a:r>
              <a:rPr lang="pl-PL" sz="2400" b="1" dirty="0">
                <a:solidFill>
                  <a:schemeClr val="dk1"/>
                </a:solidFill>
                <a:latin typeface="Arial Black" panose="020B0A04020102020204" pitchFamily="34" charset="0"/>
              </a:rPr>
              <a:t>Dodawanie tekstu, podpisów i dźwięku</a:t>
            </a:r>
          </a:p>
        </p:txBody>
      </p:sp>
      <p:sp>
        <p:nvSpPr>
          <p:cNvPr id="340" name="Google Shape;340;p23"/>
          <p:cNvSpPr/>
          <p:nvPr/>
        </p:nvSpPr>
        <p:spPr>
          <a:xfrm>
            <a:off x="338412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1" name="Google Shape;341;p23"/>
          <p:cNvSpPr/>
          <p:nvPr/>
        </p:nvSpPr>
        <p:spPr>
          <a:xfrm>
            <a:off x="568943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2" name="Google Shape;342;p23"/>
          <p:cNvSpPr txBox="1"/>
          <p:nvPr/>
        </p:nvSpPr>
        <p:spPr>
          <a:xfrm>
            <a:off x="3370655" y="1619063"/>
            <a:ext cx="4178670" cy="3262432"/>
          </a:xfrm>
          <a:prstGeom prst="rect">
            <a:avLst/>
          </a:prstGeom>
          <a:noFill/>
          <a:ln>
            <a:noFill/>
          </a:ln>
        </p:spPr>
        <p:txBody>
          <a:bodyPr spcFirstLastPara="1" wrap="square" lIns="0" tIns="0" rIns="0" bIns="0" anchor="t" anchorCtr="0">
            <a:spAutoFit/>
          </a:bodyPr>
          <a:lstStyle/>
          <a:p>
            <a:pPr marL="114300" lvl="0" algn="l" rtl="0">
              <a:spcBef>
                <a:spcPts val="1200"/>
              </a:spcBef>
              <a:spcAft>
                <a:spcPts val="0"/>
              </a:spcAft>
              <a:buClr>
                <a:schemeClr val="dk1"/>
              </a:buClr>
              <a:buSzPts val="1800"/>
            </a:pPr>
            <a:r>
              <a:rPr lang="pl-PL" sz="1800" b="1" dirty="0">
                <a:solidFill>
                  <a:schemeClr val="dk1"/>
                </a:solidFill>
              </a:rPr>
              <a:t>Tekst i podpisy</a:t>
            </a:r>
          </a:p>
          <a:p>
            <a:pPr marL="400050" lvl="0" indent="-285750" algn="l" rtl="0">
              <a:spcBef>
                <a:spcPts val="1200"/>
              </a:spcBef>
              <a:spcAft>
                <a:spcPts val="0"/>
              </a:spcAft>
              <a:buClr>
                <a:schemeClr val="dk1"/>
              </a:buClr>
              <a:buSzPts val="1800"/>
              <a:buFont typeface="Arial" panose="020B0604020202020204" pitchFamily="34" charset="0"/>
              <a:buChar char="•"/>
            </a:pPr>
            <a:r>
              <a:rPr lang="pl-PL" sz="1800" dirty="0">
                <a:solidFill>
                  <a:schemeClr val="dk1"/>
                </a:solidFill>
              </a:rPr>
              <a:t>Wyjaśnij, wzbogacaj lub baw się znaczeniem.</a:t>
            </a:r>
          </a:p>
          <a:p>
            <a:pPr marL="400050" lvl="0" indent="-285750" algn="l" rtl="0">
              <a:spcBef>
                <a:spcPts val="1200"/>
              </a:spcBef>
              <a:spcAft>
                <a:spcPts val="0"/>
              </a:spcAft>
              <a:buClr>
                <a:schemeClr val="dk1"/>
              </a:buClr>
              <a:buSzPts val="1800"/>
              <a:buFont typeface="Arial" panose="020B0604020202020204" pitchFamily="34" charset="0"/>
              <a:buChar char="•"/>
            </a:pPr>
            <a:r>
              <a:rPr lang="pl-PL" sz="1800" b="1" dirty="0">
                <a:solidFill>
                  <a:schemeClr val="dk1"/>
                </a:solidFill>
              </a:rPr>
              <a:t>Utrzymuj tekst zwięzły</a:t>
            </a:r>
            <a:r>
              <a:rPr lang="pl-PL" sz="1800" dirty="0">
                <a:solidFill>
                  <a:schemeClr val="dk1"/>
                </a:solidFill>
              </a:rPr>
              <a:t>, najważniejsze są tutaj obrazy.</a:t>
            </a:r>
          </a:p>
          <a:p>
            <a:pPr marL="400050" lvl="0" indent="-285750" algn="l" rtl="0">
              <a:spcBef>
                <a:spcPts val="1200"/>
              </a:spcBef>
              <a:spcAft>
                <a:spcPts val="0"/>
              </a:spcAft>
              <a:buClr>
                <a:schemeClr val="dk1"/>
              </a:buClr>
              <a:buSzPts val="1800"/>
              <a:buFont typeface="Arial" panose="020B0604020202020204" pitchFamily="34" charset="0"/>
              <a:buChar char="•"/>
            </a:pPr>
            <a:r>
              <a:rPr lang="pl-PL" sz="1800" dirty="0">
                <a:solidFill>
                  <a:schemeClr val="dk1"/>
                </a:solidFill>
              </a:rPr>
              <a:t>Podpisy mogą dostarczać kontekstu, zadawać pytania, dodawać ironię.</a:t>
            </a:r>
          </a:p>
          <a:p>
            <a:pPr marL="400050" lvl="0" indent="-285750" algn="l" rtl="0">
              <a:spcBef>
                <a:spcPts val="1200"/>
              </a:spcBef>
              <a:spcAft>
                <a:spcPts val="0"/>
              </a:spcAft>
              <a:buClr>
                <a:schemeClr val="dk1"/>
              </a:buClr>
              <a:buSzPts val="1800"/>
              <a:buFont typeface="Arial" panose="020B0604020202020204" pitchFamily="34" charset="0"/>
              <a:buChar char="•"/>
            </a:pPr>
            <a:r>
              <a:rPr lang="pl-PL" sz="1800" dirty="0">
                <a:solidFill>
                  <a:schemeClr val="dk1"/>
                </a:solidFill>
              </a:rPr>
              <a:t>Wybieraj </a:t>
            </a:r>
            <a:r>
              <a:rPr lang="pl-PL" sz="1800" b="1" dirty="0">
                <a:solidFill>
                  <a:schemeClr val="dk1"/>
                </a:solidFill>
              </a:rPr>
              <a:t>czytelne czcionki </a:t>
            </a:r>
            <a:r>
              <a:rPr lang="pl-PL" sz="1800" dirty="0">
                <a:solidFill>
                  <a:schemeClr val="dk1"/>
                </a:solidFill>
              </a:rPr>
              <a:t>i odpowiednie rozmieszczenie.</a:t>
            </a:r>
          </a:p>
        </p:txBody>
      </p:sp>
      <p:sp>
        <p:nvSpPr>
          <p:cNvPr id="343" name="Google Shape;343;p23"/>
          <p:cNvSpPr/>
          <p:nvPr/>
        </p:nvSpPr>
        <p:spPr>
          <a:xfrm flipH="1">
            <a:off x="7409269" y="3181037"/>
            <a:ext cx="1908733" cy="2153112"/>
          </a:xfrm>
          <a:custGeom>
            <a:avLst/>
            <a:gdLst/>
            <a:ahLst/>
            <a:cxnLst/>
            <a:rect l="l" t="t" r="r" b="b"/>
            <a:pathLst>
              <a:path w="4706760" h="4959230" extrusionOk="0">
                <a:moveTo>
                  <a:pt x="4706761" y="0"/>
                </a:moveTo>
                <a:lnTo>
                  <a:pt x="0" y="0"/>
                </a:lnTo>
                <a:lnTo>
                  <a:pt x="0" y="4959230"/>
                </a:lnTo>
                <a:lnTo>
                  <a:pt x="4706761" y="4959230"/>
                </a:lnTo>
                <a:lnTo>
                  <a:pt x="4706761"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4" name="Google Shape;344;p23"/>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D91B85D5-0A4F-134D-A75B-30C0893229C3}"/>
              </a:ext>
            </a:extLst>
          </p:cNvPr>
          <p:cNvPicPr>
            <a:picLocks noChangeAspect="1"/>
          </p:cNvPicPr>
          <p:nvPr/>
        </p:nvPicPr>
        <p:blipFill>
          <a:blip r:embed="rId6"/>
          <a:stretch>
            <a:fillRect/>
          </a:stretch>
        </p:blipFill>
        <p:spPr>
          <a:xfrm>
            <a:off x="7825547" y="4578028"/>
            <a:ext cx="1216232" cy="46795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335">
          <a:extLst>
            <a:ext uri="{FF2B5EF4-FFF2-40B4-BE49-F238E27FC236}">
              <a16:creationId xmlns:a16="http://schemas.microsoft.com/office/drawing/2014/main" id="{0346103F-501E-5321-7F2E-1ED459C80901}"/>
            </a:ext>
          </a:extLst>
        </p:cNvPr>
        <p:cNvGrpSpPr/>
        <p:nvPr/>
      </p:nvGrpSpPr>
      <p:grpSpPr>
        <a:xfrm>
          <a:off x="0" y="0"/>
          <a:ext cx="0" cy="0"/>
          <a:chOff x="0" y="0"/>
          <a:chExt cx="0" cy="0"/>
        </a:xfrm>
      </p:grpSpPr>
      <p:sp>
        <p:nvSpPr>
          <p:cNvPr id="336" name="Google Shape;336;p23">
            <a:extLst>
              <a:ext uri="{FF2B5EF4-FFF2-40B4-BE49-F238E27FC236}">
                <a16:creationId xmlns:a16="http://schemas.microsoft.com/office/drawing/2014/main" id="{69591F71-D2C8-2D00-137D-8A69A5D219FD}"/>
              </a:ext>
            </a:extLst>
          </p:cNvPr>
          <p:cNvSpPr/>
          <p:nvPr/>
        </p:nvSpPr>
        <p:spPr>
          <a:xfrm rot="546370">
            <a:off x="-1621091" y="-1059944"/>
            <a:ext cx="4986107" cy="4786334"/>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a:scene3d>
            <a:camera prst="orthographicFront">
              <a:rot lat="0" lon="0" rev="0"/>
            </a:camera>
            <a:lightRig rig="threePt" dir="t"/>
          </a:scene3d>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7" name="Google Shape;337;p23">
            <a:extLst>
              <a:ext uri="{FF2B5EF4-FFF2-40B4-BE49-F238E27FC236}">
                <a16:creationId xmlns:a16="http://schemas.microsoft.com/office/drawing/2014/main" id="{5BEAE039-98DC-2A07-B600-D01D42599A4E}"/>
              </a:ext>
            </a:extLst>
          </p:cNvPr>
          <p:cNvSpPr/>
          <p:nvPr/>
        </p:nvSpPr>
        <p:spPr>
          <a:xfrm rot="545743">
            <a:off x="-1254781" y="-732562"/>
            <a:ext cx="4459028" cy="4279030"/>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a:scene3d>
            <a:camera prst="orthographicFront">
              <a:rot lat="0" lon="0" rev="0"/>
            </a:camera>
            <a:lightRig rig="threePt" dir="t"/>
          </a:scene3d>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8" name="Google Shape;338;p23" descr="Close-up of knobs on amplifier">
            <a:extLst>
              <a:ext uri="{FF2B5EF4-FFF2-40B4-BE49-F238E27FC236}">
                <a16:creationId xmlns:a16="http://schemas.microsoft.com/office/drawing/2014/main" id="{08422E3B-1A30-728B-833A-0F6506FECC43}"/>
              </a:ext>
            </a:extLst>
          </p:cNvPr>
          <p:cNvSpPr/>
          <p:nvPr/>
        </p:nvSpPr>
        <p:spPr>
          <a:xfrm rot="282595">
            <a:off x="-1080932" y="-353213"/>
            <a:ext cx="4176000" cy="3728334"/>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3"/>
            <a:stretch>
              <a:fillRect l="21455" t="-582" r="-16521" b="582"/>
            </a:stretch>
          </a:blipFill>
          <a:ln>
            <a:noFill/>
          </a:ln>
          <a:scene3d>
            <a:camera prst="orthographicFront">
              <a:rot lat="0" lon="0" rev="0"/>
            </a:camera>
            <a:lightRig rig="threePt" dir="t"/>
          </a:scene3d>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9" name="Google Shape;339;p23">
            <a:extLst>
              <a:ext uri="{FF2B5EF4-FFF2-40B4-BE49-F238E27FC236}">
                <a16:creationId xmlns:a16="http://schemas.microsoft.com/office/drawing/2014/main" id="{10E513A0-700A-3EA8-47DC-0607C8F76B13}"/>
              </a:ext>
            </a:extLst>
          </p:cNvPr>
          <p:cNvSpPr txBox="1"/>
          <p:nvPr/>
        </p:nvSpPr>
        <p:spPr>
          <a:xfrm>
            <a:off x="3391539" y="0"/>
            <a:ext cx="5158740" cy="1581972"/>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Clr>
                <a:schemeClr val="dk1"/>
              </a:buClr>
              <a:buSzPts val="1100"/>
              <a:buFont typeface="Arial"/>
              <a:buNone/>
            </a:pPr>
            <a:r>
              <a:rPr lang="pl-PL" sz="2400" b="1" dirty="0">
                <a:solidFill>
                  <a:schemeClr val="dk1"/>
                </a:solidFill>
                <a:latin typeface="Arial Black" panose="020B0A04020102020204" pitchFamily="34" charset="0"/>
              </a:rPr>
              <a:t>Dodawanie tekstu, podpisów i dźwięku</a:t>
            </a:r>
          </a:p>
          <a:p>
            <a:pPr marL="0" lvl="0" indent="0" algn="l" rtl="0">
              <a:lnSpc>
                <a:spcPct val="115000"/>
              </a:lnSpc>
              <a:spcBef>
                <a:spcPts val="1200"/>
              </a:spcBef>
              <a:spcAft>
                <a:spcPts val="0"/>
              </a:spcAft>
              <a:buClr>
                <a:schemeClr val="dk1"/>
              </a:buClr>
              <a:buSzPts val="1100"/>
              <a:buFont typeface="Arial"/>
              <a:buNone/>
            </a:pPr>
            <a:r>
              <a:rPr lang="pl-PL" sz="2400" b="1" dirty="0">
                <a:solidFill>
                  <a:schemeClr val="dk1"/>
                </a:solidFill>
                <a:latin typeface="Arial Black" panose="020B0A04020102020204" pitchFamily="34" charset="0"/>
              </a:rPr>
              <a:t>(ciąg dalszy)</a:t>
            </a:r>
          </a:p>
        </p:txBody>
      </p:sp>
      <p:sp>
        <p:nvSpPr>
          <p:cNvPr id="340" name="Google Shape;340;p23">
            <a:extLst>
              <a:ext uri="{FF2B5EF4-FFF2-40B4-BE49-F238E27FC236}">
                <a16:creationId xmlns:a16="http://schemas.microsoft.com/office/drawing/2014/main" id="{A9706840-3BC7-1B95-5286-8CE0DCA97C5C}"/>
              </a:ext>
            </a:extLst>
          </p:cNvPr>
          <p:cNvSpPr/>
          <p:nvPr/>
        </p:nvSpPr>
        <p:spPr>
          <a:xfrm>
            <a:off x="338412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1" name="Google Shape;341;p23">
            <a:extLst>
              <a:ext uri="{FF2B5EF4-FFF2-40B4-BE49-F238E27FC236}">
                <a16:creationId xmlns:a16="http://schemas.microsoft.com/office/drawing/2014/main" id="{AE2D19F5-CA5A-D1EC-822B-A63580476A6A}"/>
              </a:ext>
            </a:extLst>
          </p:cNvPr>
          <p:cNvSpPr/>
          <p:nvPr/>
        </p:nvSpPr>
        <p:spPr>
          <a:xfrm>
            <a:off x="568943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2" name="Google Shape;342;p23">
            <a:extLst>
              <a:ext uri="{FF2B5EF4-FFF2-40B4-BE49-F238E27FC236}">
                <a16:creationId xmlns:a16="http://schemas.microsoft.com/office/drawing/2014/main" id="{E70B1D20-11E3-5E59-1D2F-8C174E4C8C76}"/>
              </a:ext>
            </a:extLst>
          </p:cNvPr>
          <p:cNvSpPr txBox="1"/>
          <p:nvPr/>
        </p:nvSpPr>
        <p:spPr>
          <a:xfrm>
            <a:off x="3340769" y="1440640"/>
            <a:ext cx="4263337" cy="2739211"/>
          </a:xfrm>
          <a:prstGeom prst="rect">
            <a:avLst/>
          </a:prstGeom>
          <a:noFill/>
          <a:ln>
            <a:noFill/>
          </a:ln>
        </p:spPr>
        <p:txBody>
          <a:bodyPr spcFirstLastPara="1" wrap="square" lIns="0" tIns="0" rIns="0" bIns="0" anchor="t" anchorCtr="0">
            <a:spAutoFit/>
          </a:bodyPr>
          <a:lstStyle/>
          <a:p>
            <a:pPr marL="114300" lvl="0" algn="l" rtl="0">
              <a:spcBef>
                <a:spcPts val="1200"/>
              </a:spcBef>
              <a:spcAft>
                <a:spcPts val="0"/>
              </a:spcAft>
              <a:buClr>
                <a:schemeClr val="dk1"/>
              </a:buClr>
              <a:buSzPts val="1800"/>
            </a:pPr>
            <a:r>
              <a:rPr lang="pl-PL" sz="1600" b="1" dirty="0">
                <a:solidFill>
                  <a:schemeClr val="dk1"/>
                </a:solidFill>
              </a:rPr>
              <a:t>Dźwięk</a:t>
            </a:r>
          </a:p>
          <a:p>
            <a:pPr marL="400050" lvl="0" indent="-285750" algn="l" rtl="0">
              <a:spcBef>
                <a:spcPts val="1200"/>
              </a:spcBef>
              <a:spcAft>
                <a:spcPts val="0"/>
              </a:spcAft>
              <a:buClr>
                <a:schemeClr val="dk1"/>
              </a:buClr>
              <a:buSzPts val="1800"/>
              <a:buFont typeface="Arial" panose="020B0604020202020204" pitchFamily="34" charset="0"/>
              <a:buChar char="•"/>
            </a:pPr>
            <a:r>
              <a:rPr lang="pl-PL" sz="1600" b="1" dirty="0">
                <a:solidFill>
                  <a:schemeClr val="dk1"/>
                </a:solidFill>
              </a:rPr>
              <a:t>Narracja lektora: </a:t>
            </a:r>
            <a:r>
              <a:rPr lang="pl-PL" sz="1600" dirty="0">
                <a:solidFill>
                  <a:schemeClr val="dk1"/>
                </a:solidFill>
              </a:rPr>
              <a:t>Twój głos prowadzący opowieść.</a:t>
            </a:r>
          </a:p>
          <a:p>
            <a:pPr marL="400050" lvl="0" indent="-285750" algn="l" rtl="0">
              <a:spcBef>
                <a:spcPts val="1200"/>
              </a:spcBef>
              <a:spcAft>
                <a:spcPts val="0"/>
              </a:spcAft>
              <a:buClr>
                <a:schemeClr val="dk1"/>
              </a:buClr>
              <a:buSzPts val="1800"/>
              <a:buFont typeface="Arial" panose="020B0604020202020204" pitchFamily="34" charset="0"/>
              <a:buChar char="•"/>
            </a:pPr>
            <a:r>
              <a:rPr lang="pl-PL" sz="1600" b="1" dirty="0">
                <a:solidFill>
                  <a:schemeClr val="dk1"/>
                </a:solidFill>
              </a:rPr>
              <a:t>Dźwięki otoczenia: </a:t>
            </a:r>
            <a:r>
              <a:rPr lang="pl-PL" sz="1600" dirty="0">
                <a:solidFill>
                  <a:schemeClr val="dk1"/>
                </a:solidFill>
              </a:rPr>
              <a:t>Atmosfera (odgłosy klasy, odgłosy natury, ulice miasta).</a:t>
            </a:r>
          </a:p>
          <a:p>
            <a:pPr marL="400050" lvl="0" indent="-285750" algn="l" rtl="0">
              <a:spcBef>
                <a:spcPts val="1200"/>
              </a:spcBef>
              <a:spcAft>
                <a:spcPts val="0"/>
              </a:spcAft>
              <a:buClr>
                <a:schemeClr val="dk1"/>
              </a:buClr>
              <a:buSzPts val="1800"/>
              <a:buFont typeface="Arial" panose="020B0604020202020204" pitchFamily="34" charset="0"/>
              <a:buChar char="•"/>
            </a:pPr>
            <a:r>
              <a:rPr lang="pl-PL" sz="1600" b="1" dirty="0">
                <a:solidFill>
                  <a:schemeClr val="dk1"/>
                </a:solidFill>
              </a:rPr>
              <a:t>Muzyka</a:t>
            </a:r>
            <a:r>
              <a:rPr lang="pl-PL" sz="1600" dirty="0">
                <a:solidFill>
                  <a:schemeClr val="dk1"/>
                </a:solidFill>
              </a:rPr>
              <a:t>: Nadaje nastrój i emocje.</a:t>
            </a:r>
          </a:p>
          <a:p>
            <a:pPr marL="400050" lvl="0" indent="-285750" algn="l" rtl="0">
              <a:spcBef>
                <a:spcPts val="1200"/>
              </a:spcBef>
              <a:spcAft>
                <a:spcPts val="0"/>
              </a:spcAft>
              <a:buClr>
                <a:schemeClr val="dk1"/>
              </a:buClr>
              <a:buSzPts val="1800"/>
              <a:buFont typeface="Arial" panose="020B0604020202020204" pitchFamily="34" charset="0"/>
              <a:buChar char="•"/>
            </a:pPr>
            <a:r>
              <a:rPr lang="pl-PL" sz="1600" dirty="0">
                <a:solidFill>
                  <a:schemeClr val="dk1"/>
                </a:solidFill>
              </a:rPr>
              <a:t>Dźwięk powinien uzupełniać obraz, a nie z nim konkurować.</a:t>
            </a:r>
          </a:p>
        </p:txBody>
      </p:sp>
      <p:sp>
        <p:nvSpPr>
          <p:cNvPr id="343" name="Google Shape;343;p23">
            <a:extLst>
              <a:ext uri="{FF2B5EF4-FFF2-40B4-BE49-F238E27FC236}">
                <a16:creationId xmlns:a16="http://schemas.microsoft.com/office/drawing/2014/main" id="{16D0D63D-9FF5-B3B3-FD3A-F14445959989}"/>
              </a:ext>
            </a:extLst>
          </p:cNvPr>
          <p:cNvSpPr/>
          <p:nvPr/>
        </p:nvSpPr>
        <p:spPr>
          <a:xfrm flipH="1">
            <a:off x="7409269" y="3181037"/>
            <a:ext cx="1908733" cy="2153112"/>
          </a:xfrm>
          <a:custGeom>
            <a:avLst/>
            <a:gdLst/>
            <a:ahLst/>
            <a:cxnLst/>
            <a:rect l="l" t="t" r="r" b="b"/>
            <a:pathLst>
              <a:path w="4706760" h="4959230" extrusionOk="0">
                <a:moveTo>
                  <a:pt x="4706761" y="0"/>
                </a:moveTo>
                <a:lnTo>
                  <a:pt x="0" y="0"/>
                </a:lnTo>
                <a:lnTo>
                  <a:pt x="0" y="4959230"/>
                </a:lnTo>
                <a:lnTo>
                  <a:pt x="4706761" y="4959230"/>
                </a:lnTo>
                <a:lnTo>
                  <a:pt x="4706761"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4" name="Google Shape;344;p23">
            <a:extLst>
              <a:ext uri="{FF2B5EF4-FFF2-40B4-BE49-F238E27FC236}">
                <a16:creationId xmlns:a16="http://schemas.microsoft.com/office/drawing/2014/main" id="{54E16137-0861-5DEF-566A-0069CEF079B0}"/>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 name="TextBox 3">
            <a:extLst>
              <a:ext uri="{FF2B5EF4-FFF2-40B4-BE49-F238E27FC236}">
                <a16:creationId xmlns:a16="http://schemas.microsoft.com/office/drawing/2014/main" id="{C1F94134-D745-24EA-4DDF-7DE032CCDB4A}"/>
              </a:ext>
            </a:extLst>
          </p:cNvPr>
          <p:cNvSpPr txBox="1"/>
          <p:nvPr/>
        </p:nvSpPr>
        <p:spPr>
          <a:xfrm>
            <a:off x="1344937" y="4370840"/>
            <a:ext cx="4731772" cy="646331"/>
          </a:xfrm>
          <a:prstGeom prst="rect">
            <a:avLst/>
          </a:prstGeom>
          <a:noFill/>
        </p:spPr>
        <p:txBody>
          <a:bodyPr wrap="square">
            <a:spAutoFit/>
          </a:bodyPr>
          <a:lstStyle/>
          <a:p>
            <a:r>
              <a:rPr lang="pl-PL" sz="1800" b="1" dirty="0"/>
              <a:t>Równowaga: </a:t>
            </a:r>
            <a:r>
              <a:rPr lang="pl-PL" sz="1800" dirty="0"/>
              <a:t>Pozwól obrazom oddychać. Nie wyjaśniaj zbyt wiele.</a:t>
            </a:r>
          </a:p>
        </p:txBody>
      </p:sp>
      <p:pic>
        <p:nvPicPr>
          <p:cNvPr id="2" name="Picture 1">
            <a:extLst>
              <a:ext uri="{FF2B5EF4-FFF2-40B4-BE49-F238E27FC236}">
                <a16:creationId xmlns:a16="http://schemas.microsoft.com/office/drawing/2014/main" id="{8BE72E02-2FE3-997F-DFA7-D2E8FFA331F6}"/>
              </a:ext>
            </a:extLst>
          </p:cNvPr>
          <p:cNvPicPr>
            <a:picLocks noChangeAspect="1"/>
          </p:cNvPicPr>
          <p:nvPr/>
        </p:nvPicPr>
        <p:blipFill>
          <a:blip r:embed="rId6"/>
          <a:stretch>
            <a:fillRect/>
          </a:stretch>
        </p:blipFill>
        <p:spPr>
          <a:xfrm>
            <a:off x="7803404" y="4573002"/>
            <a:ext cx="1229298" cy="472978"/>
          </a:xfrm>
          <a:prstGeom prst="rect">
            <a:avLst/>
          </a:prstGeom>
        </p:spPr>
      </p:pic>
    </p:spTree>
    <p:extLst>
      <p:ext uri="{BB962C8B-B14F-4D97-AF65-F5344CB8AC3E}">
        <p14:creationId xmlns:p14="http://schemas.microsoft.com/office/powerpoint/2010/main" val="145979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349"/>
        <p:cNvGrpSpPr/>
        <p:nvPr/>
      </p:nvGrpSpPr>
      <p:grpSpPr>
        <a:xfrm>
          <a:off x="0" y="0"/>
          <a:ext cx="0" cy="0"/>
          <a:chOff x="0" y="0"/>
          <a:chExt cx="0" cy="0"/>
        </a:xfrm>
      </p:grpSpPr>
      <p:sp>
        <p:nvSpPr>
          <p:cNvPr id="3" name="Google Shape;343;p23">
            <a:extLst>
              <a:ext uri="{FF2B5EF4-FFF2-40B4-BE49-F238E27FC236}">
                <a16:creationId xmlns:a16="http://schemas.microsoft.com/office/drawing/2014/main" id="{4A6237C6-FB5F-FE9F-48F3-F2C830692F04}"/>
              </a:ext>
            </a:extLst>
          </p:cNvPr>
          <p:cNvSpPr/>
          <p:nvPr/>
        </p:nvSpPr>
        <p:spPr>
          <a:xfrm flipH="1">
            <a:off x="7409269" y="3181037"/>
            <a:ext cx="1908733" cy="2153112"/>
          </a:xfrm>
          <a:custGeom>
            <a:avLst/>
            <a:gdLst/>
            <a:ahLst/>
            <a:cxnLst/>
            <a:rect l="l" t="t" r="r" b="b"/>
            <a:pathLst>
              <a:path w="4706760" h="4959230" extrusionOk="0">
                <a:moveTo>
                  <a:pt x="4706761" y="0"/>
                </a:moveTo>
                <a:lnTo>
                  <a:pt x="0" y="0"/>
                </a:lnTo>
                <a:lnTo>
                  <a:pt x="0" y="4959230"/>
                </a:lnTo>
                <a:lnTo>
                  <a:pt x="4706761" y="4959230"/>
                </a:lnTo>
                <a:lnTo>
                  <a:pt x="4706761"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50" name="Google Shape;350;p24"/>
          <p:cNvSpPr/>
          <p:nvPr/>
        </p:nvSpPr>
        <p:spPr>
          <a:xfrm rot="1495708">
            <a:off x="-1812376" y="-1107651"/>
            <a:ext cx="4986107" cy="4786334"/>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51" name="Google Shape;351;p24"/>
          <p:cNvSpPr/>
          <p:nvPr/>
        </p:nvSpPr>
        <p:spPr>
          <a:xfrm rot="1495081">
            <a:off x="-1497877" y="-723237"/>
            <a:ext cx="4459028" cy="4279030"/>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53" name="Google Shape;353;p24"/>
          <p:cNvSpPr txBox="1"/>
          <p:nvPr/>
        </p:nvSpPr>
        <p:spPr>
          <a:xfrm>
            <a:off x="3231658" y="-27619"/>
            <a:ext cx="5845871" cy="1548757"/>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Clr>
                <a:schemeClr val="dk1"/>
              </a:buClr>
              <a:buSzPts val="1100"/>
              <a:buFont typeface="Arial"/>
              <a:buNone/>
            </a:pPr>
            <a:r>
              <a:rPr lang="pl-PL" sz="2400" b="1" dirty="0">
                <a:solidFill>
                  <a:schemeClr val="dk1"/>
                </a:solidFill>
                <a:latin typeface="Arial Black" panose="020B0A04020102020204" pitchFamily="34" charset="0"/>
              </a:rPr>
              <a:t>Dodawanie materiałów z cyfrowych repozytoriów</a:t>
            </a:r>
          </a:p>
          <a:p>
            <a:pPr marL="0" marR="0" lvl="0" indent="0" algn="l" rtl="0">
              <a:lnSpc>
                <a:spcPct val="106000"/>
              </a:lnSpc>
              <a:spcBef>
                <a:spcPts val="1200"/>
              </a:spcBef>
              <a:spcAft>
                <a:spcPts val="0"/>
              </a:spcAft>
              <a:buNone/>
            </a:pPr>
            <a:endParaRPr sz="2400" dirty="0"/>
          </a:p>
        </p:txBody>
      </p:sp>
      <p:sp>
        <p:nvSpPr>
          <p:cNvPr id="354" name="Google Shape;354;p24"/>
          <p:cNvSpPr/>
          <p:nvPr/>
        </p:nvSpPr>
        <p:spPr>
          <a:xfrm>
            <a:off x="338412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55" name="Google Shape;355;p24"/>
          <p:cNvSpPr/>
          <p:nvPr/>
        </p:nvSpPr>
        <p:spPr>
          <a:xfrm>
            <a:off x="568943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56" name="Google Shape;356;p24"/>
          <p:cNvSpPr txBox="1"/>
          <p:nvPr/>
        </p:nvSpPr>
        <p:spPr>
          <a:xfrm>
            <a:off x="3116631" y="1036335"/>
            <a:ext cx="5845871" cy="2492990"/>
          </a:xfrm>
          <a:prstGeom prst="rect">
            <a:avLst/>
          </a:prstGeom>
          <a:noFill/>
          <a:ln>
            <a:noFill/>
          </a:ln>
        </p:spPr>
        <p:txBody>
          <a:bodyPr spcFirstLastPara="1" wrap="square" lIns="0" tIns="0" rIns="0" bIns="0" anchor="t" anchorCtr="0">
            <a:spAutoFit/>
          </a:bodyPr>
          <a:lstStyle/>
          <a:p>
            <a:pPr marL="114300" lvl="0" algn="l" rtl="0">
              <a:spcBef>
                <a:spcPts val="1200"/>
              </a:spcBef>
              <a:spcAft>
                <a:spcPts val="0"/>
              </a:spcAft>
              <a:buClr>
                <a:schemeClr val="dk1"/>
              </a:buClr>
              <a:buSzPts val="1800"/>
            </a:pPr>
            <a:r>
              <a:rPr lang="pl-PL" b="1" dirty="0">
                <a:solidFill>
                  <a:schemeClr val="dk1"/>
                </a:solidFill>
              </a:rPr>
              <a:t>Dlaczego warto korzystać z archiwów cyfrowych?</a:t>
            </a:r>
          </a:p>
          <a:p>
            <a:pPr marL="400050" lvl="0" indent="-285750" algn="l" rtl="0">
              <a:spcBef>
                <a:spcPts val="1200"/>
              </a:spcBef>
              <a:spcAft>
                <a:spcPts val="0"/>
              </a:spcAft>
              <a:buClr>
                <a:schemeClr val="dk1"/>
              </a:buClr>
              <a:buSzPts val="1800"/>
              <a:buFont typeface="Arial" panose="020B0604020202020204" pitchFamily="34" charset="0"/>
              <a:buChar char="•"/>
            </a:pPr>
            <a:r>
              <a:rPr lang="pl-PL" dirty="0">
                <a:solidFill>
                  <a:schemeClr val="dk1"/>
                </a:solidFill>
              </a:rPr>
              <a:t>Połącz swoją historię z szerszym kontekstem historycznym i kulturowym.</a:t>
            </a:r>
          </a:p>
          <a:p>
            <a:pPr marL="400050" lvl="0" indent="-285750" algn="l" rtl="0">
              <a:spcBef>
                <a:spcPts val="1200"/>
              </a:spcBef>
              <a:spcAft>
                <a:spcPts val="0"/>
              </a:spcAft>
              <a:buClr>
                <a:schemeClr val="dk1"/>
              </a:buClr>
              <a:buSzPts val="1800"/>
              <a:buFont typeface="Arial" panose="020B0604020202020204" pitchFamily="34" charset="0"/>
              <a:buChar char="•"/>
            </a:pPr>
            <a:r>
              <a:rPr lang="pl-PL" dirty="0">
                <a:solidFill>
                  <a:schemeClr val="dk1"/>
                </a:solidFill>
              </a:rPr>
              <a:t>Dodaj materiały, których nie mógłbyś stworzyć samodzielnie (zdjęcia historyczne, dokumenty, dzieła sztuki).</a:t>
            </a:r>
          </a:p>
          <a:p>
            <a:pPr marL="400050" lvl="0" indent="-285750" algn="l" rtl="0">
              <a:spcBef>
                <a:spcPts val="1200"/>
              </a:spcBef>
              <a:spcAft>
                <a:spcPts val="0"/>
              </a:spcAft>
              <a:buClr>
                <a:schemeClr val="dk1"/>
              </a:buClr>
              <a:buSzPts val="1800"/>
              <a:buFont typeface="Arial" panose="020B0604020202020204" pitchFamily="34" charset="0"/>
              <a:buChar char="•"/>
            </a:pPr>
            <a:r>
              <a:rPr lang="pl-PL" dirty="0">
                <a:solidFill>
                  <a:schemeClr val="dk1"/>
                </a:solidFill>
              </a:rPr>
              <a:t>Kreatywnie zachowaj dziedzictwo kulturowe, nadając mu nowy kontekst.</a:t>
            </a:r>
          </a:p>
          <a:p>
            <a:pPr marL="400050" lvl="0" indent="-285750" algn="l" rtl="0">
              <a:spcBef>
                <a:spcPts val="1200"/>
              </a:spcBef>
              <a:spcAft>
                <a:spcPts val="0"/>
              </a:spcAft>
              <a:buClr>
                <a:schemeClr val="dk1"/>
              </a:buClr>
              <a:buSzPts val="1800"/>
              <a:buFont typeface="Arial" panose="020B0604020202020204" pitchFamily="34" charset="0"/>
              <a:buChar char="•"/>
            </a:pPr>
            <a:r>
              <a:rPr lang="pl-PL" dirty="0">
                <a:solidFill>
                  <a:schemeClr val="dk1"/>
                </a:solidFill>
              </a:rPr>
              <a:t>Zwiększ wiarygodność i głębię.</a:t>
            </a:r>
          </a:p>
        </p:txBody>
      </p:sp>
      <p:sp>
        <p:nvSpPr>
          <p:cNvPr id="358" name="Google Shape;358;p24"/>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D13359BF-0DBD-1AB4-8F75-4AB25D112293}"/>
              </a:ext>
            </a:extLst>
          </p:cNvPr>
          <p:cNvPicPr>
            <a:picLocks noChangeAspect="1"/>
          </p:cNvPicPr>
          <p:nvPr/>
        </p:nvPicPr>
        <p:blipFill>
          <a:blip r:embed="rId5"/>
          <a:stretch>
            <a:fillRect/>
          </a:stretch>
        </p:blipFill>
        <p:spPr>
          <a:xfrm>
            <a:off x="-1260208" y="-354545"/>
            <a:ext cx="3853466" cy="3606692"/>
          </a:xfrm>
          <a:prstGeom prst="rect">
            <a:avLst/>
          </a:prstGeom>
        </p:spPr>
      </p:pic>
      <p:sp>
        <p:nvSpPr>
          <p:cNvPr id="4" name="Google Shape;356;p24">
            <a:extLst>
              <a:ext uri="{FF2B5EF4-FFF2-40B4-BE49-F238E27FC236}">
                <a16:creationId xmlns:a16="http://schemas.microsoft.com/office/drawing/2014/main" id="{6408C2DB-104C-F47F-3A5F-C927FD3FF8BD}"/>
              </a:ext>
            </a:extLst>
          </p:cNvPr>
          <p:cNvSpPr txBox="1"/>
          <p:nvPr/>
        </p:nvSpPr>
        <p:spPr>
          <a:xfrm>
            <a:off x="1569454" y="3583065"/>
            <a:ext cx="6005091" cy="1384995"/>
          </a:xfrm>
          <a:prstGeom prst="rect">
            <a:avLst/>
          </a:prstGeom>
          <a:noFill/>
          <a:ln>
            <a:noFill/>
          </a:ln>
        </p:spPr>
        <p:txBody>
          <a:bodyPr spcFirstLastPara="1" wrap="square" lIns="0" tIns="0" rIns="0" bIns="0" numCol="2" anchor="t" anchorCtr="0">
            <a:spAutoFit/>
          </a:bodyPr>
          <a:lstStyle/>
          <a:p>
            <a:pPr marL="114300" lvl="0">
              <a:spcBef>
                <a:spcPts val="1200"/>
              </a:spcBef>
              <a:buClr>
                <a:schemeClr val="dk1"/>
              </a:buClr>
              <a:buSzPts val="1800"/>
            </a:pPr>
            <a:r>
              <a:rPr lang="en-US" sz="1500" b="1" dirty="0"/>
              <a:t>Co </a:t>
            </a:r>
            <a:r>
              <a:rPr lang="en-US" sz="1500" b="1" dirty="0" err="1"/>
              <a:t>można</a:t>
            </a:r>
            <a:r>
              <a:rPr lang="en-US" sz="1500" b="1" dirty="0"/>
              <a:t> </a:t>
            </a:r>
            <a:r>
              <a:rPr lang="en-US" sz="1500" b="1" dirty="0" err="1"/>
              <a:t>wykorzystać</a:t>
            </a:r>
            <a:r>
              <a:rPr lang="en-US" sz="1500" b="1" dirty="0"/>
              <a:t>:</a:t>
            </a:r>
            <a:endParaRPr lang="pl-PL" sz="1500" b="1" dirty="0"/>
          </a:p>
          <a:p>
            <a:pPr marL="400050" lvl="0" indent="-285750">
              <a:spcBef>
                <a:spcPts val="1200"/>
              </a:spcBef>
              <a:buClr>
                <a:schemeClr val="dk1"/>
              </a:buClr>
              <a:buSzPts val="1800"/>
              <a:buFont typeface="Arial" panose="020B0604020202020204" pitchFamily="34" charset="0"/>
              <a:buChar char="•"/>
            </a:pPr>
            <a:r>
              <a:rPr lang="es-ES" sz="1500" dirty="0">
                <a:solidFill>
                  <a:schemeClr val="dk1"/>
                </a:solidFill>
              </a:rPr>
              <a:t>Historyczne fotografie i dokumenty</a:t>
            </a:r>
            <a:endParaRPr lang="pl-PL" sz="1500" dirty="0">
              <a:solidFill>
                <a:schemeClr val="dk1"/>
              </a:solidFill>
            </a:endParaRPr>
          </a:p>
          <a:p>
            <a:pPr marL="400050" lvl="0" indent="-285750">
              <a:spcBef>
                <a:spcPts val="1200"/>
              </a:spcBef>
              <a:buClr>
                <a:schemeClr val="dk1"/>
              </a:buClr>
              <a:buSzPts val="1800"/>
              <a:buFont typeface="Arial" panose="020B0604020202020204" pitchFamily="34" charset="0"/>
              <a:buChar char="•"/>
            </a:pPr>
            <a:r>
              <a:rPr lang="en-US" sz="1500" dirty="0">
                <a:solidFill>
                  <a:schemeClr val="dk1"/>
                </a:solidFill>
              </a:rPr>
              <a:t>Sztuka </a:t>
            </a:r>
            <a:r>
              <a:rPr lang="en-US" sz="1500" dirty="0" err="1">
                <a:solidFill>
                  <a:schemeClr val="dk1"/>
                </a:solidFill>
              </a:rPr>
              <a:t>i</a:t>
            </a:r>
            <a:r>
              <a:rPr lang="en-US" sz="1500" dirty="0">
                <a:solidFill>
                  <a:schemeClr val="dk1"/>
                </a:solidFill>
              </a:rPr>
              <a:t> </a:t>
            </a:r>
            <a:r>
              <a:rPr lang="en-US" sz="1500" dirty="0" err="1">
                <a:solidFill>
                  <a:schemeClr val="dk1"/>
                </a:solidFill>
              </a:rPr>
              <a:t>ilustracj</a:t>
            </a:r>
            <a:r>
              <a:rPr lang="pl-PL" sz="1500" dirty="0">
                <a:solidFill>
                  <a:schemeClr val="dk1"/>
                </a:solidFill>
              </a:rPr>
              <a:t>e</a:t>
            </a:r>
          </a:p>
          <a:p>
            <a:pPr marL="400050" lvl="0" indent="-285750">
              <a:spcBef>
                <a:spcPts val="1200"/>
              </a:spcBef>
              <a:buClr>
                <a:schemeClr val="dk1"/>
              </a:buClr>
              <a:buSzPts val="1800"/>
              <a:buFont typeface="Arial" panose="020B0604020202020204" pitchFamily="34" charset="0"/>
              <a:buChar char="•"/>
            </a:pPr>
            <a:r>
              <a:rPr lang="en-US" sz="1500" dirty="0" err="1">
                <a:solidFill>
                  <a:schemeClr val="dk1"/>
                </a:solidFill>
              </a:rPr>
              <a:t>Nagrania</a:t>
            </a:r>
            <a:r>
              <a:rPr lang="en-US" sz="1500" dirty="0">
                <a:solidFill>
                  <a:schemeClr val="dk1"/>
                </a:solidFill>
              </a:rPr>
              <a:t> audio </a:t>
            </a:r>
            <a:r>
              <a:rPr lang="en-US" sz="1500" dirty="0" err="1">
                <a:solidFill>
                  <a:schemeClr val="dk1"/>
                </a:solidFill>
              </a:rPr>
              <a:t>i</a:t>
            </a:r>
            <a:r>
              <a:rPr lang="en-US" sz="1500" dirty="0">
                <a:solidFill>
                  <a:schemeClr val="dk1"/>
                </a:solidFill>
              </a:rPr>
              <a:t> </a:t>
            </a:r>
            <a:r>
              <a:rPr lang="pl-PL" sz="1500" dirty="0">
                <a:solidFill>
                  <a:schemeClr val="dk1"/>
                </a:solidFill>
              </a:rPr>
              <a:t>m</a:t>
            </a:r>
            <a:r>
              <a:rPr lang="en-US" sz="1500" dirty="0" err="1">
                <a:solidFill>
                  <a:schemeClr val="dk1"/>
                </a:solidFill>
              </a:rPr>
              <a:t>uzyka</a:t>
            </a:r>
            <a:endParaRPr lang="pl-PL" sz="1500" dirty="0">
              <a:solidFill>
                <a:schemeClr val="dk1"/>
              </a:solidFill>
            </a:endParaRPr>
          </a:p>
          <a:p>
            <a:pPr marL="400050" lvl="0" indent="-285750">
              <a:spcBef>
                <a:spcPts val="1200"/>
              </a:spcBef>
              <a:buClr>
                <a:schemeClr val="dk1"/>
              </a:buClr>
              <a:buSzPts val="1800"/>
              <a:buFont typeface="Arial" panose="020B0604020202020204" pitchFamily="34" charset="0"/>
              <a:buChar char="•"/>
            </a:pPr>
            <a:r>
              <a:rPr lang="en-US" sz="1500" dirty="0" err="1">
                <a:solidFill>
                  <a:schemeClr val="dk1"/>
                </a:solidFill>
              </a:rPr>
              <a:t>Teksty</a:t>
            </a:r>
            <a:r>
              <a:rPr lang="en-US" sz="1500" dirty="0">
                <a:solidFill>
                  <a:schemeClr val="dk1"/>
                </a:solidFill>
              </a:rPr>
              <a:t> </a:t>
            </a:r>
            <a:r>
              <a:rPr lang="en-US" sz="1500" dirty="0" err="1">
                <a:solidFill>
                  <a:schemeClr val="dk1"/>
                </a:solidFill>
              </a:rPr>
              <a:t>i</a:t>
            </a:r>
            <a:r>
              <a:rPr lang="en-US" sz="1500" dirty="0">
                <a:solidFill>
                  <a:schemeClr val="dk1"/>
                </a:solidFill>
              </a:rPr>
              <a:t> literature</a:t>
            </a:r>
            <a:endParaRPr lang="pl-PL" sz="1500" dirty="0">
              <a:solidFill>
                <a:schemeClr val="dk1"/>
              </a:solidFill>
            </a:endParaRPr>
          </a:p>
          <a:p>
            <a:pPr marL="400050" lvl="0" indent="-285750">
              <a:spcBef>
                <a:spcPts val="1200"/>
              </a:spcBef>
              <a:buClr>
                <a:schemeClr val="dk1"/>
              </a:buClr>
              <a:buSzPts val="1800"/>
              <a:buFont typeface="Arial" panose="020B0604020202020204" pitchFamily="34" charset="0"/>
              <a:buChar char="•"/>
            </a:pPr>
            <a:r>
              <a:rPr lang="en-US" sz="1500" dirty="0" err="1">
                <a:solidFill>
                  <a:schemeClr val="dk1"/>
                </a:solidFill>
              </a:rPr>
              <a:t>Klipy</a:t>
            </a:r>
            <a:r>
              <a:rPr lang="en-US" sz="1500" dirty="0">
                <a:solidFill>
                  <a:schemeClr val="dk1"/>
                </a:solidFill>
              </a:rPr>
              <a:t> </a:t>
            </a:r>
            <a:r>
              <a:rPr lang="en-US" sz="1500" dirty="0" err="1">
                <a:solidFill>
                  <a:schemeClr val="dk1"/>
                </a:solidFill>
              </a:rPr>
              <a:t>wideo</a:t>
            </a:r>
            <a:endParaRPr lang="en-US" sz="1500" dirty="0">
              <a:solidFill>
                <a:schemeClr val="dk1"/>
              </a:solidFill>
            </a:endParaRPr>
          </a:p>
        </p:txBody>
      </p:sp>
      <p:pic>
        <p:nvPicPr>
          <p:cNvPr id="5" name="Picture 4">
            <a:extLst>
              <a:ext uri="{FF2B5EF4-FFF2-40B4-BE49-F238E27FC236}">
                <a16:creationId xmlns:a16="http://schemas.microsoft.com/office/drawing/2014/main" id="{F5281FC0-01C0-AF23-D311-F4764C1CD09D}"/>
              </a:ext>
            </a:extLst>
          </p:cNvPr>
          <p:cNvPicPr>
            <a:picLocks noChangeAspect="1"/>
          </p:cNvPicPr>
          <p:nvPr/>
        </p:nvPicPr>
        <p:blipFill>
          <a:blip r:embed="rId6"/>
          <a:stretch>
            <a:fillRect/>
          </a:stretch>
        </p:blipFill>
        <p:spPr>
          <a:xfrm>
            <a:off x="7867874" y="4593761"/>
            <a:ext cx="1209655" cy="46542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363"/>
        <p:cNvGrpSpPr/>
        <p:nvPr/>
      </p:nvGrpSpPr>
      <p:grpSpPr>
        <a:xfrm>
          <a:off x="0" y="0"/>
          <a:ext cx="0" cy="0"/>
          <a:chOff x="0" y="0"/>
          <a:chExt cx="0" cy="0"/>
        </a:xfrm>
      </p:grpSpPr>
      <p:sp>
        <p:nvSpPr>
          <p:cNvPr id="364" name="Google Shape;364;p25"/>
          <p:cNvSpPr/>
          <p:nvPr/>
        </p:nvSpPr>
        <p:spPr>
          <a:xfrm rot="1495708">
            <a:off x="-1812376" y="-1107651"/>
            <a:ext cx="4986107" cy="4786334"/>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5" name="Google Shape;365;p25"/>
          <p:cNvSpPr/>
          <p:nvPr/>
        </p:nvSpPr>
        <p:spPr>
          <a:xfrm rot="1495081">
            <a:off x="-1497877" y="-723237"/>
            <a:ext cx="4459028" cy="4279030"/>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6" name="Google Shape;366;p25"/>
          <p:cNvSpPr/>
          <p:nvPr/>
        </p:nvSpPr>
        <p:spPr>
          <a:xfrm rot="1502772">
            <a:off x="-1211683" y="-339608"/>
            <a:ext cx="4015777" cy="3619742"/>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3"/>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367" name="Google Shape;367;p25"/>
          <p:cNvSpPr txBox="1"/>
          <p:nvPr/>
        </p:nvSpPr>
        <p:spPr>
          <a:xfrm>
            <a:off x="3378854" y="187354"/>
            <a:ext cx="4275900" cy="1003352"/>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Clr>
                <a:schemeClr val="dk1"/>
              </a:buClr>
              <a:buSzPts val="1100"/>
              <a:buFont typeface="Arial"/>
              <a:buNone/>
            </a:pPr>
            <a:r>
              <a:rPr lang="pl-PL" sz="2400" b="1" dirty="0">
                <a:solidFill>
                  <a:schemeClr val="dk1"/>
                </a:solidFill>
                <a:latin typeface="Arial Black" panose="020B0A04020102020204" pitchFamily="34" charset="0"/>
              </a:rPr>
              <a:t>Kluczowe archiwa cyfrowe i zasoby</a:t>
            </a:r>
          </a:p>
        </p:txBody>
      </p:sp>
      <p:sp>
        <p:nvSpPr>
          <p:cNvPr id="368" name="Google Shape;368;p25"/>
          <p:cNvSpPr/>
          <p:nvPr/>
        </p:nvSpPr>
        <p:spPr>
          <a:xfrm>
            <a:off x="338412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9" name="Google Shape;369;p25"/>
          <p:cNvSpPr/>
          <p:nvPr/>
        </p:nvSpPr>
        <p:spPr>
          <a:xfrm>
            <a:off x="568943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70" name="Google Shape;370;p25"/>
          <p:cNvSpPr txBox="1"/>
          <p:nvPr/>
        </p:nvSpPr>
        <p:spPr>
          <a:xfrm>
            <a:off x="3073401" y="1364174"/>
            <a:ext cx="6070599" cy="2215991"/>
          </a:xfrm>
          <a:prstGeom prst="rect">
            <a:avLst/>
          </a:prstGeom>
          <a:noFill/>
          <a:ln>
            <a:noFill/>
          </a:ln>
        </p:spPr>
        <p:txBody>
          <a:bodyPr spcFirstLastPara="1" wrap="square" lIns="0" tIns="0" rIns="0" bIns="0" anchor="t" anchorCtr="0">
            <a:spAutoFit/>
          </a:bodyPr>
          <a:lstStyle/>
          <a:p>
            <a:r>
              <a:rPr lang="pl-PL" sz="1600" b="1" dirty="0"/>
              <a:t>Główne repozytoria (wszystkie na licencji otwartej):</a:t>
            </a:r>
          </a:p>
          <a:p>
            <a:endParaRPr lang="en-US" sz="1600" dirty="0"/>
          </a:p>
          <a:p>
            <a:r>
              <a:rPr lang="en-US" sz="1600" b="1" dirty="0" err="1"/>
              <a:t>Archiwa</a:t>
            </a:r>
            <a:r>
              <a:rPr lang="en-US" sz="1600" b="1" dirty="0"/>
              <a:t> </a:t>
            </a:r>
            <a:r>
              <a:rPr lang="en-US" sz="1600" b="1" dirty="0" err="1"/>
              <a:t>ogólne</a:t>
            </a:r>
            <a:r>
              <a:rPr lang="en-US" sz="1600" b="1" dirty="0"/>
              <a:t>:</a:t>
            </a:r>
          </a:p>
          <a:p>
            <a:pPr marL="457200" lvl="0" indent="-342900" algn="l" rtl="0">
              <a:spcBef>
                <a:spcPts val="0"/>
              </a:spcBef>
              <a:spcAft>
                <a:spcPts val="0"/>
              </a:spcAft>
              <a:buClr>
                <a:schemeClr val="dk1"/>
              </a:buClr>
              <a:buSzPts val="1800"/>
              <a:buChar char="●"/>
            </a:pPr>
            <a:endParaRPr lang="en" sz="1600" b="1" u="sng" dirty="0">
              <a:solidFill>
                <a:schemeClr val="hlink"/>
              </a:solidFill>
              <a:hlinkClick r:id="rId4"/>
            </a:endParaRPr>
          </a:p>
          <a:p>
            <a:pPr marL="457200" indent="-342900">
              <a:buClr>
                <a:schemeClr val="dk1"/>
              </a:buClr>
              <a:buSzPts val="1800"/>
              <a:buFont typeface="Arial"/>
              <a:buChar char="●"/>
            </a:pPr>
            <a:r>
              <a:rPr lang="en-US" sz="1600" b="1" u="sng" dirty="0">
                <a:solidFill>
                  <a:schemeClr val="hlink"/>
                </a:solidFill>
                <a:hlinkClick r:id="rId5"/>
              </a:rPr>
              <a:t>Europeana.org</a:t>
            </a:r>
            <a:r>
              <a:rPr lang="en-US" sz="1600" b="1" dirty="0">
                <a:solidFill>
                  <a:schemeClr val="dk1"/>
                </a:solidFill>
              </a:rPr>
              <a:t> – </a:t>
            </a:r>
            <a:r>
              <a:rPr lang="pl-PL" sz="1600" dirty="0">
                <a:solidFill>
                  <a:schemeClr val="dk1"/>
                </a:solidFill>
              </a:rPr>
              <a:t>Europejskie dziedzictwo kulturowe (+50 milionów pozycji)</a:t>
            </a:r>
          </a:p>
          <a:p>
            <a:pPr marL="457200" lvl="0" indent="-342900">
              <a:buClr>
                <a:schemeClr val="dk1"/>
              </a:buClr>
              <a:buSzPts val="1800"/>
              <a:buChar char="●"/>
            </a:pPr>
            <a:r>
              <a:rPr lang="en" sz="1600" b="1" u="sng" dirty="0">
                <a:solidFill>
                  <a:schemeClr val="hlink"/>
                </a:solidFill>
                <a:hlinkClick r:id="rId4"/>
              </a:rPr>
              <a:t>Archive.org</a:t>
            </a:r>
            <a:r>
              <a:rPr lang="en" sz="1600" b="1" u="sng" dirty="0">
                <a:solidFill>
                  <a:schemeClr val="hlink"/>
                </a:solidFill>
              </a:rPr>
              <a:t> </a:t>
            </a:r>
            <a:r>
              <a:rPr lang="en-US" dirty="0"/>
              <a:t>- </a:t>
            </a:r>
            <a:r>
              <a:rPr lang="pl-PL" sz="1600" dirty="0"/>
              <a:t>Archiwum internetowe (książki, filmy, muzyka, oprogramowanie)</a:t>
            </a:r>
          </a:p>
          <a:p>
            <a:pPr marL="457200" lvl="0" indent="-342900">
              <a:buClr>
                <a:schemeClr val="dk1"/>
              </a:buClr>
              <a:buSzPts val="1800"/>
              <a:buChar char="●"/>
            </a:pPr>
            <a:r>
              <a:rPr lang="en" sz="1600" b="1" u="sng" dirty="0">
                <a:solidFill>
                  <a:schemeClr val="hlink"/>
                </a:solidFill>
              </a:rPr>
              <a:t>Euscreen.eu </a:t>
            </a:r>
            <a:r>
              <a:rPr lang="en-US" sz="1600" dirty="0"/>
              <a:t>- </a:t>
            </a:r>
            <a:r>
              <a:rPr lang="en-US" sz="1600" dirty="0" err="1"/>
              <a:t>Europejskie</a:t>
            </a:r>
            <a:r>
              <a:rPr lang="en-US" sz="1600" dirty="0"/>
              <a:t> </a:t>
            </a:r>
            <a:r>
              <a:rPr lang="en-US" sz="1600" dirty="0" err="1"/>
              <a:t>archiwa</a:t>
            </a:r>
            <a:r>
              <a:rPr lang="en-US" sz="1600" dirty="0"/>
              <a:t> </a:t>
            </a:r>
            <a:r>
              <a:rPr lang="en-US" sz="1600" dirty="0" err="1"/>
              <a:t>telewizyjne</a:t>
            </a:r>
            <a:endParaRPr sz="1800" dirty="0">
              <a:solidFill>
                <a:srgbClr val="383936"/>
              </a:solidFill>
            </a:endParaRPr>
          </a:p>
        </p:txBody>
      </p:sp>
      <p:sp>
        <p:nvSpPr>
          <p:cNvPr id="371" name="Google Shape;371;p25"/>
          <p:cNvSpPr/>
          <p:nvPr/>
        </p:nvSpPr>
        <p:spPr>
          <a:xfrm flipH="1">
            <a:off x="7280181" y="3193430"/>
            <a:ext cx="2353380" cy="2479615"/>
          </a:xfrm>
          <a:custGeom>
            <a:avLst/>
            <a:gdLst/>
            <a:ahLst/>
            <a:cxnLst/>
            <a:rect l="l" t="t" r="r" b="b"/>
            <a:pathLst>
              <a:path w="4706760" h="4959230" extrusionOk="0">
                <a:moveTo>
                  <a:pt x="4706761" y="0"/>
                </a:moveTo>
                <a:lnTo>
                  <a:pt x="0" y="0"/>
                </a:lnTo>
                <a:lnTo>
                  <a:pt x="0" y="4959230"/>
                </a:lnTo>
                <a:lnTo>
                  <a:pt x="4706761" y="4959230"/>
                </a:lnTo>
                <a:lnTo>
                  <a:pt x="4706761"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72" name="Google Shape;372;p25"/>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370;p25">
            <a:extLst>
              <a:ext uri="{FF2B5EF4-FFF2-40B4-BE49-F238E27FC236}">
                <a16:creationId xmlns:a16="http://schemas.microsoft.com/office/drawing/2014/main" id="{1016A544-2DE5-4207-9932-69AF45A834D4}"/>
              </a:ext>
            </a:extLst>
          </p:cNvPr>
          <p:cNvSpPr txBox="1"/>
          <p:nvPr/>
        </p:nvSpPr>
        <p:spPr>
          <a:xfrm>
            <a:off x="1102280" y="3766795"/>
            <a:ext cx="6070599" cy="1231106"/>
          </a:xfrm>
          <a:prstGeom prst="rect">
            <a:avLst/>
          </a:prstGeom>
          <a:noFill/>
          <a:ln>
            <a:noFill/>
          </a:ln>
        </p:spPr>
        <p:txBody>
          <a:bodyPr spcFirstLastPara="1" wrap="square" lIns="0" tIns="0" rIns="0" bIns="0" anchor="t" anchorCtr="0">
            <a:spAutoFit/>
          </a:bodyPr>
          <a:lstStyle/>
          <a:p>
            <a:r>
              <a:rPr lang="en-US" sz="1600" b="1" dirty="0" err="1"/>
              <a:t>Projekty</a:t>
            </a:r>
            <a:r>
              <a:rPr lang="en-US" sz="1600" b="1" dirty="0"/>
              <a:t> </a:t>
            </a:r>
            <a:r>
              <a:rPr lang="en-US" sz="1600" b="1" dirty="0" err="1"/>
              <a:t>kreatywnego</a:t>
            </a:r>
            <a:r>
              <a:rPr lang="en-US" sz="1600" b="1" dirty="0"/>
              <a:t> </a:t>
            </a:r>
            <a:r>
              <a:rPr lang="en-US" sz="1600" b="1" dirty="0" err="1"/>
              <a:t>ponownego</a:t>
            </a:r>
            <a:r>
              <a:rPr lang="en-US" sz="1600" b="1" dirty="0"/>
              <a:t> </a:t>
            </a:r>
            <a:r>
              <a:rPr lang="en-US" sz="1600" b="1" dirty="0" err="1"/>
              <a:t>wykorzystania</a:t>
            </a:r>
            <a:r>
              <a:rPr lang="en-US" sz="1600" b="1" dirty="0"/>
              <a:t>:</a:t>
            </a:r>
            <a:endParaRPr lang="pl-PL" sz="1600" b="1" dirty="0"/>
          </a:p>
          <a:p>
            <a:endParaRPr lang="en" sz="1600" b="1" u="sng" dirty="0">
              <a:solidFill>
                <a:schemeClr val="hlink"/>
              </a:solidFill>
              <a:hlinkClick r:id="rId4"/>
            </a:endParaRPr>
          </a:p>
          <a:p>
            <a:pPr marL="457200" indent="-342900">
              <a:buClr>
                <a:schemeClr val="dk1"/>
              </a:buClr>
              <a:buSzPts val="1800"/>
              <a:buFont typeface="Arial"/>
              <a:buChar char="●"/>
            </a:pPr>
            <a:r>
              <a:rPr lang="en" sz="1600" b="1" dirty="0">
                <a:solidFill>
                  <a:schemeClr val="dk1"/>
                </a:solidFill>
                <a:hlinkClick r:id="rId8"/>
              </a:rPr>
              <a:t>Archive to Alive </a:t>
            </a:r>
            <a:r>
              <a:rPr lang="en" sz="1600" dirty="0">
                <a:solidFill>
                  <a:schemeClr val="dk1"/>
                </a:solidFill>
              </a:rPr>
              <a:t>  </a:t>
            </a:r>
            <a:r>
              <a:rPr lang="pl-PL" sz="1600" dirty="0">
                <a:solidFill>
                  <a:schemeClr val="dk1"/>
                </a:solidFill>
              </a:rPr>
              <a:t>Projekt Erasmus School z wykorzystaniem archiwów </a:t>
            </a:r>
            <a:endParaRPr lang="en-US" sz="1600" b="1" u="sng" dirty="0">
              <a:solidFill>
                <a:schemeClr val="hlink"/>
              </a:solidFill>
              <a:hlinkClick r:id="rId5"/>
            </a:endParaRPr>
          </a:p>
          <a:p>
            <a:pPr marL="457200" indent="-342900">
              <a:buClr>
                <a:schemeClr val="dk1"/>
              </a:buClr>
              <a:buSzPts val="1800"/>
              <a:buFont typeface="Arial"/>
              <a:buChar char="●"/>
            </a:pPr>
            <a:r>
              <a:rPr lang="en" sz="1600" b="1" dirty="0">
                <a:solidFill>
                  <a:schemeClr val="dk1"/>
                </a:solidFill>
                <a:hlinkClick r:id="rId9"/>
              </a:rPr>
              <a:t>Europeana gif it up</a:t>
            </a:r>
            <a:r>
              <a:rPr lang="en" sz="1600" b="1" dirty="0">
                <a:solidFill>
                  <a:schemeClr val="dk1"/>
                </a:solidFill>
              </a:rPr>
              <a:t> </a:t>
            </a:r>
            <a:r>
              <a:rPr lang="en" sz="1600" dirty="0">
                <a:solidFill>
                  <a:schemeClr val="dk1"/>
                </a:solidFill>
              </a:rPr>
              <a:t>- </a:t>
            </a:r>
            <a:r>
              <a:rPr lang="pl-PL" sz="1600" dirty="0"/>
              <a:t>Twórz pliki GIF z archiwalnych filmów</a:t>
            </a:r>
            <a:endParaRPr sz="1600" dirty="0">
              <a:solidFill>
                <a:srgbClr val="383936"/>
              </a:solidFill>
            </a:endParaRPr>
          </a:p>
        </p:txBody>
      </p:sp>
      <p:pic>
        <p:nvPicPr>
          <p:cNvPr id="3" name="Picture 2">
            <a:extLst>
              <a:ext uri="{FF2B5EF4-FFF2-40B4-BE49-F238E27FC236}">
                <a16:creationId xmlns:a16="http://schemas.microsoft.com/office/drawing/2014/main" id="{94AE787E-CA1B-7E19-B388-395DBE474F26}"/>
              </a:ext>
            </a:extLst>
          </p:cNvPr>
          <p:cNvPicPr>
            <a:picLocks noChangeAspect="1"/>
          </p:cNvPicPr>
          <p:nvPr/>
        </p:nvPicPr>
        <p:blipFill>
          <a:blip r:embed="rId10"/>
          <a:stretch>
            <a:fillRect/>
          </a:stretch>
        </p:blipFill>
        <p:spPr>
          <a:xfrm>
            <a:off x="7905509" y="4643504"/>
            <a:ext cx="1191953" cy="45861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377"/>
        <p:cNvGrpSpPr/>
        <p:nvPr/>
      </p:nvGrpSpPr>
      <p:grpSpPr>
        <a:xfrm>
          <a:off x="0" y="0"/>
          <a:ext cx="0" cy="0"/>
          <a:chOff x="0" y="0"/>
          <a:chExt cx="0" cy="0"/>
        </a:xfrm>
      </p:grpSpPr>
      <p:sp>
        <p:nvSpPr>
          <p:cNvPr id="378" name="Google Shape;378;p26"/>
          <p:cNvSpPr/>
          <p:nvPr/>
        </p:nvSpPr>
        <p:spPr>
          <a:xfrm rot="1495708">
            <a:off x="-1812376" y="-1107651"/>
            <a:ext cx="4986107" cy="4786334"/>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79" name="Google Shape;379;p26"/>
          <p:cNvSpPr/>
          <p:nvPr/>
        </p:nvSpPr>
        <p:spPr>
          <a:xfrm rot="1495081">
            <a:off x="-1497877" y="-723237"/>
            <a:ext cx="4459028" cy="4279030"/>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0" name="Google Shape;380;p26"/>
          <p:cNvSpPr/>
          <p:nvPr/>
        </p:nvSpPr>
        <p:spPr>
          <a:xfrm rot="21416914">
            <a:off x="-1046874" y="-393150"/>
            <a:ext cx="3740267" cy="3763356"/>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dpi="0" rotWithShape="0">
            <a:blip r:embed="rId3"/>
            <a:srcRect/>
            <a:stretch>
              <a:fillRect l="2935" t="8476" r="-2935" b="-8476"/>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381" name="Google Shape;381;p26"/>
          <p:cNvSpPr txBox="1"/>
          <p:nvPr/>
        </p:nvSpPr>
        <p:spPr>
          <a:xfrm>
            <a:off x="3291334" y="608879"/>
            <a:ext cx="4275900" cy="1548757"/>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Clr>
                <a:schemeClr val="dk1"/>
              </a:buClr>
              <a:buSzPts val="1100"/>
              <a:buFont typeface="Arial"/>
              <a:buNone/>
            </a:pPr>
            <a:r>
              <a:rPr lang="pl-PL" sz="2400" b="1" dirty="0">
                <a:solidFill>
                  <a:schemeClr val="dk1"/>
                </a:solidFill>
              </a:rPr>
              <a:t>Jak korzystać z materiałów archiwalnych</a:t>
            </a:r>
            <a:endParaRPr sz="2400" b="1" dirty="0">
              <a:solidFill>
                <a:schemeClr val="dk1"/>
              </a:solidFill>
            </a:endParaRPr>
          </a:p>
          <a:p>
            <a:pPr marL="0" marR="0" lvl="0" indent="0" algn="l" rtl="0">
              <a:lnSpc>
                <a:spcPct val="106000"/>
              </a:lnSpc>
              <a:spcBef>
                <a:spcPts val="1200"/>
              </a:spcBef>
              <a:spcAft>
                <a:spcPts val="0"/>
              </a:spcAft>
              <a:buNone/>
            </a:pPr>
            <a:endParaRPr sz="2400" dirty="0"/>
          </a:p>
        </p:txBody>
      </p:sp>
      <p:sp>
        <p:nvSpPr>
          <p:cNvPr id="382" name="Google Shape;382;p26"/>
          <p:cNvSpPr/>
          <p:nvPr/>
        </p:nvSpPr>
        <p:spPr>
          <a:xfrm>
            <a:off x="338412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3" name="Google Shape;383;p26"/>
          <p:cNvSpPr/>
          <p:nvPr/>
        </p:nvSpPr>
        <p:spPr>
          <a:xfrm>
            <a:off x="568943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4" name="Google Shape;384;p26"/>
          <p:cNvSpPr txBox="1"/>
          <p:nvPr/>
        </p:nvSpPr>
        <p:spPr>
          <a:xfrm>
            <a:off x="3186428" y="1950070"/>
            <a:ext cx="4380806" cy="3288593"/>
          </a:xfrm>
          <a:prstGeom prst="rect">
            <a:avLst/>
          </a:prstGeom>
          <a:noFill/>
          <a:ln>
            <a:noFill/>
          </a:ln>
        </p:spPr>
        <p:txBody>
          <a:bodyPr spcFirstLastPara="1" wrap="square" lIns="0" tIns="0" rIns="0" bIns="0" anchor="t" anchorCtr="0">
            <a:spAutoFit/>
          </a:bodyPr>
          <a:lstStyle/>
          <a:p>
            <a:pPr marL="285750" lvl="0" indent="-285750">
              <a:lnSpc>
                <a:spcPct val="150000"/>
              </a:lnSpc>
              <a:buFont typeface="Arial" panose="020B0604020202020204" pitchFamily="34" charset="0"/>
              <a:buChar char="•"/>
            </a:pPr>
            <a:r>
              <a:rPr lang="pl-PL" sz="1700" dirty="0"/>
              <a:t>Wyszukuj według tematu, daty lub lokalizacji.</a:t>
            </a:r>
          </a:p>
          <a:p>
            <a:pPr marL="285750" lvl="0" indent="-285750">
              <a:lnSpc>
                <a:spcPct val="150000"/>
              </a:lnSpc>
              <a:buFont typeface="Arial" panose="020B0604020202020204" pitchFamily="34" charset="0"/>
              <a:buChar char="•"/>
            </a:pPr>
            <a:r>
              <a:rPr lang="pl-PL" sz="1700" dirty="0"/>
              <a:t>Filtruj materiały na licencji otwartej (CC, domena publiczna).</a:t>
            </a:r>
          </a:p>
          <a:p>
            <a:pPr marL="285750" lvl="0" indent="-285750">
              <a:lnSpc>
                <a:spcPct val="150000"/>
              </a:lnSpc>
              <a:buFont typeface="Arial" panose="020B0604020202020204" pitchFamily="34" charset="0"/>
              <a:buChar char="•"/>
            </a:pPr>
            <a:r>
              <a:rPr lang="pl-PL" sz="1700" dirty="0"/>
              <a:t>Pobieraj i podawaj odpowiednie źródła.</a:t>
            </a:r>
          </a:p>
          <a:p>
            <a:pPr marL="285750" lvl="0" indent="-285750">
              <a:lnSpc>
                <a:spcPct val="150000"/>
              </a:lnSpc>
              <a:buFont typeface="Arial" panose="020B0604020202020204" pitchFamily="34" charset="0"/>
              <a:buChar char="•"/>
            </a:pPr>
            <a:r>
              <a:rPr lang="pl-PL" sz="1700" dirty="0"/>
              <a:t>Włączaj je w przemyślany sposób do swojej narracji.</a:t>
            </a:r>
            <a:endParaRPr sz="1800" b="1" dirty="0">
              <a:solidFill>
                <a:schemeClr val="dk1"/>
              </a:solidFill>
            </a:endParaRPr>
          </a:p>
          <a:p>
            <a:pPr marL="0" marR="0" lvl="0" indent="0" algn="l" rtl="0">
              <a:lnSpc>
                <a:spcPct val="140000"/>
              </a:lnSpc>
              <a:spcBef>
                <a:spcPts val="1200"/>
              </a:spcBef>
              <a:spcAft>
                <a:spcPts val="0"/>
              </a:spcAft>
              <a:buNone/>
            </a:pPr>
            <a:endParaRPr sz="1800" dirty="0">
              <a:solidFill>
                <a:srgbClr val="383936"/>
              </a:solidFill>
            </a:endParaRPr>
          </a:p>
        </p:txBody>
      </p:sp>
      <p:sp>
        <p:nvSpPr>
          <p:cNvPr id="385" name="Google Shape;385;p26"/>
          <p:cNvSpPr/>
          <p:nvPr/>
        </p:nvSpPr>
        <p:spPr>
          <a:xfrm flipH="1">
            <a:off x="7280181" y="3193430"/>
            <a:ext cx="2353380" cy="2479615"/>
          </a:xfrm>
          <a:custGeom>
            <a:avLst/>
            <a:gdLst/>
            <a:ahLst/>
            <a:cxnLst/>
            <a:rect l="l" t="t" r="r" b="b"/>
            <a:pathLst>
              <a:path w="4706760" h="4959230" extrusionOk="0">
                <a:moveTo>
                  <a:pt x="4706761" y="0"/>
                </a:moveTo>
                <a:lnTo>
                  <a:pt x="0" y="0"/>
                </a:lnTo>
                <a:lnTo>
                  <a:pt x="0" y="4959230"/>
                </a:lnTo>
                <a:lnTo>
                  <a:pt x="4706761" y="4959230"/>
                </a:lnTo>
                <a:lnTo>
                  <a:pt x="4706761"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6" name="Google Shape;386;p26"/>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E19CFA0E-2C72-B3E6-3D0C-548F8FF3B749}"/>
              </a:ext>
            </a:extLst>
          </p:cNvPr>
          <p:cNvPicPr>
            <a:picLocks noChangeAspect="1"/>
          </p:cNvPicPr>
          <p:nvPr/>
        </p:nvPicPr>
        <p:blipFill>
          <a:blip r:embed="rId6"/>
          <a:stretch>
            <a:fillRect/>
          </a:stretch>
        </p:blipFill>
        <p:spPr>
          <a:xfrm>
            <a:off x="7849341" y="4578480"/>
            <a:ext cx="1215059" cy="4675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grpSp>
        <p:nvGrpSpPr>
          <p:cNvPr id="2" name="Group 2"/>
          <p:cNvGrpSpPr/>
          <p:nvPr/>
        </p:nvGrpSpPr>
        <p:grpSpPr>
          <a:xfrm>
            <a:off x="-1873145" y="-838860"/>
            <a:ext cx="5227848" cy="4732904"/>
            <a:chOff x="0" y="0"/>
            <a:chExt cx="5580380" cy="5052060"/>
          </a:xfrm>
        </p:grpSpPr>
        <p:sp>
          <p:nvSpPr>
            <p:cNvPr id="3" name="Freeform 3"/>
            <p:cNvSpPr/>
            <p:nvPr/>
          </p:nvSpPr>
          <p:spPr>
            <a:xfrm>
              <a:off x="-635000" y="-673100"/>
              <a:ext cx="6488430" cy="6027420"/>
            </a:xfrm>
            <a:custGeom>
              <a:avLst/>
              <a:gdLst/>
              <a:ahLst/>
              <a:cxnLst/>
              <a:rect l="l" t="t" r="r" b="b"/>
              <a:pathLst>
                <a:path w="6488430" h="6027420">
                  <a:moveTo>
                    <a:pt x="5344160" y="1055370"/>
                  </a:moveTo>
                  <a:cubicBezTo>
                    <a:pt x="4573270" y="651510"/>
                    <a:pt x="3856990" y="1112520"/>
                    <a:pt x="3284220" y="1112520"/>
                  </a:cubicBezTo>
                  <a:cubicBezTo>
                    <a:pt x="2839720" y="1112520"/>
                    <a:pt x="2001520" y="0"/>
                    <a:pt x="1000760" y="1314450"/>
                  </a:cubicBezTo>
                  <a:cubicBezTo>
                    <a:pt x="0" y="2628900"/>
                    <a:pt x="1247140" y="3865880"/>
                    <a:pt x="2368550" y="4946650"/>
                  </a:cubicBezTo>
                  <a:cubicBezTo>
                    <a:pt x="3489960" y="6027420"/>
                    <a:pt x="5013960" y="6009640"/>
                    <a:pt x="5894070" y="4725670"/>
                  </a:cubicBezTo>
                  <a:cubicBezTo>
                    <a:pt x="6488430" y="3859530"/>
                    <a:pt x="6229350" y="1520190"/>
                    <a:pt x="5344160" y="1055370"/>
                  </a:cubicBezTo>
                  <a:close/>
                </a:path>
              </a:pathLst>
            </a:custGeom>
            <a:solidFill>
              <a:srgbClr val="35A9E0"/>
            </a:solidFill>
            <a:ln w="12700">
              <a:solidFill>
                <a:srgbClr val="000000"/>
              </a:solidFill>
            </a:ln>
          </p:spPr>
          <p:txBody>
            <a:bodyPr/>
            <a:lstStyle/>
            <a:p>
              <a:endParaRPr lang="en-US"/>
            </a:p>
          </p:txBody>
        </p:sp>
      </p:grpSp>
      <p:grpSp>
        <p:nvGrpSpPr>
          <p:cNvPr id="4" name="Group 4"/>
          <p:cNvGrpSpPr/>
          <p:nvPr/>
        </p:nvGrpSpPr>
        <p:grpSpPr>
          <a:xfrm>
            <a:off x="-1478178" y="-520942"/>
            <a:ext cx="4660422" cy="4219199"/>
            <a:chOff x="0" y="0"/>
            <a:chExt cx="5580380" cy="5052060"/>
          </a:xfrm>
        </p:grpSpPr>
        <p:sp>
          <p:nvSpPr>
            <p:cNvPr id="5" name="Freeform 5"/>
            <p:cNvSpPr/>
            <p:nvPr/>
          </p:nvSpPr>
          <p:spPr>
            <a:xfrm>
              <a:off x="-635000" y="-673100"/>
              <a:ext cx="6488430" cy="6027420"/>
            </a:xfrm>
            <a:custGeom>
              <a:avLst/>
              <a:gdLst/>
              <a:ahLst/>
              <a:cxnLst/>
              <a:rect l="l" t="t" r="r" b="b"/>
              <a:pathLst>
                <a:path w="6488430" h="6027420">
                  <a:moveTo>
                    <a:pt x="5344160" y="1055370"/>
                  </a:moveTo>
                  <a:cubicBezTo>
                    <a:pt x="4573270" y="651510"/>
                    <a:pt x="3856990" y="1112520"/>
                    <a:pt x="3284220" y="1112520"/>
                  </a:cubicBezTo>
                  <a:cubicBezTo>
                    <a:pt x="2839720" y="1112520"/>
                    <a:pt x="2001520" y="0"/>
                    <a:pt x="1000760" y="1314450"/>
                  </a:cubicBezTo>
                  <a:cubicBezTo>
                    <a:pt x="0" y="2628900"/>
                    <a:pt x="1247140" y="3865880"/>
                    <a:pt x="2368550" y="4946650"/>
                  </a:cubicBezTo>
                  <a:cubicBezTo>
                    <a:pt x="3489960" y="6027420"/>
                    <a:pt x="5013960" y="6009640"/>
                    <a:pt x="5894070" y="4725670"/>
                  </a:cubicBezTo>
                  <a:cubicBezTo>
                    <a:pt x="6488430" y="3859530"/>
                    <a:pt x="6229350" y="1520190"/>
                    <a:pt x="5344160" y="1055370"/>
                  </a:cubicBezTo>
                  <a:close/>
                </a:path>
              </a:pathLst>
            </a:custGeom>
            <a:solidFill>
              <a:srgbClr val="4272B7"/>
            </a:solidFill>
            <a:ln w="12700">
              <a:solidFill>
                <a:srgbClr val="000000"/>
              </a:solidFill>
            </a:ln>
          </p:spPr>
          <p:txBody>
            <a:bodyPr/>
            <a:lstStyle/>
            <a:p>
              <a:endParaRPr lang="en-US"/>
            </a:p>
          </p:txBody>
        </p:sp>
      </p:grpSp>
      <p:grpSp>
        <p:nvGrpSpPr>
          <p:cNvPr id="6" name="Group 6"/>
          <p:cNvGrpSpPr/>
          <p:nvPr/>
        </p:nvGrpSpPr>
        <p:grpSpPr>
          <a:xfrm>
            <a:off x="-1178827" y="-213265"/>
            <a:ext cx="4148719" cy="3755941"/>
            <a:chOff x="0" y="0"/>
            <a:chExt cx="5580380" cy="5052060"/>
          </a:xfrm>
        </p:grpSpPr>
        <p:sp>
          <p:nvSpPr>
            <p:cNvPr id="7" name="Freeform 7"/>
            <p:cNvSpPr/>
            <p:nvPr/>
          </p:nvSpPr>
          <p:spPr>
            <a:xfrm>
              <a:off x="-635000" y="-673100"/>
              <a:ext cx="6488430" cy="6027420"/>
            </a:xfrm>
            <a:custGeom>
              <a:avLst/>
              <a:gdLst/>
              <a:ahLst/>
              <a:cxnLst/>
              <a:rect l="l" t="t" r="r" b="b"/>
              <a:pathLst>
                <a:path w="6488430" h="6027420">
                  <a:moveTo>
                    <a:pt x="5344160" y="1055370"/>
                  </a:moveTo>
                  <a:cubicBezTo>
                    <a:pt x="4573270" y="651510"/>
                    <a:pt x="3856990" y="1112520"/>
                    <a:pt x="3284220" y="1112520"/>
                  </a:cubicBezTo>
                  <a:cubicBezTo>
                    <a:pt x="2839720" y="1112520"/>
                    <a:pt x="2001520" y="0"/>
                    <a:pt x="1000760" y="1314450"/>
                  </a:cubicBezTo>
                  <a:cubicBezTo>
                    <a:pt x="0" y="2628900"/>
                    <a:pt x="1247140" y="3865880"/>
                    <a:pt x="2368550" y="4946650"/>
                  </a:cubicBezTo>
                  <a:cubicBezTo>
                    <a:pt x="3489960" y="6027420"/>
                    <a:pt x="5013960" y="6009640"/>
                    <a:pt x="5894070" y="4725670"/>
                  </a:cubicBezTo>
                  <a:cubicBezTo>
                    <a:pt x="6488430" y="3859530"/>
                    <a:pt x="6229350" y="1520190"/>
                    <a:pt x="5344160" y="1055370"/>
                  </a:cubicBezTo>
                  <a:close/>
                </a:path>
              </a:pathLst>
            </a:custGeom>
            <a:blipFill>
              <a:blip r:embed="rId3"/>
              <a:stretch>
                <a:fillRect l="-13366" r="-13366"/>
              </a:stretch>
            </a:blipFill>
          </p:spPr>
          <p:txBody>
            <a:bodyPr/>
            <a:lstStyle/>
            <a:p>
              <a:endParaRPr lang="en-US"/>
            </a:p>
          </p:txBody>
        </p:sp>
      </p:grpSp>
      <p:sp>
        <p:nvSpPr>
          <p:cNvPr id="8" name="TextBox 8"/>
          <p:cNvSpPr txBox="1"/>
          <p:nvPr/>
        </p:nvSpPr>
        <p:spPr>
          <a:xfrm>
            <a:off x="3587813" y="1116987"/>
            <a:ext cx="5496170" cy="1461426"/>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85725" lvl="0" indent="-85725">
              <a:lnSpc>
                <a:spcPct val="115000"/>
              </a:lnSpc>
              <a:spcBef>
                <a:spcPts val="1200"/>
              </a:spcBef>
              <a:buClr>
                <a:schemeClr val="dk1"/>
              </a:buClr>
              <a:buSzPts val="1600"/>
            </a:pPr>
            <a:r>
              <a:rPr lang="en" sz="1600" dirty="0">
                <a:solidFill>
                  <a:schemeClr val="dk1"/>
                </a:solidFill>
                <a:latin typeface="Arial" panose="020B0604020202020204" pitchFamily="34" charset="0"/>
                <a:ea typeface="Tahoma"/>
                <a:cs typeface="Arial" panose="020B0604020202020204" pitchFamily="34" charset="0"/>
                <a:sym typeface="Tahoma"/>
              </a:rPr>
              <a:t> 🖼 </a:t>
            </a:r>
            <a:r>
              <a:rPr lang="en-US" sz="1600" dirty="0">
                <a:solidFill>
                  <a:schemeClr val="dk1"/>
                </a:solidFill>
                <a:latin typeface="Arial" panose="020B0604020202020204" pitchFamily="34" charset="0"/>
                <a:ea typeface="Tahoma"/>
                <a:cs typeface="Arial" panose="020B0604020202020204" pitchFamily="34" charset="0"/>
                <a:sym typeface="Tahoma"/>
                <a:hlinkClick r:id="rId4"/>
              </a:rPr>
              <a:t>Canva</a:t>
            </a:r>
            <a:r>
              <a:rPr lang="en-US" sz="1600" dirty="0">
                <a:solidFill>
                  <a:schemeClr val="dk1"/>
                </a:solidFill>
                <a:latin typeface="Arial" panose="020B0604020202020204" pitchFamily="34" charset="0"/>
                <a:ea typeface="Tahoma"/>
                <a:cs typeface="Arial" panose="020B0604020202020204" pitchFamily="34" charset="0"/>
                <a:sym typeface="Tahoma"/>
              </a:rPr>
              <a:t> – </a:t>
            </a:r>
            <a:r>
              <a:rPr lang="pl-PL" sz="1600" dirty="0">
                <a:solidFill>
                  <a:schemeClr val="dk1"/>
                </a:solidFill>
                <a:latin typeface="Arial" panose="020B0604020202020204" pitchFamily="34" charset="0"/>
                <a:ea typeface="Tahoma"/>
                <a:cs typeface="Arial" panose="020B0604020202020204" pitchFamily="34" charset="0"/>
                <a:sym typeface="Tahoma"/>
              </a:rPr>
              <a:t>tworzenie układów, dodawanie podpisów, muzyki i animacji.</a:t>
            </a:r>
          </a:p>
          <a:p>
            <a:pPr marL="85725" lvl="0" indent="-85725">
              <a:lnSpc>
                <a:spcPct val="115000"/>
              </a:lnSpc>
              <a:spcBef>
                <a:spcPts val="1200"/>
              </a:spcBef>
              <a:buClr>
                <a:schemeClr val="dk1"/>
              </a:buClr>
              <a:buSzPts val="1600"/>
            </a:pPr>
            <a:r>
              <a:rPr lang="en" sz="1600" dirty="0">
                <a:solidFill>
                  <a:schemeClr val="dk1"/>
                </a:solidFill>
                <a:latin typeface="Tahoma"/>
                <a:ea typeface="Tahoma"/>
                <a:cs typeface="Tahoma"/>
                <a:sym typeface="Tahoma"/>
              </a:rPr>
              <a:t>🎧 </a:t>
            </a:r>
            <a:r>
              <a:rPr lang="en-US" sz="1600" dirty="0">
                <a:solidFill>
                  <a:schemeClr val="dk1"/>
                </a:solidFill>
                <a:latin typeface="Tahoma"/>
                <a:ea typeface="Tahoma"/>
                <a:cs typeface="Tahoma"/>
                <a:sym typeface="Tahoma"/>
                <a:hlinkClick r:id="rId5"/>
              </a:rPr>
              <a:t>Audacity</a:t>
            </a:r>
            <a:r>
              <a:rPr lang="en-US" sz="1600" dirty="0">
                <a:solidFill>
                  <a:schemeClr val="dk1"/>
                </a:solidFill>
                <a:latin typeface="Tahoma"/>
                <a:ea typeface="Tahoma"/>
                <a:cs typeface="Tahoma"/>
                <a:sym typeface="Tahoma"/>
              </a:rPr>
              <a:t> – </a:t>
            </a:r>
            <a:r>
              <a:rPr lang="pl-PL" sz="1600" dirty="0">
                <a:solidFill>
                  <a:schemeClr val="dk1"/>
                </a:solidFill>
                <a:latin typeface="Tahoma"/>
                <a:ea typeface="Tahoma"/>
                <a:cs typeface="Tahoma"/>
                <a:sym typeface="Tahoma"/>
              </a:rPr>
              <a:t>bezpłatne oprogramowanie do nagrywania i edycji narracji lub efektów dźwiękowych.</a:t>
            </a:r>
          </a:p>
          <a:p>
            <a:pPr algn="l">
              <a:lnSpc>
                <a:spcPts val="1470"/>
              </a:lnSpc>
            </a:pPr>
            <a:endParaRPr lang="en-US" sz="1050" dirty="0">
              <a:solidFill>
                <a:srgbClr val="383936"/>
              </a:solidFill>
              <a:latin typeface="Open Sauce"/>
              <a:ea typeface="Open Sauce"/>
              <a:cs typeface="Open Sauce"/>
              <a:sym typeface="Open Sauce"/>
            </a:endParaRPr>
          </a:p>
        </p:txBody>
      </p:sp>
      <p:sp>
        <p:nvSpPr>
          <p:cNvPr id="9" name="TextBox 9"/>
          <p:cNvSpPr txBox="1"/>
          <p:nvPr/>
        </p:nvSpPr>
        <p:spPr>
          <a:xfrm>
            <a:off x="3610503" y="220223"/>
            <a:ext cx="5211486" cy="763863"/>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lvl="0">
              <a:lnSpc>
                <a:spcPct val="106000"/>
              </a:lnSpc>
            </a:pPr>
            <a:r>
              <a:rPr lang="pl-PL" sz="2400" b="1" dirty="0">
                <a:solidFill>
                  <a:schemeClr val="dk1"/>
                </a:solidFill>
                <a:latin typeface="Arial Black" panose="020B0A04020102020204" pitchFamily="34" charset="0"/>
                <a:cs typeface="Arial" panose="020B0604020202020204" pitchFamily="34" charset="0"/>
              </a:rPr>
              <a:t>Narzędzia do tworzenia i edycji treści cyfrowych opowieści:</a:t>
            </a:r>
            <a:endParaRPr lang="en-US" sz="800" dirty="0">
              <a:solidFill>
                <a:schemeClr val="dk1"/>
              </a:solidFill>
              <a:latin typeface="Arial" panose="020B0604020202020204" pitchFamily="34" charset="0"/>
              <a:cs typeface="Arial" panose="020B0604020202020204" pitchFamily="34" charset="0"/>
            </a:endParaRPr>
          </a:p>
        </p:txBody>
      </p:sp>
      <p:sp>
        <p:nvSpPr>
          <p:cNvPr id="10" name="Freeform 10"/>
          <p:cNvSpPr/>
          <p:nvPr/>
        </p:nvSpPr>
        <p:spPr>
          <a:xfrm>
            <a:off x="117764" y="4453579"/>
            <a:ext cx="793173" cy="592401"/>
          </a:xfrm>
          <a:custGeom>
            <a:avLst/>
            <a:gdLst/>
            <a:ahLst/>
            <a:cxnLst/>
            <a:rect l="l" t="t" r="r" b="b"/>
            <a:pathLst>
              <a:path w="1586346" h="1184802">
                <a:moveTo>
                  <a:pt x="0" y="0"/>
                </a:moveTo>
                <a:lnTo>
                  <a:pt x="1586346" y="0"/>
                </a:lnTo>
                <a:lnTo>
                  <a:pt x="1586346" y="1184803"/>
                </a:lnTo>
                <a:lnTo>
                  <a:pt x="0" y="1184803"/>
                </a:lnTo>
                <a:lnTo>
                  <a:pt x="0" y="0"/>
                </a:lnTo>
                <a:close/>
              </a:path>
            </a:pathLst>
          </a:custGeom>
          <a:blipFill>
            <a:blip r:embed="rId6"/>
            <a:stretch>
              <a:fillRect/>
            </a:stretch>
          </a:blipFill>
        </p:spPr>
        <p:txBody>
          <a:bodyPr/>
          <a:lstStyle/>
          <a:p>
            <a:endParaRPr lang="en-US"/>
          </a:p>
        </p:txBody>
      </p:sp>
      <p:sp>
        <p:nvSpPr>
          <p:cNvPr id="12" name="Freeform 12"/>
          <p:cNvSpPr/>
          <p:nvPr/>
        </p:nvSpPr>
        <p:spPr>
          <a:xfrm flipH="1">
            <a:off x="7523103" y="3038308"/>
            <a:ext cx="1412742" cy="1711472"/>
          </a:xfrm>
          <a:custGeom>
            <a:avLst/>
            <a:gdLst/>
            <a:ahLst/>
            <a:cxnLst/>
            <a:rect l="l" t="t" r="r" b="b"/>
            <a:pathLst>
              <a:path w="2825484" h="3422943">
                <a:moveTo>
                  <a:pt x="2825484" y="0"/>
                </a:moveTo>
                <a:lnTo>
                  <a:pt x="0" y="0"/>
                </a:lnTo>
                <a:lnTo>
                  <a:pt x="0" y="3422944"/>
                </a:lnTo>
                <a:lnTo>
                  <a:pt x="2825484" y="3422944"/>
                </a:lnTo>
                <a:lnTo>
                  <a:pt x="282548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TextBox 13"/>
          <p:cNvSpPr txBox="1"/>
          <p:nvPr/>
        </p:nvSpPr>
        <p:spPr>
          <a:xfrm>
            <a:off x="3443469" y="2571750"/>
            <a:ext cx="4540705" cy="1262397"/>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127000" lvl="0">
              <a:lnSpc>
                <a:spcPct val="115000"/>
              </a:lnSpc>
              <a:spcBef>
                <a:spcPts val="1200"/>
              </a:spcBef>
              <a:buClr>
                <a:schemeClr val="dk1"/>
              </a:buClr>
              <a:buSzPts val="1600"/>
            </a:pPr>
            <a:r>
              <a:rPr lang="en" sz="1600" dirty="0">
                <a:solidFill>
                  <a:schemeClr val="dk1"/>
                </a:solidFill>
                <a:latin typeface="Arial" panose="020B0604020202020204" pitchFamily="34" charset="0"/>
                <a:ea typeface="Tahoma"/>
                <a:cs typeface="Arial" panose="020B0604020202020204" pitchFamily="34" charset="0"/>
                <a:sym typeface="Tahoma"/>
              </a:rPr>
              <a:t>🎞 </a:t>
            </a:r>
            <a:r>
              <a:rPr lang="en-US" sz="1600" dirty="0" err="1">
                <a:solidFill>
                  <a:schemeClr val="dk1"/>
                </a:solidFill>
                <a:latin typeface="Arial" panose="020B0604020202020204" pitchFamily="34" charset="0"/>
                <a:ea typeface="Tahoma"/>
                <a:cs typeface="Arial" panose="020B0604020202020204" pitchFamily="34" charset="0"/>
                <a:sym typeface="Tahoma"/>
                <a:hlinkClick r:id="rId9"/>
              </a:rPr>
              <a:t>WeVideo</a:t>
            </a:r>
            <a:r>
              <a:rPr lang="en-US" sz="1600" dirty="0">
                <a:solidFill>
                  <a:schemeClr val="dk1"/>
                </a:solidFill>
                <a:latin typeface="Arial" panose="020B0604020202020204" pitchFamily="34" charset="0"/>
                <a:ea typeface="Tahoma"/>
                <a:cs typeface="Arial" panose="020B0604020202020204" pitchFamily="34" charset="0"/>
                <a:sym typeface="Tahoma"/>
              </a:rPr>
              <a:t> – </a:t>
            </a:r>
            <a:r>
              <a:rPr lang="pl-PL" sz="1600" dirty="0">
                <a:solidFill>
                  <a:schemeClr val="dk1"/>
                </a:solidFill>
                <a:latin typeface="Arial" panose="020B0604020202020204" pitchFamily="34" charset="0"/>
                <a:ea typeface="Tahoma"/>
                <a:cs typeface="Arial" panose="020B0604020202020204" pitchFamily="34" charset="0"/>
                <a:sym typeface="Tahoma"/>
              </a:rPr>
              <a:t>edytor wideo w chmurze (funkcje podobne do </a:t>
            </a:r>
            <a:r>
              <a:rPr lang="pl-PL" sz="1600" dirty="0" err="1">
                <a:solidFill>
                  <a:schemeClr val="dk1"/>
                </a:solidFill>
                <a:latin typeface="Arial" panose="020B0604020202020204" pitchFamily="34" charset="0"/>
                <a:ea typeface="Tahoma"/>
                <a:cs typeface="Arial" panose="020B0604020202020204" pitchFamily="34" charset="0"/>
                <a:sym typeface="Tahoma"/>
              </a:rPr>
              <a:t>Canva</a:t>
            </a:r>
            <a:r>
              <a:rPr lang="pl-PL" sz="1600" dirty="0">
                <a:solidFill>
                  <a:schemeClr val="dk1"/>
                </a:solidFill>
                <a:latin typeface="Arial" panose="020B0604020202020204" pitchFamily="34" charset="0"/>
                <a:ea typeface="Tahoma"/>
                <a:cs typeface="Arial" panose="020B0604020202020204" pitchFamily="34" charset="0"/>
                <a:sym typeface="Tahoma"/>
              </a:rPr>
              <a:t>, intuicyjna oś czasu).</a:t>
            </a:r>
          </a:p>
          <a:p>
            <a:pPr marL="127000" lvl="0">
              <a:lnSpc>
                <a:spcPct val="115000"/>
              </a:lnSpc>
              <a:spcBef>
                <a:spcPts val="1200"/>
              </a:spcBef>
              <a:buClr>
                <a:schemeClr val="dk1"/>
              </a:buClr>
              <a:buSzPts val="1600"/>
            </a:pPr>
            <a:r>
              <a:rPr lang="en" sz="1600" dirty="0">
                <a:solidFill>
                  <a:schemeClr val="dk1"/>
                </a:solidFill>
                <a:latin typeface="Arial" panose="020B0604020202020204" pitchFamily="34" charset="0"/>
                <a:ea typeface="Tahoma"/>
                <a:cs typeface="Arial" panose="020B0604020202020204" pitchFamily="34" charset="0"/>
                <a:sym typeface="Tahoma"/>
              </a:rPr>
              <a:t>💻 </a:t>
            </a:r>
            <a:r>
              <a:rPr lang="en-US" sz="1600" dirty="0">
                <a:solidFill>
                  <a:schemeClr val="dk1"/>
                </a:solidFill>
                <a:latin typeface="Arial" panose="020B0604020202020204" pitchFamily="34" charset="0"/>
                <a:ea typeface="Tahoma"/>
                <a:cs typeface="Arial" panose="020B0604020202020204" pitchFamily="34" charset="0"/>
                <a:sym typeface="Tahoma"/>
                <a:hlinkClick r:id="rId10"/>
              </a:rPr>
              <a:t>Clipchamp</a:t>
            </a:r>
            <a:r>
              <a:rPr lang="en-US" sz="1600" dirty="0">
                <a:solidFill>
                  <a:schemeClr val="dk1"/>
                </a:solidFill>
                <a:latin typeface="Arial" panose="020B0604020202020204" pitchFamily="34" charset="0"/>
                <a:ea typeface="Tahoma"/>
                <a:cs typeface="Arial" panose="020B0604020202020204" pitchFamily="34" charset="0"/>
                <a:sym typeface="Tahoma"/>
              </a:rPr>
              <a:t> – </a:t>
            </a:r>
            <a:r>
              <a:rPr lang="pl-PL" sz="1600" dirty="0">
                <a:solidFill>
                  <a:schemeClr val="dk1"/>
                </a:solidFill>
                <a:latin typeface="Arial" panose="020B0604020202020204" pitchFamily="34" charset="0"/>
                <a:ea typeface="Tahoma"/>
                <a:cs typeface="Arial" panose="020B0604020202020204" pitchFamily="34" charset="0"/>
                <a:sym typeface="Tahoma"/>
              </a:rPr>
              <a:t>edytor wideo firmy Microsoft, integrujący tekst, przejścia i dźwięk.</a:t>
            </a:r>
            <a:endParaRPr lang="en-US" sz="1600" dirty="0">
              <a:solidFill>
                <a:schemeClr val="dk1"/>
              </a:solidFill>
              <a:latin typeface="Arial" panose="020B0604020202020204" pitchFamily="34" charset="0"/>
              <a:ea typeface="Tahoma"/>
              <a:cs typeface="Arial" panose="020B0604020202020204" pitchFamily="34" charset="0"/>
              <a:sym typeface="Tahoma"/>
            </a:endParaRPr>
          </a:p>
        </p:txBody>
      </p:sp>
      <p:sp>
        <p:nvSpPr>
          <p:cNvPr id="14" name="TextBox 13">
            <a:extLst>
              <a:ext uri="{FF2B5EF4-FFF2-40B4-BE49-F238E27FC236}">
                <a16:creationId xmlns:a16="http://schemas.microsoft.com/office/drawing/2014/main" id="{225FAB85-F036-C102-8F02-544455E29104}"/>
              </a:ext>
            </a:extLst>
          </p:cNvPr>
          <p:cNvSpPr txBox="1"/>
          <p:nvPr/>
        </p:nvSpPr>
        <p:spPr>
          <a:xfrm>
            <a:off x="2565399" y="3906812"/>
            <a:ext cx="5418775" cy="634533"/>
          </a:xfrm>
          <a:prstGeom prst="rect">
            <a:avLst/>
          </a:prstGeom>
          <a:noFill/>
        </p:spPr>
        <p:txBody>
          <a:bodyPr wrap="square" rtlCol="0">
            <a:spAutoFit/>
          </a:bodyPr>
          <a:lstStyle/>
          <a:p>
            <a:pPr marL="127000">
              <a:lnSpc>
                <a:spcPct val="115000"/>
              </a:lnSpc>
              <a:spcBef>
                <a:spcPts val="1200"/>
              </a:spcBef>
              <a:buClr>
                <a:schemeClr val="dk1"/>
              </a:buClr>
              <a:buSzPts val="1600"/>
            </a:pPr>
            <a:r>
              <a:rPr lang="en" sz="1600" dirty="0">
                <a:solidFill>
                  <a:schemeClr val="dk1"/>
                </a:solidFill>
                <a:latin typeface="Arial" panose="020B0604020202020204" pitchFamily="34" charset="0"/>
                <a:ea typeface="Tahoma"/>
                <a:cs typeface="Arial" panose="020B0604020202020204" pitchFamily="34" charset="0"/>
                <a:sym typeface="Tahoma"/>
              </a:rPr>
              <a:t>🎬 </a:t>
            </a:r>
            <a:r>
              <a:rPr lang="en-US" sz="1600" dirty="0">
                <a:solidFill>
                  <a:schemeClr val="dk1"/>
                </a:solidFill>
                <a:latin typeface="Arial" panose="020B0604020202020204" pitchFamily="34" charset="0"/>
                <a:ea typeface="Tahoma"/>
                <a:cs typeface="Arial" panose="020B0604020202020204" pitchFamily="34" charset="0"/>
                <a:sym typeface="Tahoma"/>
                <a:hlinkClick r:id="rId11"/>
              </a:rPr>
              <a:t>VEV Design </a:t>
            </a:r>
            <a:r>
              <a:rPr lang="en-US" sz="1600" dirty="0">
                <a:solidFill>
                  <a:schemeClr val="dk1"/>
                </a:solidFill>
                <a:latin typeface="Arial" panose="020B0604020202020204" pitchFamily="34" charset="0"/>
                <a:ea typeface="Tahoma"/>
                <a:cs typeface="Arial" panose="020B0604020202020204" pitchFamily="34" charset="0"/>
                <a:sym typeface="Tahoma"/>
              </a:rPr>
              <a:t>– </a:t>
            </a:r>
            <a:r>
              <a:rPr lang="pl-PL" sz="1600" dirty="0">
                <a:solidFill>
                  <a:schemeClr val="dk1"/>
                </a:solidFill>
                <a:latin typeface="Arial" panose="020B0604020202020204" pitchFamily="34" charset="0"/>
                <a:ea typeface="Tahoma"/>
                <a:cs typeface="Arial" panose="020B0604020202020204" pitchFamily="34" charset="0"/>
                <a:sym typeface="Tahoma"/>
              </a:rPr>
              <a:t>edytor wizualny oparty na przeglądarce do tworzenia interaktywnych opowieści.</a:t>
            </a:r>
            <a:endParaRPr lang="en-US" dirty="0"/>
          </a:p>
        </p:txBody>
      </p:sp>
      <p:sp>
        <p:nvSpPr>
          <p:cNvPr id="16" name="TextBox 15">
            <a:extLst>
              <a:ext uri="{FF2B5EF4-FFF2-40B4-BE49-F238E27FC236}">
                <a16:creationId xmlns:a16="http://schemas.microsoft.com/office/drawing/2014/main" id="{5343624C-13EF-0EEC-1E39-338E5BFA0601}"/>
              </a:ext>
            </a:extLst>
          </p:cNvPr>
          <p:cNvSpPr txBox="1"/>
          <p:nvPr/>
        </p:nvSpPr>
        <p:spPr>
          <a:xfrm>
            <a:off x="986049" y="4732196"/>
            <a:ext cx="6868636" cy="344005"/>
          </a:xfrm>
          <a:prstGeom prst="rect">
            <a:avLst/>
          </a:prstGeom>
          <a:noFill/>
        </p:spPr>
        <p:txBody>
          <a:bodyPr wrap="square">
            <a:spAutoFit/>
          </a:bodyPr>
          <a:lstStyle/>
          <a:p>
            <a:pPr>
              <a:lnSpc>
                <a:spcPct val="107000"/>
              </a:lnSpc>
              <a:spcAft>
                <a:spcPts val="800"/>
              </a:spcAft>
              <a:buNone/>
            </a:pPr>
            <a:r>
              <a:rPr lang="pl-PL" sz="1600" b="1" kern="100" dirty="0">
                <a:effectLst/>
                <a:latin typeface="Arial Black" panose="020B0A04020102020204" pitchFamily="34" charset="0"/>
                <a:ea typeface="Calibri" panose="020F0502020204030204" pitchFamily="34" charset="0"/>
                <a:cs typeface="Calibri" panose="020F0502020204030204" pitchFamily="34" charset="0"/>
              </a:rPr>
              <a:t>Nie czuj się przytłoczony — zacznij od JEDNEGO narzędzia.</a:t>
            </a:r>
          </a:p>
        </p:txBody>
      </p:sp>
      <p:pic>
        <p:nvPicPr>
          <p:cNvPr id="15" name="Picture 14">
            <a:extLst>
              <a:ext uri="{FF2B5EF4-FFF2-40B4-BE49-F238E27FC236}">
                <a16:creationId xmlns:a16="http://schemas.microsoft.com/office/drawing/2014/main" id="{A47A8B13-5E8E-A505-FA49-BA21DDB1BCD0}"/>
              </a:ext>
            </a:extLst>
          </p:cNvPr>
          <p:cNvPicPr>
            <a:picLocks noChangeAspect="1"/>
          </p:cNvPicPr>
          <p:nvPr/>
        </p:nvPicPr>
        <p:blipFill>
          <a:blip r:embed="rId12"/>
          <a:stretch>
            <a:fillRect/>
          </a:stretch>
        </p:blipFill>
        <p:spPr>
          <a:xfrm>
            <a:off x="7854685" y="4585724"/>
            <a:ext cx="1229298" cy="472979"/>
          </a:xfrm>
          <a:prstGeom prst="rect">
            <a:avLst/>
          </a:prstGeom>
        </p:spPr>
      </p:pic>
    </p:spTree>
    <p:extLst>
      <p:ext uri="{BB962C8B-B14F-4D97-AF65-F5344CB8AC3E}">
        <p14:creationId xmlns:p14="http://schemas.microsoft.com/office/powerpoint/2010/main" val="2825835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272B7"/>
        </a:solidFill>
        <a:effectLst/>
      </p:bgPr>
    </p:bg>
    <p:spTree>
      <p:nvGrpSpPr>
        <p:cNvPr id="1" name="Shape 99"/>
        <p:cNvGrpSpPr/>
        <p:nvPr/>
      </p:nvGrpSpPr>
      <p:grpSpPr>
        <a:xfrm>
          <a:off x="0" y="0"/>
          <a:ext cx="0" cy="0"/>
          <a:chOff x="0" y="0"/>
          <a:chExt cx="0" cy="0"/>
        </a:xfrm>
      </p:grpSpPr>
      <p:sp>
        <p:nvSpPr>
          <p:cNvPr id="100" name="Google Shape;100;p14"/>
          <p:cNvSpPr/>
          <p:nvPr/>
        </p:nvSpPr>
        <p:spPr>
          <a:xfrm rot="-1563210">
            <a:off x="-325034" y="101498"/>
            <a:ext cx="4172875" cy="2060617"/>
          </a:xfrm>
          <a:custGeom>
            <a:avLst/>
            <a:gdLst/>
            <a:ahLst/>
            <a:cxnLst/>
            <a:rect l="l" t="t" r="r" b="b"/>
            <a:pathLst>
              <a:path w="8330769" h="4104797" extrusionOk="0">
                <a:moveTo>
                  <a:pt x="0" y="0"/>
                </a:moveTo>
                <a:lnTo>
                  <a:pt x="8330770" y="0"/>
                </a:lnTo>
                <a:lnTo>
                  <a:pt x="8330770" y="4104797"/>
                </a:lnTo>
                <a:lnTo>
                  <a:pt x="0" y="4104797"/>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1" name="Google Shape;101;p14"/>
          <p:cNvSpPr/>
          <p:nvPr/>
        </p:nvSpPr>
        <p:spPr>
          <a:xfrm rot="4724778">
            <a:off x="221226" y="-1318627"/>
            <a:ext cx="2368560" cy="2600215"/>
          </a:xfrm>
          <a:custGeom>
            <a:avLst/>
            <a:gdLst/>
            <a:ahLst/>
            <a:cxnLst/>
            <a:rect l="l" t="t" r="r" b="b"/>
            <a:pathLst>
              <a:path w="4740855" h="5204531" extrusionOk="0">
                <a:moveTo>
                  <a:pt x="0" y="0"/>
                </a:moveTo>
                <a:lnTo>
                  <a:pt x="4740855" y="0"/>
                </a:lnTo>
                <a:lnTo>
                  <a:pt x="4740855" y="5204531"/>
                </a:lnTo>
                <a:lnTo>
                  <a:pt x="0" y="520453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 name="Google Shape;102;p14"/>
          <p:cNvSpPr txBox="1"/>
          <p:nvPr/>
        </p:nvSpPr>
        <p:spPr>
          <a:xfrm>
            <a:off x="3552442" y="3179427"/>
            <a:ext cx="2330700" cy="107700"/>
          </a:xfrm>
          <a:prstGeom prst="rect">
            <a:avLst/>
          </a:prstGeom>
          <a:noFill/>
          <a:ln>
            <a:noFill/>
          </a:ln>
        </p:spPr>
        <p:txBody>
          <a:bodyPr spcFirstLastPara="1" wrap="square" lIns="0" tIns="0" rIns="0" bIns="0" anchor="t" anchorCtr="0">
            <a:spAutoFit/>
          </a:bodyPr>
          <a:lstStyle/>
          <a:p>
            <a:pPr marL="0" marR="0" lvl="0" indent="0" algn="ctr" rtl="0">
              <a:lnSpc>
                <a:spcPct val="139964"/>
              </a:lnSpc>
              <a:spcBef>
                <a:spcPts val="0"/>
              </a:spcBef>
              <a:spcAft>
                <a:spcPts val="0"/>
              </a:spcAft>
              <a:buNone/>
            </a:pPr>
            <a:endParaRPr sz="700"/>
          </a:p>
        </p:txBody>
      </p:sp>
      <p:grpSp>
        <p:nvGrpSpPr>
          <p:cNvPr id="103" name="Google Shape;103;p14"/>
          <p:cNvGrpSpPr/>
          <p:nvPr/>
        </p:nvGrpSpPr>
        <p:grpSpPr>
          <a:xfrm>
            <a:off x="668450" y="249773"/>
            <a:ext cx="8315913" cy="4161565"/>
            <a:chOff x="-2212513" y="-3541926"/>
            <a:chExt cx="22175768" cy="11097508"/>
          </a:xfrm>
        </p:grpSpPr>
        <p:sp>
          <p:nvSpPr>
            <p:cNvPr id="104" name="Google Shape;104;p14"/>
            <p:cNvSpPr/>
            <p:nvPr/>
          </p:nvSpPr>
          <p:spPr>
            <a:xfrm>
              <a:off x="-2212513" y="-3541926"/>
              <a:ext cx="22175768" cy="11097508"/>
            </a:xfrm>
            <a:custGeom>
              <a:avLst/>
              <a:gdLst/>
              <a:ahLst/>
              <a:cxnLst/>
              <a:rect l="l" t="t" r="r" b="b"/>
              <a:pathLst>
                <a:path w="6151392" h="1382867" extrusionOk="0">
                  <a:moveTo>
                    <a:pt x="6026932" y="1382867"/>
                  </a:moveTo>
                  <a:lnTo>
                    <a:pt x="124460" y="1382867"/>
                  </a:lnTo>
                  <a:cubicBezTo>
                    <a:pt x="55880" y="1382867"/>
                    <a:pt x="0" y="1326987"/>
                    <a:pt x="0" y="1258407"/>
                  </a:cubicBezTo>
                  <a:lnTo>
                    <a:pt x="0" y="124460"/>
                  </a:lnTo>
                  <a:cubicBezTo>
                    <a:pt x="0" y="55880"/>
                    <a:pt x="55880" y="0"/>
                    <a:pt x="124460" y="0"/>
                  </a:cubicBezTo>
                  <a:lnTo>
                    <a:pt x="6026932" y="0"/>
                  </a:lnTo>
                  <a:cubicBezTo>
                    <a:pt x="6095512" y="0"/>
                    <a:pt x="6151392" y="55880"/>
                    <a:pt x="6151392" y="124460"/>
                  </a:cubicBezTo>
                  <a:lnTo>
                    <a:pt x="6151392" y="1258407"/>
                  </a:lnTo>
                  <a:cubicBezTo>
                    <a:pt x="6151392" y="1326987"/>
                    <a:pt x="6095512" y="1382867"/>
                    <a:pt x="6026932" y="1382867"/>
                  </a:cubicBezTo>
                  <a:close/>
                </a:path>
              </a:pathLst>
            </a:custGeom>
            <a:solidFill>
              <a:srgbClr val="8FC4E5"/>
            </a:solidFill>
            <a:ln>
              <a:noFill/>
            </a:ln>
          </p:spPr>
          <p:txBody>
            <a:bodyPr spcFirstLastPara="1" wrap="square" lIns="45725" tIns="22850" rIns="45725" bIns="22850" numCol="2" anchor="t" anchorCtr="0">
              <a:noAutofit/>
            </a:bodyPr>
            <a:lstStyle/>
            <a:p>
              <a:pPr marL="0" marR="0" lvl="0" indent="0" algn="l" rtl="0">
                <a:spcBef>
                  <a:spcPts val="0"/>
                </a:spcBef>
                <a:spcAft>
                  <a:spcPts val="0"/>
                </a:spcAft>
                <a:buNone/>
              </a:pPr>
              <a:endParaRPr lang="pl-PL" sz="1200" b="1" dirty="0">
                <a:solidFill>
                  <a:schemeClr val="dk1"/>
                </a:solidFill>
              </a:endParaRPr>
            </a:p>
            <a:p>
              <a:pPr marL="0" marR="0" lvl="0" indent="0" algn="l" rtl="0">
                <a:spcBef>
                  <a:spcPts val="0"/>
                </a:spcBef>
                <a:spcAft>
                  <a:spcPts val="0"/>
                </a:spcAft>
                <a:buNone/>
              </a:pPr>
              <a:r>
                <a:rPr lang="pl-PL" sz="1200" b="1" dirty="0">
                  <a:solidFill>
                    <a:schemeClr val="dk1"/>
                  </a:solidFill>
                </a:rPr>
                <a:t>SPIS TREŚCI</a:t>
              </a:r>
            </a:p>
            <a:p>
              <a:pPr marL="0" marR="0" lvl="0" indent="0" algn="l" rtl="0">
                <a:spcBef>
                  <a:spcPts val="0"/>
                </a:spcBef>
                <a:spcAft>
                  <a:spcPts val="0"/>
                </a:spcAft>
                <a:buNone/>
              </a:pPr>
              <a:endParaRPr lang="pl-PL" sz="1200" b="1" dirty="0">
                <a:solidFill>
                  <a:schemeClr val="dk1"/>
                </a:solidFill>
              </a:endParaRPr>
            </a:p>
            <a:p>
              <a:pPr marL="0" marR="0" lvl="0" indent="0" algn="l" rtl="0">
                <a:spcBef>
                  <a:spcPts val="0"/>
                </a:spcBef>
                <a:spcAft>
                  <a:spcPts val="0"/>
                </a:spcAft>
                <a:buNone/>
              </a:pPr>
              <a:r>
                <a:rPr lang="pl-PL" sz="1200" b="1" dirty="0" err="1">
                  <a:solidFill>
                    <a:schemeClr val="dk1"/>
                  </a:solidFill>
                </a:rPr>
                <a:t>Webinar</a:t>
              </a:r>
              <a:r>
                <a:rPr lang="pl-PL" sz="1200" b="1" dirty="0">
                  <a:solidFill>
                    <a:schemeClr val="dk1"/>
                  </a:solidFill>
                </a:rPr>
                <a:t> 3: Tworzenie i udostępnianie cyfrowej opowieści fotograficznej</a:t>
              </a:r>
            </a:p>
            <a:p>
              <a:pPr marL="0" marR="0" lvl="0" indent="0" algn="l" rtl="0">
                <a:spcBef>
                  <a:spcPts val="0"/>
                </a:spcBef>
                <a:spcAft>
                  <a:spcPts val="0"/>
                </a:spcAft>
                <a:buNone/>
              </a:pPr>
              <a:endParaRPr lang="pl-PL" sz="1200" b="1" dirty="0">
                <a:solidFill>
                  <a:schemeClr val="dk1"/>
                </a:solidFill>
              </a:endParaRPr>
            </a:p>
            <a:p>
              <a:pPr marL="0" marR="0" lvl="0" indent="0" algn="l" rtl="0">
                <a:spcBef>
                  <a:spcPts val="0"/>
                </a:spcBef>
                <a:spcAft>
                  <a:spcPts val="0"/>
                </a:spcAft>
                <a:buNone/>
              </a:pPr>
              <a:r>
                <a:rPr lang="pl-PL" sz="1200" b="1" dirty="0">
                  <a:solidFill>
                    <a:schemeClr val="dk1"/>
                  </a:solidFill>
                </a:rPr>
                <a:t>Techniki produkcji (fotografowanie i edycja)</a:t>
              </a:r>
            </a:p>
            <a:p>
              <a:pPr marL="0" marR="0" lvl="0" indent="0" algn="l" rtl="0">
                <a:spcBef>
                  <a:spcPts val="0"/>
                </a:spcBef>
                <a:spcAft>
                  <a:spcPts val="0"/>
                </a:spcAft>
                <a:buNone/>
              </a:pPr>
              <a:endParaRPr lang="pl-PL" sz="1200" b="1" dirty="0">
                <a:solidFill>
                  <a:schemeClr val="dk1"/>
                </a:solidFill>
              </a:endParaRPr>
            </a:p>
            <a:p>
              <a:pPr marL="0" marR="0" lvl="0" indent="0" algn="l" rtl="0">
                <a:spcBef>
                  <a:spcPts val="0"/>
                </a:spcBef>
                <a:spcAft>
                  <a:spcPts val="0"/>
                </a:spcAft>
                <a:buNone/>
              </a:pPr>
              <a:r>
                <a:rPr lang="pl-PL" sz="1200" b="1" dirty="0">
                  <a:solidFill>
                    <a:schemeClr val="dk1"/>
                  </a:solidFill>
                </a:rPr>
                <a:t>Dodawanie tekstu, podpisów i dźwięku</a:t>
              </a:r>
            </a:p>
            <a:p>
              <a:pPr marL="0" marR="0" lvl="0" indent="0" algn="l" rtl="0">
                <a:spcBef>
                  <a:spcPts val="0"/>
                </a:spcBef>
                <a:spcAft>
                  <a:spcPts val="0"/>
                </a:spcAft>
                <a:buNone/>
              </a:pPr>
              <a:endParaRPr lang="pl-PL" sz="1200" b="1" dirty="0">
                <a:solidFill>
                  <a:schemeClr val="dk1"/>
                </a:solidFill>
              </a:endParaRPr>
            </a:p>
            <a:p>
              <a:pPr marL="0" marR="0" lvl="0" indent="0" algn="l" rtl="0">
                <a:spcBef>
                  <a:spcPts val="0"/>
                </a:spcBef>
                <a:spcAft>
                  <a:spcPts val="0"/>
                </a:spcAft>
                <a:buNone/>
              </a:pPr>
              <a:r>
                <a:rPr lang="pl-PL" sz="1200" b="1" dirty="0">
                  <a:solidFill>
                    <a:schemeClr val="dk1"/>
                  </a:solidFill>
                </a:rPr>
                <a:t>Dodawanie dodatkowych materiałów z cyfrowych repozytoriów</a:t>
              </a:r>
            </a:p>
            <a:p>
              <a:pPr marL="0" marR="0" lvl="0" indent="0" algn="l" rtl="0">
                <a:spcBef>
                  <a:spcPts val="0"/>
                </a:spcBef>
                <a:spcAft>
                  <a:spcPts val="0"/>
                </a:spcAft>
                <a:buNone/>
              </a:pPr>
              <a:endParaRPr lang="pl-PL" sz="1200" b="1" dirty="0">
                <a:solidFill>
                  <a:schemeClr val="dk1"/>
                </a:solidFill>
              </a:endParaRPr>
            </a:p>
            <a:p>
              <a:pPr marL="0" marR="0" lvl="0" indent="0" algn="l" rtl="0">
                <a:spcBef>
                  <a:spcPts val="0"/>
                </a:spcBef>
                <a:spcAft>
                  <a:spcPts val="0"/>
                </a:spcAft>
                <a:buNone/>
              </a:pPr>
              <a:r>
                <a:rPr lang="pl-PL" sz="1200" b="1" dirty="0">
                  <a:solidFill>
                    <a:schemeClr val="dk1"/>
                  </a:solidFill>
                </a:rPr>
                <a:t>Etyka i obywatelstwo cyfrowe  </a:t>
              </a:r>
            </a:p>
            <a:p>
              <a:pPr marL="0" marR="0" lvl="0" indent="0" algn="l" rtl="0">
                <a:spcBef>
                  <a:spcPts val="0"/>
                </a:spcBef>
                <a:spcAft>
                  <a:spcPts val="0"/>
                </a:spcAft>
                <a:buNone/>
              </a:pPr>
              <a:endParaRPr lang="pl-PL" sz="1200" b="1" dirty="0">
                <a:solidFill>
                  <a:schemeClr val="dk1"/>
                </a:solidFill>
              </a:endParaRPr>
            </a:p>
            <a:p>
              <a:pPr marL="0" marR="0" lvl="0" indent="0" algn="l" rtl="0">
                <a:spcBef>
                  <a:spcPts val="0"/>
                </a:spcBef>
                <a:spcAft>
                  <a:spcPts val="0"/>
                </a:spcAft>
                <a:buNone/>
              </a:pPr>
              <a:r>
                <a:rPr lang="pl-PL" sz="1200" b="1" dirty="0">
                  <a:solidFill>
                    <a:schemeClr val="dk1"/>
                  </a:solidFill>
                </a:rPr>
                <a:t>Platformy udostępniania</a:t>
              </a:r>
            </a:p>
            <a:p>
              <a:pPr marL="0" marR="0" lvl="0" indent="0" algn="l" rtl="0">
                <a:spcBef>
                  <a:spcPts val="0"/>
                </a:spcBef>
                <a:spcAft>
                  <a:spcPts val="0"/>
                </a:spcAft>
                <a:buNone/>
              </a:pPr>
              <a:endParaRPr lang="pl-PL" sz="1200" b="1" dirty="0">
                <a:solidFill>
                  <a:schemeClr val="dk1"/>
                </a:solidFill>
              </a:endParaRPr>
            </a:p>
            <a:p>
              <a:pPr marL="0" marR="0" lvl="0" indent="0" algn="l" rtl="0">
                <a:spcBef>
                  <a:spcPts val="0"/>
                </a:spcBef>
                <a:spcAft>
                  <a:spcPts val="0"/>
                </a:spcAft>
                <a:buNone/>
              </a:pPr>
              <a:r>
                <a:rPr lang="pl-PL" sz="1200" b="1" dirty="0">
                  <a:solidFill>
                    <a:schemeClr val="dk1"/>
                  </a:solidFill>
                </a:rPr>
                <a:t>Ocena i refleksja</a:t>
              </a:r>
            </a:p>
            <a:p>
              <a:pPr marL="0" marR="0" lvl="0" indent="0" algn="l" rtl="0">
                <a:spcBef>
                  <a:spcPts val="0"/>
                </a:spcBef>
                <a:spcAft>
                  <a:spcPts val="0"/>
                </a:spcAft>
                <a:buNone/>
              </a:pPr>
              <a:endParaRPr lang="pl-PL" sz="1200" b="1" dirty="0">
                <a:solidFill>
                  <a:schemeClr val="dk1"/>
                </a:solidFill>
              </a:endParaRPr>
            </a:p>
            <a:p>
              <a:pPr marL="0" marR="0" lvl="0" indent="0" algn="l" rtl="0">
                <a:spcBef>
                  <a:spcPts val="0"/>
                </a:spcBef>
                <a:spcAft>
                  <a:spcPts val="0"/>
                </a:spcAft>
                <a:buNone/>
              </a:pPr>
              <a:r>
                <a:rPr lang="pl-PL" sz="1200" b="1" dirty="0">
                  <a:solidFill>
                    <a:schemeClr val="dk1"/>
                  </a:solidFill>
                </a:rPr>
                <a:t>Referencje i bibliografia</a:t>
              </a:r>
            </a:p>
            <a:p>
              <a:pPr marL="0" lvl="0" indent="0" algn="l" rtl="0">
                <a:lnSpc>
                  <a:spcPct val="115000"/>
                </a:lnSpc>
                <a:spcBef>
                  <a:spcPts val="1200"/>
                </a:spcBef>
                <a:spcAft>
                  <a:spcPts val="0"/>
                </a:spcAft>
                <a:buSzPts val="1100"/>
                <a:buNone/>
              </a:pPr>
              <a:endParaRPr sz="700" b="1" dirty="0">
                <a:solidFill>
                  <a:schemeClr val="dk1"/>
                </a:solidFill>
              </a:endParaRPr>
            </a:p>
            <a:p>
              <a:pPr marL="0" marR="0" lvl="0" indent="0" algn="l" rtl="0">
                <a:spcBef>
                  <a:spcPts val="1200"/>
                </a:spcBef>
                <a:spcAft>
                  <a:spcPts val="0"/>
                </a:spcAft>
                <a:buNone/>
              </a:pPr>
              <a:endParaRPr sz="500" dirty="0">
                <a:solidFill>
                  <a:schemeClr val="dk1"/>
                </a:solidFill>
              </a:endParaRPr>
            </a:p>
          </p:txBody>
        </p:sp>
        <p:sp>
          <p:nvSpPr>
            <p:cNvPr id="105" name="Google Shape;105;p14"/>
            <p:cNvSpPr txBox="1"/>
            <p:nvPr/>
          </p:nvSpPr>
          <p:spPr>
            <a:xfrm>
              <a:off x="0" y="208709"/>
              <a:ext cx="17159100" cy="287400"/>
            </a:xfrm>
            <a:prstGeom prst="rect">
              <a:avLst/>
            </a:prstGeom>
            <a:noFill/>
            <a:ln>
              <a:noFill/>
            </a:ln>
          </p:spPr>
          <p:txBody>
            <a:bodyPr spcFirstLastPara="1" wrap="square" lIns="0" tIns="0" rIns="0" bIns="0" anchor="t" anchorCtr="0">
              <a:spAutoFit/>
            </a:bodyPr>
            <a:lstStyle/>
            <a:p>
              <a:pPr marL="0" marR="0" lvl="0" indent="0" algn="ctr" rtl="0">
                <a:lnSpc>
                  <a:spcPct val="105998"/>
                </a:lnSpc>
                <a:spcBef>
                  <a:spcPts val="0"/>
                </a:spcBef>
                <a:spcAft>
                  <a:spcPts val="0"/>
                </a:spcAft>
                <a:buNone/>
              </a:pPr>
              <a:endParaRPr sz="700"/>
            </a:p>
          </p:txBody>
        </p:sp>
      </p:grpSp>
      <p:sp>
        <p:nvSpPr>
          <p:cNvPr id="106" name="Google Shape;106;p14"/>
          <p:cNvSpPr/>
          <p:nvPr/>
        </p:nvSpPr>
        <p:spPr>
          <a:xfrm>
            <a:off x="1984975" y="3494778"/>
            <a:ext cx="1933063" cy="2553560"/>
          </a:xfrm>
          <a:custGeom>
            <a:avLst/>
            <a:gdLst/>
            <a:ahLst/>
            <a:cxnLst/>
            <a:rect l="l" t="t" r="r" b="b"/>
            <a:pathLst>
              <a:path w="5407168" h="6948463" extrusionOk="0">
                <a:moveTo>
                  <a:pt x="0" y="0"/>
                </a:moveTo>
                <a:lnTo>
                  <a:pt x="5407168" y="0"/>
                </a:lnTo>
                <a:lnTo>
                  <a:pt x="5407168" y="6948463"/>
                </a:lnTo>
                <a:lnTo>
                  <a:pt x="0" y="694846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7" name="Google Shape;107;p14"/>
          <p:cNvSpPr/>
          <p:nvPr/>
        </p:nvSpPr>
        <p:spPr>
          <a:xfrm rot="9329096" flipH="1">
            <a:off x="4719565" y="2713472"/>
            <a:ext cx="6249705" cy="2988496"/>
          </a:xfrm>
          <a:custGeom>
            <a:avLst/>
            <a:gdLst/>
            <a:ahLst/>
            <a:cxnLst/>
            <a:rect l="l" t="t" r="r" b="b"/>
            <a:pathLst>
              <a:path w="12497380" h="5976020" extrusionOk="0">
                <a:moveTo>
                  <a:pt x="12497380" y="0"/>
                </a:moveTo>
                <a:lnTo>
                  <a:pt x="0" y="0"/>
                </a:lnTo>
                <a:lnTo>
                  <a:pt x="0" y="5976020"/>
                </a:lnTo>
                <a:lnTo>
                  <a:pt x="12497380" y="5976020"/>
                </a:lnTo>
                <a:lnTo>
                  <a:pt x="1249738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8" name="Google Shape;108;p14"/>
          <p:cNvSpPr/>
          <p:nvPr/>
        </p:nvSpPr>
        <p:spPr>
          <a:xfrm rot="-4953377" flipH="1">
            <a:off x="5199560" y="3263047"/>
            <a:ext cx="2957885" cy="3158906"/>
          </a:xfrm>
          <a:custGeom>
            <a:avLst/>
            <a:gdLst/>
            <a:ahLst/>
            <a:cxnLst/>
            <a:rect l="l" t="t" r="r" b="b"/>
            <a:pathLst>
              <a:path w="5895392" h="6296050" extrusionOk="0">
                <a:moveTo>
                  <a:pt x="5895392" y="0"/>
                </a:moveTo>
                <a:lnTo>
                  <a:pt x="0" y="0"/>
                </a:lnTo>
                <a:lnTo>
                  <a:pt x="0" y="6296050"/>
                </a:lnTo>
                <a:lnTo>
                  <a:pt x="5895392" y="6296050"/>
                </a:lnTo>
                <a:lnTo>
                  <a:pt x="5895392"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9" name="Google Shape;109;p14"/>
          <p:cNvSpPr/>
          <p:nvPr/>
        </p:nvSpPr>
        <p:spPr>
          <a:xfrm rot="-1432517">
            <a:off x="5710525" y="3506065"/>
            <a:ext cx="2132266" cy="2246641"/>
          </a:xfrm>
          <a:custGeom>
            <a:avLst/>
            <a:gdLst/>
            <a:ahLst/>
            <a:cxnLst/>
            <a:rect l="l" t="t" r="r" b="b"/>
            <a:pathLst>
              <a:path w="4261870" h="4490476" extrusionOk="0">
                <a:moveTo>
                  <a:pt x="0" y="0"/>
                </a:moveTo>
                <a:lnTo>
                  <a:pt x="4261870" y="0"/>
                </a:lnTo>
                <a:lnTo>
                  <a:pt x="4261870" y="4490476"/>
                </a:lnTo>
                <a:lnTo>
                  <a:pt x="0" y="4490476"/>
                </a:lnTo>
                <a:lnTo>
                  <a:pt x="0" y="0"/>
                </a:lnTo>
                <a:close/>
              </a:path>
            </a:pathLst>
          </a:custGeom>
          <a:blipFill rotWithShape="1">
            <a:blip r:embed="rId8">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0" name="Google Shape;110;p14"/>
          <p:cNvSpPr/>
          <p:nvPr/>
        </p:nvSpPr>
        <p:spPr>
          <a:xfrm>
            <a:off x="7868164" y="161094"/>
            <a:ext cx="1116199" cy="833661"/>
          </a:xfrm>
          <a:custGeom>
            <a:avLst/>
            <a:gdLst/>
            <a:ahLst/>
            <a:cxnLst/>
            <a:rect l="l" t="t" r="r" b="b"/>
            <a:pathLst>
              <a:path w="2232397" h="1667321" extrusionOk="0">
                <a:moveTo>
                  <a:pt x="0" y="0"/>
                </a:moveTo>
                <a:lnTo>
                  <a:pt x="2232397" y="0"/>
                </a:lnTo>
                <a:lnTo>
                  <a:pt x="2232397" y="1667321"/>
                </a:lnTo>
                <a:lnTo>
                  <a:pt x="0" y="1667321"/>
                </a:lnTo>
                <a:lnTo>
                  <a:pt x="0" y="0"/>
                </a:lnTo>
                <a:close/>
              </a:path>
            </a:pathLst>
          </a:custGeom>
          <a:blipFill rotWithShape="1">
            <a:blip r:embed="rId9">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3FA4239A-D850-C70E-654C-8AE05DB30540}"/>
              </a:ext>
            </a:extLst>
          </p:cNvPr>
          <p:cNvPicPr>
            <a:picLocks noChangeAspect="1"/>
          </p:cNvPicPr>
          <p:nvPr/>
        </p:nvPicPr>
        <p:blipFill>
          <a:blip r:embed="rId10"/>
          <a:stretch>
            <a:fillRect/>
          </a:stretch>
        </p:blipFill>
        <p:spPr>
          <a:xfrm>
            <a:off x="7821597" y="4420748"/>
            <a:ext cx="1229298" cy="47297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391">
          <a:extLst>
            <a:ext uri="{FF2B5EF4-FFF2-40B4-BE49-F238E27FC236}">
              <a16:creationId xmlns:a16="http://schemas.microsoft.com/office/drawing/2014/main" id="{C3D76EC0-7FA2-AF02-9530-17C56C31A826}"/>
            </a:ext>
          </a:extLst>
        </p:cNvPr>
        <p:cNvGrpSpPr/>
        <p:nvPr/>
      </p:nvGrpSpPr>
      <p:grpSpPr>
        <a:xfrm>
          <a:off x="0" y="0"/>
          <a:ext cx="0" cy="0"/>
          <a:chOff x="0" y="0"/>
          <a:chExt cx="0" cy="0"/>
        </a:xfrm>
      </p:grpSpPr>
      <p:sp>
        <p:nvSpPr>
          <p:cNvPr id="392" name="Google Shape;392;p27">
            <a:extLst>
              <a:ext uri="{FF2B5EF4-FFF2-40B4-BE49-F238E27FC236}">
                <a16:creationId xmlns:a16="http://schemas.microsoft.com/office/drawing/2014/main" id="{B826AC34-502A-C1FD-95F6-90AF0BE0A229}"/>
              </a:ext>
            </a:extLst>
          </p:cNvPr>
          <p:cNvSpPr txBox="1"/>
          <p:nvPr/>
        </p:nvSpPr>
        <p:spPr>
          <a:xfrm>
            <a:off x="117764" y="-39959"/>
            <a:ext cx="6848631" cy="57862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SzPts val="1100"/>
              <a:buNone/>
            </a:pPr>
            <a:r>
              <a:rPr lang="pl-PL" sz="2400" b="1" dirty="0">
                <a:solidFill>
                  <a:schemeClr val="tx1"/>
                </a:solidFill>
                <a:latin typeface="Arial Black" panose="020B0A04020102020204" pitchFamily="34" charset="0"/>
              </a:rPr>
              <a:t>Integracja głosu i obrazów w narracji</a:t>
            </a:r>
          </a:p>
        </p:txBody>
      </p:sp>
      <p:sp>
        <p:nvSpPr>
          <p:cNvPr id="393" name="Google Shape;393;p27">
            <a:extLst>
              <a:ext uri="{FF2B5EF4-FFF2-40B4-BE49-F238E27FC236}">
                <a16:creationId xmlns:a16="http://schemas.microsoft.com/office/drawing/2014/main" id="{10F6DF3B-FA75-94A0-87B1-690D1F8D8624}"/>
              </a:ext>
            </a:extLst>
          </p:cNvPr>
          <p:cNvSpPr txBox="1"/>
          <p:nvPr/>
        </p:nvSpPr>
        <p:spPr>
          <a:xfrm>
            <a:off x="117764" y="963393"/>
            <a:ext cx="6653426" cy="353327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pl-PL" sz="1800" b="1" dirty="0">
                <a:solidFill>
                  <a:schemeClr val="tx1"/>
                </a:solidFill>
              </a:rPr>
              <a:t>Jak połączyć głos i obraz</a:t>
            </a:r>
          </a:p>
          <a:p>
            <a:pPr marL="0" marR="0" lvl="0" indent="0" algn="l" rtl="0">
              <a:lnSpc>
                <a:spcPct val="140000"/>
              </a:lnSpc>
              <a:spcBef>
                <a:spcPts val="0"/>
              </a:spcBef>
              <a:spcAft>
                <a:spcPts val="0"/>
              </a:spcAft>
              <a:buNone/>
            </a:pPr>
            <a:endParaRPr lang="en-US" sz="1800" dirty="0">
              <a:solidFill>
                <a:schemeClr val="tx1"/>
              </a:solidFill>
            </a:endParaRPr>
          </a:p>
          <a:p>
            <a:pPr marL="285750" marR="0" lvl="0" indent="-285750" algn="l" rtl="0">
              <a:lnSpc>
                <a:spcPct val="140000"/>
              </a:lnSpc>
              <a:spcBef>
                <a:spcPts val="0"/>
              </a:spcBef>
              <a:spcAft>
                <a:spcPts val="0"/>
              </a:spcAft>
              <a:buFont typeface="Wingdings" panose="05000000000000000000" pitchFamily="2" charset="2"/>
              <a:buChar char="Ø"/>
            </a:pPr>
            <a:r>
              <a:rPr lang="pl-PL" sz="1600" dirty="0">
                <a:solidFill>
                  <a:schemeClr val="tx1"/>
                </a:solidFill>
              </a:rPr>
              <a:t>Napisz krótki scenariusz: 5–8 zdań, które wyrażają emocje, a nie tylko fakty. Pisz tak, jak mówisz, a nie jak w eseju.</a:t>
            </a:r>
          </a:p>
          <a:p>
            <a:pPr marL="285750" marR="0" lvl="0" indent="-285750" algn="l" rtl="0">
              <a:lnSpc>
                <a:spcPct val="140000"/>
              </a:lnSpc>
              <a:spcBef>
                <a:spcPts val="0"/>
              </a:spcBef>
              <a:spcAft>
                <a:spcPts val="0"/>
              </a:spcAft>
              <a:buFont typeface="Wingdings" panose="05000000000000000000" pitchFamily="2" charset="2"/>
              <a:buChar char="Ø"/>
            </a:pPr>
            <a:r>
              <a:rPr lang="pl-PL" sz="1600" dirty="0">
                <a:solidFill>
                  <a:schemeClr val="tx1"/>
                </a:solidFill>
              </a:rPr>
              <a:t>Dopasuj każde zdanie do obrazu, który ilustruje jego uczucie lub ideę. Elementy wizualne i werbalne powinny się uzupełniać, a nie powielać.</a:t>
            </a:r>
          </a:p>
          <a:p>
            <a:pPr marL="285750" marR="0" lvl="0" indent="-285750" algn="l" rtl="0">
              <a:lnSpc>
                <a:spcPct val="140000"/>
              </a:lnSpc>
              <a:spcBef>
                <a:spcPts val="0"/>
              </a:spcBef>
              <a:spcAft>
                <a:spcPts val="0"/>
              </a:spcAft>
              <a:buFont typeface="Wingdings" panose="05000000000000000000" pitchFamily="2" charset="2"/>
              <a:buChar char="Ø"/>
            </a:pPr>
            <a:r>
              <a:rPr lang="pl-PL" sz="1600" dirty="0">
                <a:solidFill>
                  <a:schemeClr val="tx1"/>
                </a:solidFill>
              </a:rPr>
              <a:t>Nagraj swój głos powoli i wyraźnie, kładąc nacisk na zmiany tonu (pamiętaj o webinarium 2).</a:t>
            </a:r>
          </a:p>
          <a:p>
            <a:pPr marL="285750" marR="0" lvl="0" indent="-285750" algn="l" rtl="0">
              <a:lnSpc>
                <a:spcPct val="140000"/>
              </a:lnSpc>
              <a:spcBef>
                <a:spcPts val="0"/>
              </a:spcBef>
              <a:spcAft>
                <a:spcPts val="0"/>
              </a:spcAft>
              <a:buFont typeface="Wingdings" panose="05000000000000000000" pitchFamily="2" charset="2"/>
              <a:buChar char="Ø"/>
            </a:pPr>
            <a:r>
              <a:rPr lang="pl-PL" sz="1600" dirty="0">
                <a:solidFill>
                  <a:schemeClr val="tx1"/>
                </a:solidFill>
              </a:rPr>
              <a:t>Dodaj muzykę lub dźwięki otoczenia, aby stworzyć odpowiednią atmosferę.</a:t>
            </a:r>
          </a:p>
        </p:txBody>
      </p:sp>
      <p:sp>
        <p:nvSpPr>
          <p:cNvPr id="394" name="Google Shape;394;p27">
            <a:extLst>
              <a:ext uri="{FF2B5EF4-FFF2-40B4-BE49-F238E27FC236}">
                <a16:creationId xmlns:a16="http://schemas.microsoft.com/office/drawing/2014/main" id="{D085D9DB-EDF0-6D10-9ADC-E60FE31D5B9C}"/>
              </a:ext>
            </a:extLst>
          </p:cNvPr>
          <p:cNvSpPr/>
          <p:nvPr/>
        </p:nvSpPr>
        <p:spPr>
          <a:xfrm rot="-429627">
            <a:off x="6188834" y="-2218880"/>
            <a:ext cx="7341621" cy="7317786"/>
          </a:xfrm>
          <a:custGeom>
            <a:avLst/>
            <a:gdLst/>
            <a:ahLst/>
            <a:cxnLst/>
            <a:rect l="l" t="t" r="r" b="b"/>
            <a:pathLst>
              <a:path w="17926051" h="16426782" extrusionOk="0">
                <a:moveTo>
                  <a:pt x="0" y="0"/>
                </a:moveTo>
                <a:lnTo>
                  <a:pt x="17926051" y="0"/>
                </a:lnTo>
                <a:lnTo>
                  <a:pt x="17926051" y="16426782"/>
                </a:lnTo>
                <a:lnTo>
                  <a:pt x="0" y="16426782"/>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5" name="Google Shape;395;p27">
            <a:extLst>
              <a:ext uri="{FF2B5EF4-FFF2-40B4-BE49-F238E27FC236}">
                <a16:creationId xmlns:a16="http://schemas.microsoft.com/office/drawing/2014/main" id="{ADD2D028-F216-7AD2-69CF-285EEAE9E3CA}"/>
              </a:ext>
            </a:extLst>
          </p:cNvPr>
          <p:cNvSpPr/>
          <p:nvPr/>
        </p:nvSpPr>
        <p:spPr>
          <a:xfrm>
            <a:off x="6697435" y="2351314"/>
            <a:ext cx="2446565" cy="3030669"/>
          </a:xfrm>
          <a:custGeom>
            <a:avLst/>
            <a:gdLst/>
            <a:ahLst/>
            <a:cxnLst/>
            <a:rect l="l" t="t" r="r" b="b"/>
            <a:pathLst>
              <a:path w="7010623" h="7680962" extrusionOk="0">
                <a:moveTo>
                  <a:pt x="0" y="0"/>
                </a:moveTo>
                <a:lnTo>
                  <a:pt x="7010623" y="0"/>
                </a:lnTo>
                <a:lnTo>
                  <a:pt x="7010623" y="7680961"/>
                </a:lnTo>
                <a:lnTo>
                  <a:pt x="0" y="768096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6" name="Google Shape;396;p27">
            <a:extLst>
              <a:ext uri="{FF2B5EF4-FFF2-40B4-BE49-F238E27FC236}">
                <a16:creationId xmlns:a16="http://schemas.microsoft.com/office/drawing/2014/main" id="{05EAC6C8-5C66-F9AF-2E60-8E4019A40B70}"/>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3B2AFFA2-3330-5A44-C1C5-2385A1B9F544}"/>
              </a:ext>
            </a:extLst>
          </p:cNvPr>
          <p:cNvPicPr>
            <a:picLocks noChangeAspect="1"/>
          </p:cNvPicPr>
          <p:nvPr/>
        </p:nvPicPr>
        <p:blipFill>
          <a:blip r:embed="rId6"/>
          <a:stretch>
            <a:fillRect/>
          </a:stretch>
        </p:blipFill>
        <p:spPr>
          <a:xfrm>
            <a:off x="7796938" y="4573001"/>
            <a:ext cx="1229298" cy="472979"/>
          </a:xfrm>
          <a:prstGeom prst="rect">
            <a:avLst/>
          </a:prstGeom>
        </p:spPr>
      </p:pic>
    </p:spTree>
    <p:extLst>
      <p:ext uri="{BB962C8B-B14F-4D97-AF65-F5344CB8AC3E}">
        <p14:creationId xmlns:p14="http://schemas.microsoft.com/office/powerpoint/2010/main" val="3914477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391">
          <a:extLst>
            <a:ext uri="{FF2B5EF4-FFF2-40B4-BE49-F238E27FC236}">
              <a16:creationId xmlns:a16="http://schemas.microsoft.com/office/drawing/2014/main" id="{B687B384-5A89-27D6-1F1A-3D2F0D488DF3}"/>
            </a:ext>
          </a:extLst>
        </p:cNvPr>
        <p:cNvGrpSpPr/>
        <p:nvPr/>
      </p:nvGrpSpPr>
      <p:grpSpPr>
        <a:xfrm>
          <a:off x="0" y="0"/>
          <a:ext cx="0" cy="0"/>
          <a:chOff x="0" y="0"/>
          <a:chExt cx="0" cy="0"/>
        </a:xfrm>
      </p:grpSpPr>
      <p:sp>
        <p:nvSpPr>
          <p:cNvPr id="392" name="Google Shape;392;p27">
            <a:extLst>
              <a:ext uri="{FF2B5EF4-FFF2-40B4-BE49-F238E27FC236}">
                <a16:creationId xmlns:a16="http://schemas.microsoft.com/office/drawing/2014/main" id="{A944F4B9-7724-93DA-55D5-E1AC801FC17B}"/>
              </a:ext>
            </a:extLst>
          </p:cNvPr>
          <p:cNvSpPr txBox="1"/>
          <p:nvPr/>
        </p:nvSpPr>
        <p:spPr>
          <a:xfrm>
            <a:off x="117764" y="272510"/>
            <a:ext cx="6848631" cy="57862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SzPts val="1100"/>
              <a:buNone/>
            </a:pPr>
            <a:r>
              <a:rPr lang="pl-PL" sz="2400" b="1" dirty="0">
                <a:solidFill>
                  <a:schemeClr val="tx1"/>
                </a:solidFill>
                <a:latin typeface="Arial Black" panose="020B0A04020102020204" pitchFamily="34" charset="0"/>
              </a:rPr>
              <a:t>Integracja głosu i obrazów w narracji</a:t>
            </a:r>
          </a:p>
        </p:txBody>
      </p:sp>
      <p:sp>
        <p:nvSpPr>
          <p:cNvPr id="394" name="Google Shape;394;p27">
            <a:extLst>
              <a:ext uri="{FF2B5EF4-FFF2-40B4-BE49-F238E27FC236}">
                <a16:creationId xmlns:a16="http://schemas.microsoft.com/office/drawing/2014/main" id="{86A4440A-1806-F98D-8BC9-19DE3960E5F7}"/>
              </a:ext>
            </a:extLst>
          </p:cNvPr>
          <p:cNvSpPr/>
          <p:nvPr/>
        </p:nvSpPr>
        <p:spPr>
          <a:xfrm rot="-429627">
            <a:off x="5956398" y="-2149432"/>
            <a:ext cx="7341621" cy="7317786"/>
          </a:xfrm>
          <a:custGeom>
            <a:avLst/>
            <a:gdLst/>
            <a:ahLst/>
            <a:cxnLst/>
            <a:rect l="l" t="t" r="r" b="b"/>
            <a:pathLst>
              <a:path w="17926051" h="16426782" extrusionOk="0">
                <a:moveTo>
                  <a:pt x="0" y="0"/>
                </a:moveTo>
                <a:lnTo>
                  <a:pt x="17926051" y="0"/>
                </a:lnTo>
                <a:lnTo>
                  <a:pt x="17926051" y="16426782"/>
                </a:lnTo>
                <a:lnTo>
                  <a:pt x="0" y="16426782"/>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5" name="Google Shape;395;p27">
            <a:extLst>
              <a:ext uri="{FF2B5EF4-FFF2-40B4-BE49-F238E27FC236}">
                <a16:creationId xmlns:a16="http://schemas.microsoft.com/office/drawing/2014/main" id="{B3B41DE6-B35E-F5AA-21ED-1A1131F8C985}"/>
              </a:ext>
            </a:extLst>
          </p:cNvPr>
          <p:cNvSpPr/>
          <p:nvPr/>
        </p:nvSpPr>
        <p:spPr>
          <a:xfrm>
            <a:off x="6487885" y="2351314"/>
            <a:ext cx="2446565" cy="3030669"/>
          </a:xfrm>
          <a:custGeom>
            <a:avLst/>
            <a:gdLst/>
            <a:ahLst/>
            <a:cxnLst/>
            <a:rect l="l" t="t" r="r" b="b"/>
            <a:pathLst>
              <a:path w="7010623" h="7680962" extrusionOk="0">
                <a:moveTo>
                  <a:pt x="0" y="0"/>
                </a:moveTo>
                <a:lnTo>
                  <a:pt x="7010623" y="0"/>
                </a:lnTo>
                <a:lnTo>
                  <a:pt x="7010623" y="7680961"/>
                </a:lnTo>
                <a:lnTo>
                  <a:pt x="0" y="768096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6" name="Google Shape;396;p27">
            <a:extLst>
              <a:ext uri="{FF2B5EF4-FFF2-40B4-BE49-F238E27FC236}">
                <a16:creationId xmlns:a16="http://schemas.microsoft.com/office/drawing/2014/main" id="{7B257F6B-CA4C-5472-2B65-0CEE1DFF3DDC}"/>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393;p27">
            <a:extLst>
              <a:ext uri="{FF2B5EF4-FFF2-40B4-BE49-F238E27FC236}">
                <a16:creationId xmlns:a16="http://schemas.microsoft.com/office/drawing/2014/main" id="{8EC762EF-B761-CA04-341C-F55CE275F8B0}"/>
              </a:ext>
            </a:extLst>
          </p:cNvPr>
          <p:cNvSpPr txBox="1"/>
          <p:nvPr/>
        </p:nvSpPr>
        <p:spPr>
          <a:xfrm>
            <a:off x="209550" y="1351191"/>
            <a:ext cx="6364870" cy="2800767"/>
          </a:xfrm>
          <a:prstGeom prst="rect">
            <a:avLst/>
          </a:prstGeom>
          <a:noFill/>
          <a:ln>
            <a:noFill/>
          </a:ln>
        </p:spPr>
        <p:txBody>
          <a:bodyPr spcFirstLastPara="1" wrap="square" lIns="0" tIns="0" rIns="0" bIns="0" anchor="t" anchorCtr="0">
            <a:spAutoFit/>
          </a:bodyPr>
          <a:lstStyle/>
          <a:p>
            <a:pPr>
              <a:lnSpc>
                <a:spcPct val="140000"/>
              </a:lnSpc>
            </a:pPr>
            <a:r>
              <a:rPr lang="en-US" sz="1800" dirty="0">
                <a:solidFill>
                  <a:schemeClr val="tx1"/>
                </a:solidFill>
              </a:rPr>
              <a:t>🎯 </a:t>
            </a:r>
            <a:r>
              <a:rPr lang="pl-PL" sz="1600" b="1" dirty="0">
                <a:solidFill>
                  <a:schemeClr val="tx1"/>
                </a:solidFill>
              </a:rPr>
              <a:t>Przejrzystość: </a:t>
            </a:r>
            <a:r>
              <a:rPr lang="pl-PL" sz="1600" dirty="0">
                <a:solidFill>
                  <a:schemeClr val="tx1"/>
                </a:solidFill>
              </a:rPr>
              <a:t>unikaj bałaganu i elementów rozpraszających uwagę. Wysoki kontrast dla lepszej czytelności (zwłaszcza tekstu).</a:t>
            </a:r>
          </a:p>
          <a:p>
            <a:pPr marL="0" marR="0" lvl="0" indent="0" algn="l" rtl="0">
              <a:lnSpc>
                <a:spcPct val="140000"/>
              </a:lnSpc>
              <a:spcBef>
                <a:spcPts val="0"/>
              </a:spcBef>
              <a:spcAft>
                <a:spcPts val="0"/>
              </a:spcAft>
              <a:buNone/>
            </a:pPr>
            <a:endParaRPr lang="en-US" sz="800" dirty="0">
              <a:solidFill>
                <a:schemeClr val="tx1"/>
              </a:solidFill>
            </a:endParaRPr>
          </a:p>
          <a:p>
            <a:pPr>
              <a:lnSpc>
                <a:spcPct val="140000"/>
              </a:lnSpc>
            </a:pPr>
            <a:r>
              <a:rPr lang="en-US" sz="1600" dirty="0">
                <a:solidFill>
                  <a:schemeClr val="tx1"/>
                </a:solidFill>
              </a:rPr>
              <a:t>💖 </a:t>
            </a:r>
            <a:r>
              <a:rPr lang="pl-PL" sz="1600" b="1" dirty="0">
                <a:solidFill>
                  <a:schemeClr val="tx1"/>
                </a:solidFill>
              </a:rPr>
              <a:t>Wpływ emocjonalny: </a:t>
            </a:r>
            <a:r>
              <a:rPr lang="pl-PL" sz="1600" dirty="0">
                <a:solidFill>
                  <a:schemeClr val="tx1"/>
                </a:solidFill>
              </a:rPr>
              <a:t>wybieraj wyraziste, ale pełne szacunku obrazy. Autentyczne emocje łączą, manipulacja alienuje. </a:t>
            </a:r>
          </a:p>
          <a:p>
            <a:pPr marL="0" marR="0" lvl="0" indent="0" algn="l" rtl="0">
              <a:lnSpc>
                <a:spcPct val="140000"/>
              </a:lnSpc>
              <a:spcBef>
                <a:spcPts val="0"/>
              </a:spcBef>
              <a:spcAft>
                <a:spcPts val="0"/>
              </a:spcAft>
              <a:buNone/>
            </a:pPr>
            <a:endParaRPr lang="en-US" sz="800" dirty="0">
              <a:solidFill>
                <a:schemeClr val="tx1"/>
              </a:solidFill>
            </a:endParaRPr>
          </a:p>
          <a:p>
            <a:pPr lvl="0">
              <a:lnSpc>
                <a:spcPct val="140000"/>
              </a:lnSpc>
            </a:pPr>
            <a:r>
              <a:rPr lang="en-US" sz="1600" dirty="0">
                <a:solidFill>
                  <a:schemeClr val="tx1"/>
                </a:solidFill>
              </a:rPr>
              <a:t>⚡ </a:t>
            </a:r>
            <a:r>
              <a:rPr lang="pl-PL" sz="1600" b="1" dirty="0">
                <a:solidFill>
                  <a:schemeClr val="tx1"/>
                </a:solidFill>
              </a:rPr>
              <a:t>Bezpośredniość: </a:t>
            </a:r>
            <a:r>
              <a:rPr lang="pl-PL" sz="1600" dirty="0">
                <a:solidFill>
                  <a:schemeClr val="tx1"/>
                </a:solidFill>
              </a:rPr>
              <a:t>elementy wizualne powinny być zrozumiałe od razu — jedno spojrzenie, jedno wrażenie. Jeśli obraz wymaga akapitu wyjaśnienia, nie jest odpowiedni. </a:t>
            </a:r>
          </a:p>
        </p:txBody>
      </p:sp>
      <p:pic>
        <p:nvPicPr>
          <p:cNvPr id="3" name="Picture 2">
            <a:extLst>
              <a:ext uri="{FF2B5EF4-FFF2-40B4-BE49-F238E27FC236}">
                <a16:creationId xmlns:a16="http://schemas.microsoft.com/office/drawing/2014/main" id="{703A55A9-BB12-0C40-2256-D4AC92FBF467}"/>
              </a:ext>
            </a:extLst>
          </p:cNvPr>
          <p:cNvPicPr>
            <a:picLocks noChangeAspect="1"/>
          </p:cNvPicPr>
          <p:nvPr/>
        </p:nvPicPr>
        <p:blipFill>
          <a:blip r:embed="rId6"/>
          <a:stretch>
            <a:fillRect/>
          </a:stretch>
        </p:blipFill>
        <p:spPr>
          <a:xfrm>
            <a:off x="7782378" y="4567399"/>
            <a:ext cx="1243858" cy="478581"/>
          </a:xfrm>
          <a:prstGeom prst="rect">
            <a:avLst/>
          </a:prstGeom>
        </p:spPr>
      </p:pic>
    </p:spTree>
    <p:extLst>
      <p:ext uri="{BB962C8B-B14F-4D97-AF65-F5344CB8AC3E}">
        <p14:creationId xmlns:p14="http://schemas.microsoft.com/office/powerpoint/2010/main" val="18950700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Shape 431">
          <a:extLst>
            <a:ext uri="{FF2B5EF4-FFF2-40B4-BE49-F238E27FC236}">
              <a16:creationId xmlns:a16="http://schemas.microsoft.com/office/drawing/2014/main" id="{E71DF542-B428-80BC-B6AD-0DEDEE0CE81A}"/>
            </a:ext>
          </a:extLst>
        </p:cNvPr>
        <p:cNvGrpSpPr/>
        <p:nvPr/>
      </p:nvGrpSpPr>
      <p:grpSpPr>
        <a:xfrm>
          <a:off x="0" y="0"/>
          <a:ext cx="0" cy="0"/>
          <a:chOff x="0" y="0"/>
          <a:chExt cx="0" cy="0"/>
        </a:xfrm>
      </p:grpSpPr>
      <p:sp>
        <p:nvSpPr>
          <p:cNvPr id="432" name="Google Shape;432;p31">
            <a:extLst>
              <a:ext uri="{FF2B5EF4-FFF2-40B4-BE49-F238E27FC236}">
                <a16:creationId xmlns:a16="http://schemas.microsoft.com/office/drawing/2014/main" id="{9E69A86D-0359-3EAB-DA59-10DE3DFA3943}"/>
              </a:ext>
            </a:extLst>
          </p:cNvPr>
          <p:cNvSpPr/>
          <p:nvPr/>
        </p:nvSpPr>
        <p:spPr>
          <a:xfrm rot="10455654">
            <a:off x="4463776" y="-1333285"/>
            <a:ext cx="4686076" cy="5141886"/>
          </a:xfrm>
          <a:custGeom>
            <a:avLst/>
            <a:gdLst/>
            <a:ahLst/>
            <a:cxnLst/>
            <a:rect l="l" t="t" r="r" b="b"/>
            <a:pathLst>
              <a:path w="9372035" h="10288661" extrusionOk="0">
                <a:moveTo>
                  <a:pt x="0" y="0"/>
                </a:moveTo>
                <a:lnTo>
                  <a:pt x="9372035" y="0"/>
                </a:lnTo>
                <a:lnTo>
                  <a:pt x="9372035" y="10288661"/>
                </a:lnTo>
                <a:lnTo>
                  <a:pt x="0" y="10288661"/>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33" name="Google Shape;433;p31">
            <a:extLst>
              <a:ext uri="{FF2B5EF4-FFF2-40B4-BE49-F238E27FC236}">
                <a16:creationId xmlns:a16="http://schemas.microsoft.com/office/drawing/2014/main" id="{21F66A2B-A431-77B4-44AF-5A0294C86DA9}"/>
              </a:ext>
            </a:extLst>
          </p:cNvPr>
          <p:cNvSpPr/>
          <p:nvPr/>
        </p:nvSpPr>
        <p:spPr>
          <a:xfrm>
            <a:off x="4396231" y="-22443"/>
            <a:ext cx="6081836" cy="5853821"/>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3B628F"/>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34" name="Google Shape;434;p31">
            <a:extLst>
              <a:ext uri="{FF2B5EF4-FFF2-40B4-BE49-F238E27FC236}">
                <a16:creationId xmlns:a16="http://schemas.microsoft.com/office/drawing/2014/main" id="{61171731-2B95-39B6-A5B7-9E2D7A5ED10B}"/>
              </a:ext>
            </a:extLst>
          </p:cNvPr>
          <p:cNvSpPr/>
          <p:nvPr/>
        </p:nvSpPr>
        <p:spPr>
          <a:xfrm>
            <a:off x="4819257" y="421909"/>
            <a:ext cx="5222100" cy="502631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BF3E4"/>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435" name="Google Shape;435;p31">
            <a:extLst>
              <a:ext uri="{FF2B5EF4-FFF2-40B4-BE49-F238E27FC236}">
                <a16:creationId xmlns:a16="http://schemas.microsoft.com/office/drawing/2014/main" id="{2113F591-253E-9CA5-C70E-38AD66CC1068}"/>
              </a:ext>
            </a:extLst>
          </p:cNvPr>
          <p:cNvGrpSpPr/>
          <p:nvPr/>
        </p:nvGrpSpPr>
        <p:grpSpPr>
          <a:xfrm>
            <a:off x="171088" y="252504"/>
            <a:ext cx="3976254" cy="3616681"/>
            <a:chOff x="-1960453" y="-2193496"/>
            <a:chExt cx="10603344" cy="9644481"/>
          </a:xfrm>
        </p:grpSpPr>
        <p:sp>
          <p:nvSpPr>
            <p:cNvPr id="436" name="Google Shape;436;p31">
              <a:extLst>
                <a:ext uri="{FF2B5EF4-FFF2-40B4-BE49-F238E27FC236}">
                  <a16:creationId xmlns:a16="http://schemas.microsoft.com/office/drawing/2014/main" id="{16D45BD1-04DD-E692-D5BA-240D44A436B1}"/>
                </a:ext>
              </a:extLst>
            </p:cNvPr>
            <p:cNvSpPr txBox="1"/>
            <p:nvPr/>
          </p:nvSpPr>
          <p:spPr>
            <a:xfrm>
              <a:off x="-1960453" y="491133"/>
              <a:ext cx="10603344" cy="6959852"/>
            </a:xfrm>
            <a:prstGeom prst="rect">
              <a:avLst/>
            </a:prstGeom>
            <a:noFill/>
            <a:ln>
              <a:noFill/>
            </a:ln>
          </p:spPr>
          <p:txBody>
            <a:bodyPr spcFirstLastPara="1" wrap="square" lIns="0" tIns="0" rIns="0" bIns="0" anchor="t" anchorCtr="0">
              <a:spAutoFit/>
            </a:bodyPr>
            <a:lstStyle/>
            <a:p>
              <a:pPr marL="127000" lvl="0" algn="l" rtl="0">
                <a:lnSpc>
                  <a:spcPct val="115000"/>
                </a:lnSpc>
                <a:spcBef>
                  <a:spcPts val="1200"/>
                </a:spcBef>
                <a:spcAft>
                  <a:spcPts val="0"/>
                </a:spcAft>
                <a:buClr>
                  <a:schemeClr val="dk1"/>
                </a:buClr>
                <a:buSzPts val="1600"/>
              </a:pPr>
              <a:r>
                <a:rPr lang="en-US" sz="2000" dirty="0">
                  <a:solidFill>
                    <a:schemeClr val="dk1"/>
                  </a:solidFill>
                  <a:latin typeface="Tahoma"/>
                  <a:ea typeface="Tahoma"/>
                  <a:cs typeface="Tahoma"/>
                  <a:sym typeface="Tahoma"/>
                  <a:hlinkClick r:id="rId4"/>
                </a:rPr>
                <a:t>Th</a:t>
              </a:r>
              <a:r>
                <a:rPr lang="pl-PL" sz="2000" dirty="0">
                  <a:solidFill>
                    <a:schemeClr val="dk1"/>
                  </a:solidFill>
                  <a:latin typeface="Tahoma"/>
                  <a:ea typeface="Tahoma"/>
                  <a:cs typeface="Tahoma"/>
                  <a:sym typeface="Tahoma"/>
                  <a:hlinkClick r:id="rId4"/>
                </a:rPr>
                <a:t>e</a:t>
              </a:r>
              <a:r>
                <a:rPr lang="en-US" sz="2000" dirty="0">
                  <a:solidFill>
                    <a:schemeClr val="dk1"/>
                  </a:solidFill>
                  <a:latin typeface="Tahoma"/>
                  <a:ea typeface="Tahoma"/>
                  <a:cs typeface="Tahoma"/>
                  <a:sym typeface="Tahoma"/>
                  <a:hlinkClick r:id="rId4"/>
                </a:rPr>
                <a:t> Diary of Renia Spiegel</a:t>
              </a:r>
              <a:endParaRPr lang="en-US" sz="2000" dirty="0">
                <a:solidFill>
                  <a:schemeClr val="dk1"/>
                </a:solidFill>
                <a:latin typeface="Tahoma"/>
                <a:ea typeface="Tahoma"/>
                <a:cs typeface="Tahoma"/>
                <a:sym typeface="Tahoma"/>
              </a:endParaRPr>
            </a:p>
            <a:p>
              <a:pPr marL="127000" lvl="0" algn="l" rtl="0">
                <a:lnSpc>
                  <a:spcPct val="115000"/>
                </a:lnSpc>
                <a:spcBef>
                  <a:spcPts val="1200"/>
                </a:spcBef>
                <a:spcAft>
                  <a:spcPts val="0"/>
                </a:spcAft>
                <a:buClr>
                  <a:schemeClr val="dk1"/>
                </a:buClr>
                <a:buSzPts val="1600"/>
              </a:pPr>
              <a:endParaRPr lang="en-US" dirty="0">
                <a:solidFill>
                  <a:schemeClr val="dk1"/>
                </a:solidFill>
                <a:latin typeface="Tahoma"/>
                <a:ea typeface="Tahoma"/>
                <a:cs typeface="Tahoma"/>
                <a:sym typeface="Tahoma"/>
              </a:endParaRPr>
            </a:p>
            <a:p>
              <a:pPr marL="127000" lvl="0">
                <a:lnSpc>
                  <a:spcPct val="115000"/>
                </a:lnSpc>
                <a:spcBef>
                  <a:spcPts val="1200"/>
                </a:spcBef>
                <a:buClr>
                  <a:schemeClr val="dk1"/>
                </a:buClr>
                <a:buSzPts val="1600"/>
              </a:pPr>
              <a:r>
                <a:rPr lang="pl-PL" dirty="0"/>
                <a:t>Historyczny pamiętnik przedstawiony w formie serii krótkich filmów.</a:t>
              </a:r>
            </a:p>
            <a:p>
              <a:pPr marL="127000" lvl="0">
                <a:lnSpc>
                  <a:spcPct val="115000"/>
                </a:lnSpc>
                <a:spcBef>
                  <a:spcPts val="1200"/>
                </a:spcBef>
                <a:buClr>
                  <a:schemeClr val="dk1"/>
                </a:buClr>
                <a:buSzPts val="1600"/>
              </a:pPr>
              <a:endParaRPr lang="en-US" dirty="0"/>
            </a:p>
            <a:p>
              <a:pPr marL="127000" lvl="0">
                <a:lnSpc>
                  <a:spcPct val="115000"/>
                </a:lnSpc>
                <a:spcBef>
                  <a:spcPts val="1200"/>
                </a:spcBef>
                <a:buClr>
                  <a:schemeClr val="dk1"/>
                </a:buClr>
                <a:buSzPts val="1600"/>
              </a:pPr>
              <a:r>
                <a:rPr lang="pl-PL" dirty="0"/>
                <a:t>→ Pokazuje siłę autentycznych dokumentów i emocjonalnej narracji w budowaniu empatii.</a:t>
              </a:r>
            </a:p>
          </p:txBody>
        </p:sp>
        <p:sp>
          <p:nvSpPr>
            <p:cNvPr id="437" name="Google Shape;437;p31">
              <a:extLst>
                <a:ext uri="{FF2B5EF4-FFF2-40B4-BE49-F238E27FC236}">
                  <a16:creationId xmlns:a16="http://schemas.microsoft.com/office/drawing/2014/main" id="{9E21BDCD-01D5-D69F-9D05-E321A73EC784}"/>
                </a:ext>
              </a:extLst>
            </p:cNvPr>
            <p:cNvSpPr txBox="1"/>
            <p:nvPr/>
          </p:nvSpPr>
          <p:spPr>
            <a:xfrm>
              <a:off x="-1604424" y="-2193496"/>
              <a:ext cx="10176128" cy="2435880"/>
            </a:xfrm>
            <a:prstGeom prst="rect">
              <a:avLst/>
            </a:prstGeom>
            <a:noFill/>
            <a:ln>
              <a:noFill/>
            </a:ln>
          </p:spPr>
          <p:txBody>
            <a:bodyPr spcFirstLastPara="1" wrap="square" lIns="0" tIns="0" rIns="0" bIns="0" anchor="t" anchorCtr="0">
              <a:spAutoFit/>
            </a:bodyPr>
            <a:lstStyle/>
            <a:p>
              <a:pPr marL="0" marR="0" lvl="0" indent="0" algn="l" rtl="0">
                <a:lnSpc>
                  <a:spcPct val="106000"/>
                </a:lnSpc>
                <a:spcBef>
                  <a:spcPts val="0"/>
                </a:spcBef>
                <a:spcAft>
                  <a:spcPts val="0"/>
                </a:spcAft>
                <a:buNone/>
              </a:pPr>
              <a:r>
                <a:rPr lang="pl-PL" sz="2800" b="1" dirty="0">
                  <a:solidFill>
                    <a:schemeClr val="dk1"/>
                  </a:solidFill>
                </a:rPr>
                <a:t>Co czyni cyfrową opowieść potężną?</a:t>
              </a:r>
            </a:p>
          </p:txBody>
        </p:sp>
      </p:grpSp>
      <p:sp>
        <p:nvSpPr>
          <p:cNvPr id="438" name="Google Shape;438;p31">
            <a:extLst>
              <a:ext uri="{FF2B5EF4-FFF2-40B4-BE49-F238E27FC236}">
                <a16:creationId xmlns:a16="http://schemas.microsoft.com/office/drawing/2014/main" id="{CFC3F06E-E32F-2095-CF45-2E6CF402C3BC}"/>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40" name="Google Shape;440;p31">
            <a:extLst>
              <a:ext uri="{FF2B5EF4-FFF2-40B4-BE49-F238E27FC236}">
                <a16:creationId xmlns:a16="http://schemas.microsoft.com/office/drawing/2014/main" id="{1FF1D1AA-B5DA-8F16-F3E7-9EEDBF15C06B}"/>
              </a:ext>
            </a:extLst>
          </p:cNvPr>
          <p:cNvSpPr/>
          <p:nvPr/>
        </p:nvSpPr>
        <p:spPr>
          <a:xfrm>
            <a:off x="5197893" y="996047"/>
            <a:ext cx="3948417" cy="3800386"/>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rotWithShape="1">
            <a:blip r:embed="rId6">
              <a:alphaModFix/>
            </a:blip>
            <a:stretch>
              <a:fillRect t="-4299" b="-4289"/>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AE4518B9-86E5-7E58-E3A8-6EEF6F8D63A8}"/>
              </a:ext>
            </a:extLst>
          </p:cNvPr>
          <p:cNvPicPr>
            <a:picLocks noChangeAspect="1"/>
          </p:cNvPicPr>
          <p:nvPr/>
        </p:nvPicPr>
        <p:blipFill>
          <a:blip r:embed="rId7"/>
          <a:stretch>
            <a:fillRect/>
          </a:stretch>
        </p:blipFill>
        <p:spPr>
          <a:xfrm>
            <a:off x="7796938" y="4604154"/>
            <a:ext cx="1229298" cy="472978"/>
          </a:xfrm>
          <a:prstGeom prst="rect">
            <a:avLst/>
          </a:prstGeom>
        </p:spPr>
      </p:pic>
    </p:spTree>
    <p:extLst>
      <p:ext uri="{BB962C8B-B14F-4D97-AF65-F5344CB8AC3E}">
        <p14:creationId xmlns:p14="http://schemas.microsoft.com/office/powerpoint/2010/main" val="2645909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Shape 431">
          <a:extLst>
            <a:ext uri="{FF2B5EF4-FFF2-40B4-BE49-F238E27FC236}">
              <a16:creationId xmlns:a16="http://schemas.microsoft.com/office/drawing/2014/main" id="{B3EC2B48-25EF-39AB-EAFA-562DECE8DC78}"/>
            </a:ext>
          </a:extLst>
        </p:cNvPr>
        <p:cNvGrpSpPr/>
        <p:nvPr/>
      </p:nvGrpSpPr>
      <p:grpSpPr>
        <a:xfrm>
          <a:off x="0" y="0"/>
          <a:ext cx="0" cy="0"/>
          <a:chOff x="0" y="0"/>
          <a:chExt cx="0" cy="0"/>
        </a:xfrm>
      </p:grpSpPr>
      <p:sp>
        <p:nvSpPr>
          <p:cNvPr id="432" name="Google Shape;432;p31">
            <a:extLst>
              <a:ext uri="{FF2B5EF4-FFF2-40B4-BE49-F238E27FC236}">
                <a16:creationId xmlns:a16="http://schemas.microsoft.com/office/drawing/2014/main" id="{0F0D8B75-D527-C162-1FDE-6DD7A653E45B}"/>
              </a:ext>
            </a:extLst>
          </p:cNvPr>
          <p:cNvSpPr/>
          <p:nvPr/>
        </p:nvSpPr>
        <p:spPr>
          <a:xfrm rot="10455654">
            <a:off x="4463776" y="-1333285"/>
            <a:ext cx="4686076" cy="5141886"/>
          </a:xfrm>
          <a:custGeom>
            <a:avLst/>
            <a:gdLst/>
            <a:ahLst/>
            <a:cxnLst/>
            <a:rect l="l" t="t" r="r" b="b"/>
            <a:pathLst>
              <a:path w="9372035" h="10288661" extrusionOk="0">
                <a:moveTo>
                  <a:pt x="0" y="0"/>
                </a:moveTo>
                <a:lnTo>
                  <a:pt x="9372035" y="0"/>
                </a:lnTo>
                <a:lnTo>
                  <a:pt x="9372035" y="10288661"/>
                </a:lnTo>
                <a:lnTo>
                  <a:pt x="0" y="10288661"/>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33" name="Google Shape;433;p31">
            <a:extLst>
              <a:ext uri="{FF2B5EF4-FFF2-40B4-BE49-F238E27FC236}">
                <a16:creationId xmlns:a16="http://schemas.microsoft.com/office/drawing/2014/main" id="{5BE021A5-47F1-5857-9869-F55D80093A1F}"/>
              </a:ext>
            </a:extLst>
          </p:cNvPr>
          <p:cNvSpPr/>
          <p:nvPr/>
        </p:nvSpPr>
        <p:spPr>
          <a:xfrm>
            <a:off x="4396231" y="-22443"/>
            <a:ext cx="6081836" cy="5853821"/>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3B628F"/>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34" name="Google Shape;434;p31">
            <a:extLst>
              <a:ext uri="{FF2B5EF4-FFF2-40B4-BE49-F238E27FC236}">
                <a16:creationId xmlns:a16="http://schemas.microsoft.com/office/drawing/2014/main" id="{9655FB9D-9E7B-51FC-B109-CCDC3EF8F545}"/>
              </a:ext>
            </a:extLst>
          </p:cNvPr>
          <p:cNvSpPr/>
          <p:nvPr/>
        </p:nvSpPr>
        <p:spPr>
          <a:xfrm>
            <a:off x="4819257" y="421909"/>
            <a:ext cx="5222100" cy="502631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BF3E4"/>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435" name="Google Shape;435;p31">
            <a:extLst>
              <a:ext uri="{FF2B5EF4-FFF2-40B4-BE49-F238E27FC236}">
                <a16:creationId xmlns:a16="http://schemas.microsoft.com/office/drawing/2014/main" id="{A11B04AD-5876-FC75-D40A-42551BF2C13F}"/>
              </a:ext>
            </a:extLst>
          </p:cNvPr>
          <p:cNvGrpSpPr/>
          <p:nvPr/>
        </p:nvGrpSpPr>
        <p:grpSpPr>
          <a:xfrm>
            <a:off x="208464" y="306747"/>
            <a:ext cx="3976254" cy="3533582"/>
            <a:chOff x="-1960453" y="-2193496"/>
            <a:chExt cx="10603344" cy="9422884"/>
          </a:xfrm>
        </p:grpSpPr>
        <p:sp>
          <p:nvSpPr>
            <p:cNvPr id="436" name="Google Shape;436;p31">
              <a:extLst>
                <a:ext uri="{FF2B5EF4-FFF2-40B4-BE49-F238E27FC236}">
                  <a16:creationId xmlns:a16="http://schemas.microsoft.com/office/drawing/2014/main" id="{D72EC53B-CF80-5BB5-B7CA-5BD79CB4003C}"/>
                </a:ext>
              </a:extLst>
            </p:cNvPr>
            <p:cNvSpPr txBox="1"/>
            <p:nvPr/>
          </p:nvSpPr>
          <p:spPr>
            <a:xfrm>
              <a:off x="-1960453" y="491133"/>
              <a:ext cx="10603344" cy="6738255"/>
            </a:xfrm>
            <a:prstGeom prst="rect">
              <a:avLst/>
            </a:prstGeom>
            <a:noFill/>
            <a:ln>
              <a:noFill/>
            </a:ln>
          </p:spPr>
          <p:txBody>
            <a:bodyPr spcFirstLastPara="1" wrap="square" lIns="0" tIns="0" rIns="0" bIns="0" anchor="t" anchorCtr="0">
              <a:spAutoFit/>
            </a:bodyPr>
            <a:lstStyle/>
            <a:p>
              <a:pPr marL="127000" lvl="0" algn="l" rtl="0">
                <a:lnSpc>
                  <a:spcPct val="115000"/>
                </a:lnSpc>
                <a:spcBef>
                  <a:spcPts val="1200"/>
                </a:spcBef>
                <a:spcAft>
                  <a:spcPts val="0"/>
                </a:spcAft>
                <a:buClr>
                  <a:schemeClr val="dk1"/>
                </a:buClr>
                <a:buSzPts val="1600"/>
              </a:pPr>
              <a:r>
                <a:rPr lang="en-US" sz="2400" dirty="0">
                  <a:solidFill>
                    <a:schemeClr val="dk1"/>
                  </a:solidFill>
                  <a:latin typeface="Tahoma"/>
                  <a:ea typeface="Tahoma"/>
                  <a:cs typeface="Tahoma"/>
                  <a:sym typeface="Tahoma"/>
                  <a:hlinkClick r:id="rId4"/>
                </a:rPr>
                <a:t>Walls</a:t>
              </a:r>
              <a:r>
                <a:rPr lang="pl-PL" sz="2400" dirty="0">
                  <a:solidFill>
                    <a:schemeClr val="dk1"/>
                  </a:solidFill>
                  <a:latin typeface="Tahoma"/>
                  <a:ea typeface="Tahoma"/>
                  <a:cs typeface="Tahoma"/>
                  <a:sym typeface="Tahoma"/>
                </a:rPr>
                <a:t> </a:t>
              </a:r>
              <a:endParaRPr lang="en-US" sz="2400" dirty="0">
                <a:solidFill>
                  <a:schemeClr val="dk1"/>
                </a:solidFill>
                <a:latin typeface="Tahoma"/>
                <a:ea typeface="Tahoma"/>
                <a:cs typeface="Tahoma"/>
                <a:sym typeface="Tahoma"/>
              </a:endParaRPr>
            </a:p>
            <a:p>
              <a:pPr marL="127000" lvl="0" algn="l" rtl="0">
                <a:lnSpc>
                  <a:spcPct val="115000"/>
                </a:lnSpc>
                <a:spcBef>
                  <a:spcPts val="1200"/>
                </a:spcBef>
                <a:spcAft>
                  <a:spcPts val="0"/>
                </a:spcAft>
                <a:buClr>
                  <a:schemeClr val="dk1"/>
                </a:buClr>
                <a:buSzPts val="1600"/>
              </a:pPr>
              <a:endParaRPr lang="en-US" dirty="0">
                <a:solidFill>
                  <a:schemeClr val="dk1"/>
                </a:solidFill>
                <a:latin typeface="Tahoma"/>
                <a:ea typeface="Tahoma"/>
                <a:cs typeface="Tahoma"/>
                <a:sym typeface="Tahoma"/>
              </a:endParaRPr>
            </a:p>
            <a:p>
              <a:pPr marL="127000" lvl="0">
                <a:lnSpc>
                  <a:spcPct val="115000"/>
                </a:lnSpc>
                <a:spcBef>
                  <a:spcPts val="1200"/>
                </a:spcBef>
                <a:buClr>
                  <a:schemeClr val="dk1"/>
                </a:buClr>
                <a:buSzPts val="1600"/>
              </a:pPr>
              <a:r>
                <a:rPr lang="pl-PL" dirty="0"/>
                <a:t>Uczniowie liceum przekształcili wiersz </a:t>
              </a:r>
              <a:r>
                <a:rPr lang="pl-PL" dirty="0" err="1"/>
                <a:t>Cavafy'ego</a:t>
              </a:r>
              <a:r>
                <a:rPr lang="pl-PL" dirty="0"/>
                <a:t> „</a:t>
              </a:r>
              <a:r>
                <a:rPr lang="pl-PL" i="1" dirty="0"/>
                <a:t>Mury</a:t>
              </a:r>
              <a:r>
                <a:rPr lang="pl-PL" dirty="0"/>
                <a:t>” w animowaną opowieść.</a:t>
              </a:r>
            </a:p>
            <a:p>
              <a:pPr marL="127000" lvl="0">
                <a:lnSpc>
                  <a:spcPct val="115000"/>
                </a:lnSpc>
                <a:spcBef>
                  <a:spcPts val="1200"/>
                </a:spcBef>
                <a:buClr>
                  <a:schemeClr val="dk1"/>
                </a:buClr>
                <a:buSzPts val="1600"/>
              </a:pPr>
              <a:br>
                <a:rPr lang="pl-PL" i="1" dirty="0"/>
              </a:br>
              <a:r>
                <a:rPr lang="pl-PL" i="1" dirty="0"/>
                <a:t>→ Pokazuje, jak literatura, emocje i głos uczniów mogą połączyć się w jedną spójną opowieść.</a:t>
              </a:r>
            </a:p>
          </p:txBody>
        </p:sp>
        <p:sp>
          <p:nvSpPr>
            <p:cNvPr id="437" name="Google Shape;437;p31">
              <a:extLst>
                <a:ext uri="{FF2B5EF4-FFF2-40B4-BE49-F238E27FC236}">
                  <a16:creationId xmlns:a16="http://schemas.microsoft.com/office/drawing/2014/main" id="{ADDA3F97-AC8C-374E-12BF-8BF4CE275AC6}"/>
                </a:ext>
              </a:extLst>
            </p:cNvPr>
            <p:cNvSpPr txBox="1"/>
            <p:nvPr/>
          </p:nvSpPr>
          <p:spPr>
            <a:xfrm>
              <a:off x="-1713269" y="-2193496"/>
              <a:ext cx="10176128" cy="2435880"/>
            </a:xfrm>
            <a:prstGeom prst="rect">
              <a:avLst/>
            </a:prstGeom>
            <a:noFill/>
            <a:ln>
              <a:noFill/>
            </a:ln>
          </p:spPr>
          <p:txBody>
            <a:bodyPr spcFirstLastPara="1" wrap="square" lIns="0" tIns="0" rIns="0" bIns="0" anchor="t" anchorCtr="0">
              <a:spAutoFit/>
            </a:bodyPr>
            <a:lstStyle/>
            <a:p>
              <a:pPr marL="0" marR="0" lvl="0" indent="0" algn="l" rtl="0">
                <a:lnSpc>
                  <a:spcPct val="106000"/>
                </a:lnSpc>
                <a:spcBef>
                  <a:spcPts val="0"/>
                </a:spcBef>
                <a:spcAft>
                  <a:spcPts val="0"/>
                </a:spcAft>
                <a:buNone/>
              </a:pPr>
              <a:r>
                <a:rPr lang="pl-PL" sz="2800" b="1" dirty="0">
                  <a:solidFill>
                    <a:schemeClr val="dk1"/>
                  </a:solidFill>
                </a:rPr>
                <a:t>Co czyni cyfrową opowieść potężną?</a:t>
              </a:r>
            </a:p>
          </p:txBody>
        </p:sp>
      </p:grpSp>
      <p:sp>
        <p:nvSpPr>
          <p:cNvPr id="438" name="Google Shape;438;p31">
            <a:extLst>
              <a:ext uri="{FF2B5EF4-FFF2-40B4-BE49-F238E27FC236}">
                <a16:creationId xmlns:a16="http://schemas.microsoft.com/office/drawing/2014/main" id="{10C1BAF6-5F8D-8319-4CAD-F8C98E6986D0}"/>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40" name="Google Shape;440;p31">
            <a:extLst>
              <a:ext uri="{FF2B5EF4-FFF2-40B4-BE49-F238E27FC236}">
                <a16:creationId xmlns:a16="http://schemas.microsoft.com/office/drawing/2014/main" id="{2E254CBC-27D4-530C-C9D6-6390262B0B58}"/>
              </a:ext>
            </a:extLst>
          </p:cNvPr>
          <p:cNvSpPr/>
          <p:nvPr/>
        </p:nvSpPr>
        <p:spPr>
          <a:xfrm>
            <a:off x="5197893" y="996047"/>
            <a:ext cx="3948417" cy="3800386"/>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rotWithShape="1">
            <a:blip r:embed="rId6">
              <a:alphaModFix/>
            </a:blip>
            <a:stretch>
              <a:fillRect t="-4299" b="-4289"/>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C8B0CDED-3E61-117C-8E9E-0ABDC29C3BE6}"/>
              </a:ext>
            </a:extLst>
          </p:cNvPr>
          <p:cNvPicPr>
            <a:picLocks noChangeAspect="1"/>
          </p:cNvPicPr>
          <p:nvPr/>
        </p:nvPicPr>
        <p:blipFill>
          <a:blip r:embed="rId7"/>
          <a:stretch>
            <a:fillRect/>
          </a:stretch>
        </p:blipFill>
        <p:spPr>
          <a:xfrm>
            <a:off x="7796938" y="4559943"/>
            <a:ext cx="1229298" cy="472979"/>
          </a:xfrm>
          <a:prstGeom prst="rect">
            <a:avLst/>
          </a:prstGeom>
        </p:spPr>
      </p:pic>
    </p:spTree>
    <p:extLst>
      <p:ext uri="{BB962C8B-B14F-4D97-AF65-F5344CB8AC3E}">
        <p14:creationId xmlns:p14="http://schemas.microsoft.com/office/powerpoint/2010/main" val="31029255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5A9E0"/>
        </a:solidFill>
        <a:effectLst/>
      </p:bgPr>
    </p:bg>
    <p:spTree>
      <p:nvGrpSpPr>
        <p:cNvPr id="1" name="Shape 490">
          <a:extLst>
            <a:ext uri="{FF2B5EF4-FFF2-40B4-BE49-F238E27FC236}">
              <a16:creationId xmlns:a16="http://schemas.microsoft.com/office/drawing/2014/main" id="{28CC1385-985D-457B-23A7-60A54B849A4A}"/>
            </a:ext>
          </a:extLst>
        </p:cNvPr>
        <p:cNvGrpSpPr/>
        <p:nvPr/>
      </p:nvGrpSpPr>
      <p:grpSpPr>
        <a:xfrm>
          <a:off x="0" y="0"/>
          <a:ext cx="0" cy="0"/>
          <a:chOff x="0" y="0"/>
          <a:chExt cx="0" cy="0"/>
        </a:xfrm>
      </p:grpSpPr>
      <p:sp>
        <p:nvSpPr>
          <p:cNvPr id="491" name="Google Shape;491;p34">
            <a:extLst>
              <a:ext uri="{FF2B5EF4-FFF2-40B4-BE49-F238E27FC236}">
                <a16:creationId xmlns:a16="http://schemas.microsoft.com/office/drawing/2014/main" id="{818CCB40-546F-CE8A-B2AD-E219086C2D56}"/>
              </a:ext>
            </a:extLst>
          </p:cNvPr>
          <p:cNvSpPr/>
          <p:nvPr/>
        </p:nvSpPr>
        <p:spPr>
          <a:xfrm rot="-6179677">
            <a:off x="6348973" y="2745314"/>
            <a:ext cx="3333494" cy="3659524"/>
          </a:xfrm>
          <a:custGeom>
            <a:avLst/>
            <a:gdLst/>
            <a:ahLst/>
            <a:cxnLst/>
            <a:rect l="l" t="t" r="r" b="b"/>
            <a:pathLst>
              <a:path w="6662825" h="7314478" extrusionOk="0">
                <a:moveTo>
                  <a:pt x="0" y="0"/>
                </a:moveTo>
                <a:lnTo>
                  <a:pt x="6662825" y="0"/>
                </a:lnTo>
                <a:lnTo>
                  <a:pt x="6662825" y="7314478"/>
                </a:lnTo>
                <a:lnTo>
                  <a:pt x="0" y="7314478"/>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492" name="Google Shape;492;p34">
            <a:extLst>
              <a:ext uri="{FF2B5EF4-FFF2-40B4-BE49-F238E27FC236}">
                <a16:creationId xmlns:a16="http://schemas.microsoft.com/office/drawing/2014/main" id="{E4F05C21-4D54-FB75-7E83-835300AD50B3}"/>
              </a:ext>
            </a:extLst>
          </p:cNvPr>
          <p:cNvSpPr/>
          <p:nvPr/>
        </p:nvSpPr>
        <p:spPr>
          <a:xfrm>
            <a:off x="7067260" y="2358725"/>
            <a:ext cx="1896920" cy="4654257"/>
          </a:xfrm>
          <a:custGeom>
            <a:avLst/>
            <a:gdLst/>
            <a:ahLst/>
            <a:cxnLst/>
            <a:rect l="l" t="t" r="r" b="b"/>
            <a:pathLst>
              <a:path w="4694045" h="10757187" extrusionOk="0">
                <a:moveTo>
                  <a:pt x="0" y="0"/>
                </a:moveTo>
                <a:lnTo>
                  <a:pt x="4694045" y="0"/>
                </a:lnTo>
                <a:lnTo>
                  <a:pt x="4694045" y="10757187"/>
                </a:lnTo>
                <a:lnTo>
                  <a:pt x="0" y="10757187"/>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493" name="Google Shape;493;p34">
            <a:extLst>
              <a:ext uri="{FF2B5EF4-FFF2-40B4-BE49-F238E27FC236}">
                <a16:creationId xmlns:a16="http://schemas.microsoft.com/office/drawing/2014/main" id="{97D27C75-CD7F-8C79-28E7-CD0842ED1591}"/>
              </a:ext>
            </a:extLst>
          </p:cNvPr>
          <p:cNvGrpSpPr/>
          <p:nvPr/>
        </p:nvGrpSpPr>
        <p:grpSpPr>
          <a:xfrm>
            <a:off x="910937" y="225093"/>
            <a:ext cx="6957227" cy="4308274"/>
            <a:chOff x="-3173727" y="-6447157"/>
            <a:chExt cx="8752887" cy="11488731"/>
          </a:xfrm>
        </p:grpSpPr>
        <p:sp>
          <p:nvSpPr>
            <p:cNvPr id="494" name="Google Shape;494;p34">
              <a:extLst>
                <a:ext uri="{FF2B5EF4-FFF2-40B4-BE49-F238E27FC236}">
                  <a16:creationId xmlns:a16="http://schemas.microsoft.com/office/drawing/2014/main" id="{C5179CC1-43BD-1499-361D-41FDE909D9F5}"/>
                </a:ext>
              </a:extLst>
            </p:cNvPr>
            <p:cNvSpPr txBox="1"/>
            <p:nvPr/>
          </p:nvSpPr>
          <p:spPr>
            <a:xfrm>
              <a:off x="-3173727" y="-2919581"/>
              <a:ext cx="8752887" cy="7961155"/>
            </a:xfrm>
            <a:prstGeom prst="rect">
              <a:avLst/>
            </a:prstGeom>
            <a:noFill/>
            <a:ln>
              <a:noFill/>
            </a:ln>
          </p:spPr>
          <p:txBody>
            <a:bodyPr spcFirstLastPara="1" wrap="square" lIns="0" tIns="0" rIns="0" bIns="0" anchor="t" anchorCtr="0">
              <a:spAutoFit/>
            </a:bodyPr>
            <a:lstStyle/>
            <a:p>
              <a:pPr marL="457200" lvl="0" indent="-342900">
                <a:spcBef>
                  <a:spcPts val="1200"/>
                </a:spcBef>
                <a:buClr>
                  <a:schemeClr val="dk1"/>
                </a:buClr>
                <a:buSzPts val="1800"/>
                <a:buChar char="●"/>
              </a:pPr>
              <a:r>
                <a:rPr lang="pl-PL" sz="1200" dirty="0">
                  <a:solidFill>
                    <a:schemeClr val="dk1"/>
                  </a:solidFill>
                  <a:latin typeface="Tahoma"/>
                  <a:ea typeface="Tahoma"/>
                  <a:cs typeface="Tahoma"/>
                  <a:sym typeface="Tahoma"/>
                </a:rPr>
                <a:t>W parach lub małych grupach stwórzcie krótki scenariusz lub pokaz slajdów (3–5 obrazów).</a:t>
              </a:r>
            </a:p>
            <a:p>
              <a:pPr marL="457200" lvl="0" indent="-342900">
                <a:spcBef>
                  <a:spcPts val="1200"/>
                </a:spcBef>
                <a:buClr>
                  <a:schemeClr val="dk1"/>
                </a:buClr>
                <a:buSzPts val="1800"/>
                <a:buChar char="●"/>
              </a:pPr>
              <a:r>
                <a:rPr lang="pl-PL" sz="1200" dirty="0">
                  <a:solidFill>
                    <a:schemeClr val="dk1"/>
                  </a:solidFill>
                  <a:latin typeface="Tahoma"/>
                  <a:ea typeface="Tahoma"/>
                  <a:cs typeface="Tahoma"/>
                  <a:sym typeface="Tahoma"/>
                </a:rPr>
                <a:t>Dodajcie krótki scenariusz (2–3 zdania) opisujący treść narracji.</a:t>
              </a:r>
            </a:p>
            <a:p>
              <a:pPr marL="457200" lvl="0" indent="-342900">
                <a:spcBef>
                  <a:spcPts val="1200"/>
                </a:spcBef>
                <a:buClr>
                  <a:schemeClr val="dk1"/>
                </a:buClr>
                <a:buSzPts val="1800"/>
                <a:buChar char="●"/>
              </a:pPr>
              <a:r>
                <a:rPr lang="pl-PL" sz="1200" dirty="0">
                  <a:solidFill>
                    <a:schemeClr val="dk1"/>
                  </a:solidFill>
                  <a:latin typeface="Tahoma"/>
                  <a:ea typeface="Tahoma"/>
                  <a:cs typeface="Tahoma"/>
                  <a:sym typeface="Tahoma"/>
                </a:rPr>
                <a:t>Wybierz temat związany z przedmiotem szkolnym (np. nauka, historia, środowisko).</a:t>
              </a:r>
            </a:p>
            <a:p>
              <a:pPr marL="457200" lvl="0" indent="-342900">
                <a:spcBef>
                  <a:spcPts val="1200"/>
                </a:spcBef>
                <a:buClr>
                  <a:schemeClr val="dk1"/>
                </a:buClr>
                <a:buSzPts val="1800"/>
                <a:buChar char="●"/>
              </a:pPr>
              <a:r>
                <a:rPr lang="pl-PL" sz="1200" dirty="0">
                  <a:solidFill>
                    <a:schemeClr val="dk1"/>
                  </a:solidFill>
                  <a:latin typeface="Tahoma"/>
                  <a:ea typeface="Tahoma"/>
                  <a:cs typeface="Tahoma"/>
                  <a:sym typeface="Tahoma"/>
                </a:rPr>
                <a:t>Skorzystaj z dowolnego bezpłatnego narzędzia (</a:t>
              </a:r>
              <a:r>
                <a:rPr lang="pl-PL" sz="1200" dirty="0" err="1">
                  <a:solidFill>
                    <a:schemeClr val="dk1"/>
                  </a:solidFill>
                  <a:latin typeface="Tahoma"/>
                  <a:ea typeface="Tahoma"/>
                  <a:cs typeface="Tahoma"/>
                  <a:sym typeface="Tahoma"/>
                </a:rPr>
                <a:t>Canva</a:t>
              </a:r>
              <a:r>
                <a:rPr lang="pl-PL" sz="1200" dirty="0">
                  <a:solidFill>
                    <a:schemeClr val="dk1"/>
                  </a:solidFill>
                  <a:latin typeface="Tahoma"/>
                  <a:ea typeface="Tahoma"/>
                  <a:cs typeface="Tahoma"/>
                  <a:sym typeface="Tahoma"/>
                </a:rPr>
                <a:t>, </a:t>
              </a:r>
              <a:r>
                <a:rPr lang="pl-PL" sz="1200" dirty="0" err="1">
                  <a:solidFill>
                    <a:schemeClr val="dk1"/>
                  </a:solidFill>
                  <a:latin typeface="Tahoma"/>
                  <a:ea typeface="Tahoma"/>
                  <a:cs typeface="Tahoma"/>
                  <a:sym typeface="Tahoma"/>
                </a:rPr>
                <a:t>Clipchamp</a:t>
              </a:r>
              <a:r>
                <a:rPr lang="pl-PL" sz="1200" dirty="0">
                  <a:solidFill>
                    <a:schemeClr val="dk1"/>
                  </a:solidFill>
                  <a:latin typeface="Tahoma"/>
                  <a:ea typeface="Tahoma"/>
                  <a:cs typeface="Tahoma"/>
                  <a:sym typeface="Tahoma"/>
                </a:rPr>
                <a:t>, </a:t>
              </a:r>
              <a:r>
                <a:rPr lang="pl-PL" sz="1200" dirty="0" err="1">
                  <a:solidFill>
                    <a:schemeClr val="dk1"/>
                  </a:solidFill>
                  <a:latin typeface="Tahoma"/>
                  <a:ea typeface="Tahoma"/>
                  <a:cs typeface="Tahoma"/>
                  <a:sym typeface="Tahoma"/>
                </a:rPr>
                <a:t>WeVideo</a:t>
              </a:r>
              <a:r>
                <a:rPr lang="pl-PL" sz="1200" dirty="0">
                  <a:solidFill>
                    <a:schemeClr val="dk1"/>
                  </a:solidFill>
                  <a:latin typeface="Tahoma"/>
                  <a:ea typeface="Tahoma"/>
                  <a:cs typeface="Tahoma"/>
                  <a:sym typeface="Tahoma"/>
                </a:rPr>
                <a:t> itp.), aby stworzyć szkic.</a:t>
              </a:r>
            </a:p>
            <a:p>
              <a:pPr marL="457200" lvl="0" indent="-342900">
                <a:spcBef>
                  <a:spcPts val="1200"/>
                </a:spcBef>
                <a:buClr>
                  <a:schemeClr val="dk1"/>
                </a:buClr>
                <a:buSzPts val="1800"/>
                <a:buChar char="●"/>
              </a:pPr>
              <a:r>
                <a:rPr lang="pl-PL" sz="1200" dirty="0">
                  <a:solidFill>
                    <a:schemeClr val="dk1"/>
                  </a:solidFill>
                  <a:latin typeface="Tahoma"/>
                  <a:ea typeface="Tahoma"/>
                  <a:cs typeface="Tahoma"/>
                  <a:sym typeface="Tahoma"/>
                </a:rPr>
                <a:t>Zaprezentuj swój szkic grupie i poproś o opinię na temat:</a:t>
              </a:r>
            </a:p>
            <a:p>
              <a:pPr marL="114300" lvl="0">
                <a:spcBef>
                  <a:spcPts val="1200"/>
                </a:spcBef>
                <a:buClr>
                  <a:schemeClr val="dk1"/>
                </a:buClr>
                <a:buSzPts val="1800"/>
              </a:pPr>
              <a:r>
                <a:rPr lang="en-US" dirty="0">
                  <a:solidFill>
                    <a:schemeClr val="dk1"/>
                  </a:solidFill>
                  <a:latin typeface="Tahoma"/>
                  <a:ea typeface="Tahoma"/>
                  <a:cs typeface="Tahoma"/>
                  <a:sym typeface="Tahoma"/>
                </a:rPr>
                <a:t>1️⃣ </a:t>
              </a:r>
              <a:r>
                <a:rPr lang="en-US" dirty="0" err="1">
                  <a:solidFill>
                    <a:schemeClr val="dk1"/>
                  </a:solidFill>
                  <a:latin typeface="Tahoma"/>
                  <a:ea typeface="Tahoma"/>
                  <a:cs typeface="Tahoma"/>
                  <a:sym typeface="Tahoma"/>
                </a:rPr>
                <a:t>Przejrzystość</a:t>
              </a:r>
              <a:r>
                <a:rPr lang="en-US" dirty="0">
                  <a:solidFill>
                    <a:schemeClr val="dk1"/>
                  </a:solidFill>
                  <a:latin typeface="Tahoma"/>
                  <a:ea typeface="Tahoma"/>
                  <a:cs typeface="Tahoma"/>
                  <a:sym typeface="Tahoma"/>
                </a:rPr>
                <a:t> </a:t>
              </a:r>
              <a:r>
                <a:rPr lang="en-US" dirty="0" err="1">
                  <a:solidFill>
                    <a:schemeClr val="dk1"/>
                  </a:solidFill>
                  <a:latin typeface="Tahoma"/>
                  <a:ea typeface="Tahoma"/>
                  <a:cs typeface="Tahoma"/>
                  <a:sym typeface="Tahoma"/>
                </a:rPr>
                <a:t>wizualna</a:t>
              </a:r>
              <a:endParaRPr lang="en-US" dirty="0">
                <a:solidFill>
                  <a:schemeClr val="dk1"/>
                </a:solidFill>
                <a:latin typeface="Tahoma"/>
                <a:ea typeface="Tahoma"/>
                <a:cs typeface="Tahoma"/>
                <a:sym typeface="Tahoma"/>
              </a:endParaRPr>
            </a:p>
            <a:p>
              <a:pPr marL="114300" lvl="0">
                <a:spcBef>
                  <a:spcPts val="1200"/>
                </a:spcBef>
                <a:buClr>
                  <a:schemeClr val="dk1"/>
                </a:buClr>
                <a:buSzPts val="1800"/>
              </a:pPr>
              <a:r>
                <a:rPr lang="en-US" dirty="0">
                  <a:solidFill>
                    <a:schemeClr val="dk1"/>
                  </a:solidFill>
                  <a:latin typeface="Tahoma"/>
                  <a:ea typeface="Tahoma"/>
                  <a:cs typeface="Tahoma"/>
                  <a:sym typeface="Tahoma"/>
                </a:rPr>
                <a:t>2️⃣ Ton </a:t>
              </a:r>
              <a:r>
                <a:rPr lang="en-US" dirty="0" err="1">
                  <a:solidFill>
                    <a:schemeClr val="dk1"/>
                  </a:solidFill>
                  <a:latin typeface="Tahoma"/>
                  <a:ea typeface="Tahoma"/>
                  <a:cs typeface="Tahoma"/>
                  <a:sym typeface="Tahoma"/>
                </a:rPr>
                <a:t>emocjonalny</a:t>
              </a:r>
              <a:endParaRPr lang="en-US" dirty="0">
                <a:solidFill>
                  <a:schemeClr val="dk1"/>
                </a:solidFill>
                <a:latin typeface="Tahoma"/>
                <a:ea typeface="Tahoma"/>
                <a:cs typeface="Tahoma"/>
                <a:sym typeface="Tahoma"/>
              </a:endParaRPr>
            </a:p>
            <a:p>
              <a:pPr marL="114300" lvl="0">
                <a:spcBef>
                  <a:spcPts val="1200"/>
                </a:spcBef>
                <a:buClr>
                  <a:schemeClr val="dk1"/>
                </a:buClr>
                <a:buSzPts val="1800"/>
              </a:pPr>
              <a:r>
                <a:rPr lang="en-US" dirty="0">
                  <a:solidFill>
                    <a:schemeClr val="dk1"/>
                  </a:solidFill>
                  <a:latin typeface="Tahoma"/>
                  <a:ea typeface="Tahoma"/>
                  <a:cs typeface="Tahoma"/>
                  <a:sym typeface="Tahoma"/>
                </a:rPr>
                <a:t>3️⃣ </a:t>
              </a:r>
              <a:r>
                <a:rPr lang="pl-PL" dirty="0">
                  <a:solidFill>
                    <a:schemeClr val="dk1"/>
                  </a:solidFill>
                  <a:latin typeface="Tahoma"/>
                  <a:ea typeface="Tahoma"/>
                  <a:cs typeface="Tahoma"/>
                  <a:sym typeface="Tahoma"/>
                </a:rPr>
                <a:t>Spójność między obrazem a głosem</a:t>
              </a:r>
            </a:p>
          </p:txBody>
        </p:sp>
        <p:sp>
          <p:nvSpPr>
            <p:cNvPr id="495" name="Google Shape;495;p34">
              <a:extLst>
                <a:ext uri="{FF2B5EF4-FFF2-40B4-BE49-F238E27FC236}">
                  <a16:creationId xmlns:a16="http://schemas.microsoft.com/office/drawing/2014/main" id="{E9BCE5C4-90D2-CDA2-460B-5A93592857E5}"/>
                </a:ext>
              </a:extLst>
            </p:cNvPr>
            <p:cNvSpPr txBox="1"/>
            <p:nvPr/>
          </p:nvSpPr>
          <p:spPr>
            <a:xfrm>
              <a:off x="-1569374" y="-6447157"/>
              <a:ext cx="7148534" cy="3085973"/>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Clr>
                  <a:schemeClr val="dk1"/>
                </a:buClr>
                <a:buSzPts val="1100"/>
                <a:buFont typeface="Arial"/>
                <a:buNone/>
              </a:pPr>
              <a:r>
                <a:rPr lang="pl-PL" sz="2400" b="1" dirty="0">
                  <a:solidFill>
                    <a:schemeClr val="tx1"/>
                  </a:solidFill>
                  <a:latin typeface="Arial Black" panose="020B0A04020102020204" pitchFamily="34" charset="0"/>
                </a:rPr>
                <a:t>Ćwiczenie</a:t>
              </a:r>
              <a:r>
                <a:rPr lang="en" sz="2400" b="1" dirty="0">
                  <a:solidFill>
                    <a:schemeClr val="tx1"/>
                  </a:solidFill>
                  <a:latin typeface="Arial Black" panose="020B0A04020102020204" pitchFamily="34" charset="0"/>
                </a:rPr>
                <a:t> 1</a:t>
              </a:r>
            </a:p>
            <a:p>
              <a:pPr marL="0" lvl="0" indent="0" algn="l" rtl="0">
                <a:lnSpc>
                  <a:spcPct val="115000"/>
                </a:lnSpc>
                <a:spcBef>
                  <a:spcPts val="1200"/>
                </a:spcBef>
                <a:spcAft>
                  <a:spcPts val="0"/>
                </a:spcAft>
                <a:buClr>
                  <a:schemeClr val="dk1"/>
                </a:buClr>
                <a:buSzPts val="1100"/>
                <a:buFont typeface="Arial"/>
                <a:buNone/>
              </a:pPr>
              <a:r>
                <a:rPr lang="en-US" sz="2400" b="1" dirty="0" err="1">
                  <a:solidFill>
                    <a:schemeClr val="tx1"/>
                  </a:solidFill>
                  <a:latin typeface="Arial Black" panose="020B0A04020102020204" pitchFamily="34" charset="0"/>
                </a:rPr>
                <a:t>Stwórz</a:t>
              </a:r>
              <a:r>
                <a:rPr lang="en-US" sz="2400" b="1" dirty="0">
                  <a:solidFill>
                    <a:schemeClr val="tx1"/>
                  </a:solidFill>
                  <a:latin typeface="Arial Black" panose="020B0A04020102020204" pitchFamily="34" charset="0"/>
                </a:rPr>
                <a:t> </a:t>
              </a:r>
              <a:r>
                <a:rPr lang="en-US" sz="2400" b="1" dirty="0" err="1">
                  <a:solidFill>
                    <a:schemeClr val="tx1"/>
                  </a:solidFill>
                  <a:latin typeface="Arial Black" panose="020B0A04020102020204" pitchFamily="34" charset="0"/>
                </a:rPr>
                <a:t>szkic</a:t>
              </a:r>
              <a:r>
                <a:rPr lang="en-US" sz="2400" b="1" dirty="0">
                  <a:solidFill>
                    <a:schemeClr val="tx1"/>
                  </a:solidFill>
                  <a:latin typeface="Arial Black" panose="020B0A04020102020204" pitchFamily="34" charset="0"/>
                </a:rPr>
                <a:t> </a:t>
              </a:r>
              <a:r>
                <a:rPr lang="en-US" sz="2400" b="1" dirty="0" err="1">
                  <a:solidFill>
                    <a:schemeClr val="tx1"/>
                  </a:solidFill>
                  <a:latin typeface="Arial Black" panose="020B0A04020102020204" pitchFamily="34" charset="0"/>
                </a:rPr>
                <a:t>cyfrowej</a:t>
              </a:r>
              <a:r>
                <a:rPr lang="en-US" sz="2400" b="1" dirty="0">
                  <a:solidFill>
                    <a:schemeClr val="tx1"/>
                  </a:solidFill>
                  <a:latin typeface="Arial Black" panose="020B0A04020102020204" pitchFamily="34" charset="0"/>
                </a:rPr>
                <a:t> </a:t>
              </a:r>
              <a:r>
                <a:rPr lang="en-US" sz="2400" b="1" dirty="0" err="1">
                  <a:solidFill>
                    <a:schemeClr val="tx1"/>
                  </a:solidFill>
                  <a:latin typeface="Arial Black" panose="020B0A04020102020204" pitchFamily="34" charset="0"/>
                </a:rPr>
                <a:t>narracji</a:t>
              </a:r>
              <a:endParaRPr lang="en-US" sz="2400" b="1" dirty="0">
                <a:solidFill>
                  <a:schemeClr val="tx1"/>
                </a:solidFill>
                <a:latin typeface="Arial Black" panose="020B0A04020102020204" pitchFamily="34" charset="0"/>
              </a:endParaRPr>
            </a:p>
          </p:txBody>
        </p:sp>
      </p:grpSp>
      <p:sp>
        <p:nvSpPr>
          <p:cNvPr id="496" name="Google Shape;496;p34">
            <a:extLst>
              <a:ext uri="{FF2B5EF4-FFF2-40B4-BE49-F238E27FC236}">
                <a16:creationId xmlns:a16="http://schemas.microsoft.com/office/drawing/2014/main" id="{82750423-56A7-98D1-7501-81E0832863B8}"/>
              </a:ext>
            </a:extLst>
          </p:cNvPr>
          <p:cNvSpPr/>
          <p:nvPr/>
        </p:nvSpPr>
        <p:spPr>
          <a:xfrm rot="7047854">
            <a:off x="-2782221" y="-1212266"/>
            <a:ext cx="4244697" cy="4541991"/>
          </a:xfrm>
          <a:custGeom>
            <a:avLst/>
            <a:gdLst/>
            <a:ahLst/>
            <a:cxnLst/>
            <a:rect l="l" t="t" r="r" b="b"/>
            <a:pathLst>
              <a:path w="8511445" h="9107578" extrusionOk="0">
                <a:moveTo>
                  <a:pt x="0" y="0"/>
                </a:moveTo>
                <a:lnTo>
                  <a:pt x="8511445" y="0"/>
                </a:lnTo>
                <a:lnTo>
                  <a:pt x="8511445" y="9107578"/>
                </a:lnTo>
                <a:lnTo>
                  <a:pt x="0" y="9107578"/>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97" name="Google Shape;497;p34">
            <a:extLst>
              <a:ext uri="{FF2B5EF4-FFF2-40B4-BE49-F238E27FC236}">
                <a16:creationId xmlns:a16="http://schemas.microsoft.com/office/drawing/2014/main" id="{E79E49D1-9469-F26D-7F2F-12012FCCFB04}"/>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FC418E44-781F-293B-4354-F668E7D36DE8}"/>
              </a:ext>
            </a:extLst>
          </p:cNvPr>
          <p:cNvPicPr>
            <a:picLocks noChangeAspect="1"/>
          </p:cNvPicPr>
          <p:nvPr/>
        </p:nvPicPr>
        <p:blipFill>
          <a:blip r:embed="rId7"/>
          <a:stretch>
            <a:fillRect/>
          </a:stretch>
        </p:blipFill>
        <p:spPr>
          <a:xfrm>
            <a:off x="7784829" y="4575076"/>
            <a:ext cx="1241407" cy="477638"/>
          </a:xfrm>
          <a:prstGeom prst="rect">
            <a:avLst/>
          </a:prstGeom>
        </p:spPr>
      </p:pic>
    </p:spTree>
    <p:extLst>
      <p:ext uri="{BB962C8B-B14F-4D97-AF65-F5344CB8AC3E}">
        <p14:creationId xmlns:p14="http://schemas.microsoft.com/office/powerpoint/2010/main" val="972188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4272B7"/>
        </a:solidFill>
        <a:effectLst/>
      </p:bgPr>
    </p:bg>
    <p:spTree>
      <p:nvGrpSpPr>
        <p:cNvPr id="1" name="Shape 127"/>
        <p:cNvGrpSpPr/>
        <p:nvPr/>
      </p:nvGrpSpPr>
      <p:grpSpPr>
        <a:xfrm>
          <a:off x="0" y="0"/>
          <a:ext cx="0" cy="0"/>
          <a:chOff x="0" y="0"/>
          <a:chExt cx="0" cy="0"/>
        </a:xfrm>
      </p:grpSpPr>
      <p:sp>
        <p:nvSpPr>
          <p:cNvPr id="128" name="Google Shape;128;p16"/>
          <p:cNvSpPr/>
          <p:nvPr/>
        </p:nvSpPr>
        <p:spPr>
          <a:xfrm rot="-1378363">
            <a:off x="4686776" y="2369149"/>
            <a:ext cx="3130927" cy="3305347"/>
          </a:xfrm>
          <a:custGeom>
            <a:avLst/>
            <a:gdLst/>
            <a:ahLst/>
            <a:cxnLst/>
            <a:rect l="l" t="t" r="r" b="b"/>
            <a:pathLst>
              <a:path w="6266556" h="6602693" extrusionOk="0">
                <a:moveTo>
                  <a:pt x="0" y="0"/>
                </a:moveTo>
                <a:lnTo>
                  <a:pt x="6266556" y="0"/>
                </a:lnTo>
                <a:lnTo>
                  <a:pt x="6266556" y="6602693"/>
                </a:lnTo>
                <a:lnTo>
                  <a:pt x="0" y="660269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9" name="Google Shape;129;p16"/>
          <p:cNvSpPr/>
          <p:nvPr/>
        </p:nvSpPr>
        <p:spPr>
          <a:xfrm rot="5400000">
            <a:off x="4369740" y="1385653"/>
            <a:ext cx="5652722" cy="2703029"/>
          </a:xfrm>
          <a:custGeom>
            <a:avLst/>
            <a:gdLst/>
            <a:ahLst/>
            <a:cxnLst/>
            <a:rect l="l" t="t" r="r" b="b"/>
            <a:pathLst>
              <a:path w="11305443" h="5406057" extrusionOk="0">
                <a:moveTo>
                  <a:pt x="0" y="0"/>
                </a:moveTo>
                <a:lnTo>
                  <a:pt x="11305442" y="0"/>
                </a:lnTo>
                <a:lnTo>
                  <a:pt x="11305442" y="5406058"/>
                </a:lnTo>
                <a:lnTo>
                  <a:pt x="0" y="5406058"/>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0" name="Google Shape;130;p16"/>
          <p:cNvSpPr/>
          <p:nvPr/>
        </p:nvSpPr>
        <p:spPr>
          <a:xfrm rot="5400000">
            <a:off x="5108315" y="1309771"/>
            <a:ext cx="5652722" cy="2703029"/>
          </a:xfrm>
          <a:custGeom>
            <a:avLst/>
            <a:gdLst/>
            <a:ahLst/>
            <a:cxnLst/>
            <a:rect l="l" t="t" r="r" b="b"/>
            <a:pathLst>
              <a:path w="11305443" h="5406057" extrusionOk="0">
                <a:moveTo>
                  <a:pt x="0" y="0"/>
                </a:moveTo>
                <a:lnTo>
                  <a:pt x="11305443" y="0"/>
                </a:lnTo>
                <a:lnTo>
                  <a:pt x="11305443" y="5406058"/>
                </a:lnTo>
                <a:lnTo>
                  <a:pt x="0" y="5406058"/>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1" name="Google Shape;131;p16"/>
          <p:cNvSpPr/>
          <p:nvPr/>
        </p:nvSpPr>
        <p:spPr>
          <a:xfrm>
            <a:off x="5450727" y="2183257"/>
            <a:ext cx="3096888" cy="3079996"/>
          </a:xfrm>
          <a:custGeom>
            <a:avLst/>
            <a:gdLst/>
            <a:ahLst/>
            <a:cxnLst/>
            <a:rect l="l" t="t" r="r" b="b"/>
            <a:pathLst>
              <a:path w="6193776" h="6159992" extrusionOk="0">
                <a:moveTo>
                  <a:pt x="0" y="0"/>
                </a:moveTo>
                <a:lnTo>
                  <a:pt x="6193776" y="0"/>
                </a:lnTo>
                <a:lnTo>
                  <a:pt x="6193776" y="6159991"/>
                </a:lnTo>
                <a:lnTo>
                  <a:pt x="0" y="6159991"/>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2" name="Google Shape;132;p16"/>
          <p:cNvSpPr txBox="1"/>
          <p:nvPr/>
        </p:nvSpPr>
        <p:spPr>
          <a:xfrm>
            <a:off x="910925" y="2102513"/>
            <a:ext cx="5122390" cy="398892"/>
          </a:xfrm>
          <a:prstGeom prst="rect">
            <a:avLst/>
          </a:prstGeom>
          <a:noFill/>
          <a:ln>
            <a:noFill/>
          </a:ln>
        </p:spPr>
        <p:txBody>
          <a:bodyPr spcFirstLastPara="1" wrap="square" lIns="0" tIns="0" rIns="0" bIns="0" anchor="t" anchorCtr="0">
            <a:spAutoFit/>
          </a:bodyPr>
          <a:lstStyle/>
          <a:p>
            <a:pPr marL="0" lvl="0" indent="0" algn="l" rtl="0">
              <a:lnSpc>
                <a:spcPct val="107916"/>
              </a:lnSpc>
              <a:spcBef>
                <a:spcPts val="0"/>
              </a:spcBef>
              <a:spcAft>
                <a:spcPts val="0"/>
              </a:spcAft>
              <a:buClr>
                <a:schemeClr val="dk1"/>
              </a:buClr>
              <a:buSzPts val="1100"/>
              <a:buFont typeface="Arial"/>
              <a:buNone/>
            </a:pPr>
            <a:r>
              <a:rPr lang="en-US" sz="2400" b="1" dirty="0" err="1">
                <a:solidFill>
                  <a:schemeClr val="lt1"/>
                </a:solidFill>
                <a:latin typeface="Arial Black" panose="020B0A04020102020204" pitchFamily="34" charset="0"/>
              </a:rPr>
              <a:t>Etyka</a:t>
            </a:r>
            <a:r>
              <a:rPr lang="en-US" sz="2400" b="1" dirty="0">
                <a:solidFill>
                  <a:schemeClr val="lt1"/>
                </a:solidFill>
                <a:latin typeface="Arial Black" panose="020B0A04020102020204" pitchFamily="34" charset="0"/>
              </a:rPr>
              <a:t> </a:t>
            </a:r>
            <a:r>
              <a:rPr lang="en-US" sz="2400" b="1" dirty="0" err="1">
                <a:solidFill>
                  <a:schemeClr val="lt1"/>
                </a:solidFill>
                <a:latin typeface="Arial Black" panose="020B0A04020102020204" pitchFamily="34" charset="0"/>
              </a:rPr>
              <a:t>i</a:t>
            </a:r>
            <a:r>
              <a:rPr lang="en-US" sz="2400" b="1" dirty="0">
                <a:solidFill>
                  <a:schemeClr val="lt1"/>
                </a:solidFill>
                <a:latin typeface="Arial Black" panose="020B0A04020102020204" pitchFamily="34" charset="0"/>
              </a:rPr>
              <a:t> </a:t>
            </a:r>
            <a:r>
              <a:rPr lang="en-US" sz="2400" b="1" dirty="0" err="1">
                <a:solidFill>
                  <a:schemeClr val="lt1"/>
                </a:solidFill>
                <a:latin typeface="Arial Black" panose="020B0A04020102020204" pitchFamily="34" charset="0"/>
              </a:rPr>
              <a:t>obywatelstwo</a:t>
            </a:r>
            <a:r>
              <a:rPr lang="en-US" sz="2400" b="1" dirty="0">
                <a:solidFill>
                  <a:schemeClr val="lt1"/>
                </a:solidFill>
                <a:latin typeface="Arial Black" panose="020B0A04020102020204" pitchFamily="34" charset="0"/>
              </a:rPr>
              <a:t> </a:t>
            </a:r>
            <a:r>
              <a:rPr lang="en-US" sz="2400" b="1" dirty="0" err="1">
                <a:solidFill>
                  <a:schemeClr val="lt1"/>
                </a:solidFill>
                <a:latin typeface="Arial Black" panose="020B0A04020102020204" pitchFamily="34" charset="0"/>
              </a:rPr>
              <a:t>cyfrowe</a:t>
            </a:r>
            <a:r>
              <a:rPr lang="en-US" sz="2400" b="1" dirty="0">
                <a:solidFill>
                  <a:schemeClr val="lt1"/>
                </a:solidFill>
                <a:latin typeface="Arial Black" panose="020B0A04020102020204" pitchFamily="34" charset="0"/>
              </a:rPr>
              <a:t> </a:t>
            </a:r>
          </a:p>
        </p:txBody>
      </p:sp>
      <p:sp>
        <p:nvSpPr>
          <p:cNvPr id="133" name="Google Shape;133;p16"/>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D1782B39-D80F-4C33-4600-86A28D41B1A1}"/>
              </a:ext>
            </a:extLst>
          </p:cNvPr>
          <p:cNvPicPr>
            <a:picLocks noChangeAspect="1"/>
          </p:cNvPicPr>
          <p:nvPr/>
        </p:nvPicPr>
        <p:blipFill>
          <a:blip r:embed="rId8"/>
          <a:stretch>
            <a:fillRect/>
          </a:stretch>
        </p:blipFill>
        <p:spPr>
          <a:xfrm>
            <a:off x="7868163" y="4573001"/>
            <a:ext cx="1229298" cy="472979"/>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401">
          <a:extLst>
            <a:ext uri="{FF2B5EF4-FFF2-40B4-BE49-F238E27FC236}">
              <a16:creationId xmlns:a16="http://schemas.microsoft.com/office/drawing/2014/main" id="{06A2768A-354D-CEA7-BE75-4287762B1B82}"/>
            </a:ext>
          </a:extLst>
        </p:cNvPr>
        <p:cNvGrpSpPr/>
        <p:nvPr/>
      </p:nvGrpSpPr>
      <p:grpSpPr>
        <a:xfrm>
          <a:off x="0" y="0"/>
          <a:ext cx="0" cy="0"/>
          <a:chOff x="0" y="0"/>
          <a:chExt cx="0" cy="0"/>
        </a:xfrm>
      </p:grpSpPr>
      <p:sp>
        <p:nvSpPr>
          <p:cNvPr id="402" name="Google Shape;402;p28">
            <a:extLst>
              <a:ext uri="{FF2B5EF4-FFF2-40B4-BE49-F238E27FC236}">
                <a16:creationId xmlns:a16="http://schemas.microsoft.com/office/drawing/2014/main" id="{D3ABE63E-A46B-E566-E0A6-4D8C3F4CAC6E}"/>
              </a:ext>
            </a:extLst>
          </p:cNvPr>
          <p:cNvSpPr txBox="1"/>
          <p:nvPr/>
        </p:nvSpPr>
        <p:spPr>
          <a:xfrm>
            <a:off x="747914" y="225504"/>
            <a:ext cx="4406211" cy="57862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SzPts val="1100"/>
              <a:buNone/>
            </a:pPr>
            <a:r>
              <a:rPr lang="pl-PL" sz="2400" b="1" dirty="0">
                <a:solidFill>
                  <a:schemeClr val="tx1"/>
                </a:solidFill>
              </a:rPr>
              <a:t> Prawa autorskie i prywatność</a:t>
            </a:r>
          </a:p>
        </p:txBody>
      </p:sp>
      <p:sp>
        <p:nvSpPr>
          <p:cNvPr id="403" name="Google Shape;403;p28">
            <a:extLst>
              <a:ext uri="{FF2B5EF4-FFF2-40B4-BE49-F238E27FC236}">
                <a16:creationId xmlns:a16="http://schemas.microsoft.com/office/drawing/2014/main" id="{CC4BF2B0-1160-77A1-41C6-844717A5EE98}"/>
              </a:ext>
            </a:extLst>
          </p:cNvPr>
          <p:cNvSpPr txBox="1"/>
          <p:nvPr/>
        </p:nvSpPr>
        <p:spPr>
          <a:xfrm>
            <a:off x="296091" y="804124"/>
            <a:ext cx="6926512" cy="5132174"/>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1800" dirty="0">
                <a:solidFill>
                  <a:schemeClr val="tx1"/>
                </a:solidFill>
              </a:rPr>
              <a:t>  </a:t>
            </a:r>
            <a:endParaRPr sz="1800" dirty="0">
              <a:solidFill>
                <a:schemeClr val="tx1"/>
              </a:solidFill>
            </a:endParaRPr>
          </a:p>
          <a:p>
            <a:pPr>
              <a:lnSpc>
                <a:spcPct val="140000"/>
              </a:lnSpc>
            </a:pPr>
            <a:r>
              <a:rPr lang="en-US" sz="1600" dirty="0">
                <a:solidFill>
                  <a:schemeClr val="tx1"/>
                </a:solidFill>
              </a:rPr>
              <a:t>📸 </a:t>
            </a:r>
            <a:r>
              <a:rPr lang="pl-PL" sz="1600" b="1" dirty="0">
                <a:solidFill>
                  <a:schemeClr val="tx1"/>
                </a:solidFill>
              </a:rPr>
              <a:t>Prawa autorskie: </a:t>
            </a:r>
            <a:r>
              <a:rPr lang="pl-PL" sz="1600" dirty="0">
                <a:solidFill>
                  <a:schemeClr val="tx1"/>
                </a:solidFill>
              </a:rPr>
              <a:t>Używaj wyłącznie zdjęć, filmów lub dźwięków, które są Twoją własnością lub posiadają otwarte licencje (CC). Nigdy nie używaj muzyki, obrazów lub filmów chronionych prawem autorskim bez zgody. Zawsze podawaj źródła (nawet jeśli nie jest to wymagane prawnie, jest to etyczne).</a:t>
            </a:r>
          </a:p>
          <a:p>
            <a:pPr>
              <a:lnSpc>
                <a:spcPct val="115000"/>
              </a:lnSpc>
              <a:spcBef>
                <a:spcPts val="1200"/>
              </a:spcBef>
            </a:pPr>
            <a:r>
              <a:rPr lang="en-US" sz="1600" dirty="0">
                <a:solidFill>
                  <a:schemeClr val="tx1"/>
                </a:solidFill>
              </a:rPr>
              <a:t>👥 </a:t>
            </a:r>
            <a:r>
              <a:rPr lang="pl-PL" sz="1600" b="1" dirty="0">
                <a:solidFill>
                  <a:schemeClr val="tx1"/>
                </a:solidFill>
              </a:rPr>
              <a:t>Prywatność: </a:t>
            </a:r>
            <a:r>
              <a:rPr lang="pl-PL" sz="1600" dirty="0">
                <a:solidFill>
                  <a:schemeClr val="tx1"/>
                </a:solidFill>
              </a:rPr>
              <a:t>nigdy nie udostępniaj zdjęć nieletnich osób, które umożliwiają ich identyfikację, bez zgody. Zachowaj ostrożność w przypadku informacji umożliwiających identyfikację osób (imiona i nazwiska, lokalizacje, szkoły). Zastanów się: „Czy to zdjęcie może zaszkodzić osobie na nim widocznej, jeśli zostanie szeroko rozpowszechnione?”.</a:t>
            </a:r>
          </a:p>
          <a:p>
            <a:pPr>
              <a:lnSpc>
                <a:spcPct val="115000"/>
              </a:lnSpc>
              <a:spcBef>
                <a:spcPts val="1200"/>
              </a:spcBef>
            </a:pPr>
            <a:endParaRPr lang="en-US" sz="1600" dirty="0">
              <a:solidFill>
                <a:schemeClr val="tx1"/>
              </a:solidFill>
            </a:endParaRPr>
          </a:p>
          <a:p>
            <a:pPr lvl="0" algn="l" rtl="0">
              <a:lnSpc>
                <a:spcPct val="115000"/>
              </a:lnSpc>
              <a:spcBef>
                <a:spcPts val="1200"/>
              </a:spcBef>
              <a:spcAft>
                <a:spcPts val="0"/>
              </a:spcAft>
              <a:buNone/>
            </a:pPr>
            <a:endParaRPr sz="1800" dirty="0">
              <a:solidFill>
                <a:schemeClr val="tx1"/>
              </a:solidFill>
            </a:endParaRPr>
          </a:p>
          <a:p>
            <a:pPr marL="0" marR="0" lvl="0" indent="0" algn="l" rtl="0">
              <a:lnSpc>
                <a:spcPct val="140000"/>
              </a:lnSpc>
              <a:spcBef>
                <a:spcPts val="1200"/>
              </a:spcBef>
              <a:spcAft>
                <a:spcPts val="0"/>
              </a:spcAft>
              <a:buNone/>
            </a:pPr>
            <a:endParaRPr sz="1800" dirty="0">
              <a:solidFill>
                <a:schemeClr val="tx1"/>
              </a:solidFill>
            </a:endParaRPr>
          </a:p>
        </p:txBody>
      </p:sp>
      <p:sp>
        <p:nvSpPr>
          <p:cNvPr id="404" name="Google Shape;404;p28">
            <a:extLst>
              <a:ext uri="{FF2B5EF4-FFF2-40B4-BE49-F238E27FC236}">
                <a16:creationId xmlns:a16="http://schemas.microsoft.com/office/drawing/2014/main" id="{6677B01B-64E5-2990-E1A8-8706D8A07F24}"/>
              </a:ext>
            </a:extLst>
          </p:cNvPr>
          <p:cNvSpPr/>
          <p:nvPr/>
        </p:nvSpPr>
        <p:spPr>
          <a:xfrm rot="-429627">
            <a:off x="6316461" y="-1355329"/>
            <a:ext cx="7664754" cy="7051185"/>
          </a:xfrm>
          <a:custGeom>
            <a:avLst/>
            <a:gdLst/>
            <a:ahLst/>
            <a:cxnLst/>
            <a:rect l="l" t="t" r="r" b="b"/>
            <a:pathLst>
              <a:path w="17926051" h="16426782" extrusionOk="0">
                <a:moveTo>
                  <a:pt x="0" y="0"/>
                </a:moveTo>
                <a:lnTo>
                  <a:pt x="17926051" y="0"/>
                </a:lnTo>
                <a:lnTo>
                  <a:pt x="17926051" y="16426782"/>
                </a:lnTo>
                <a:lnTo>
                  <a:pt x="0" y="16426782"/>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406" name="Google Shape;406;p28">
            <a:extLst>
              <a:ext uri="{FF2B5EF4-FFF2-40B4-BE49-F238E27FC236}">
                <a16:creationId xmlns:a16="http://schemas.microsoft.com/office/drawing/2014/main" id="{5A5405A3-6DBD-567B-C27F-F240392102F5}"/>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16B19CD8-7C80-4FDB-E937-95FDCE236720}"/>
              </a:ext>
            </a:extLst>
          </p:cNvPr>
          <p:cNvPicPr>
            <a:picLocks noChangeAspect="1"/>
          </p:cNvPicPr>
          <p:nvPr/>
        </p:nvPicPr>
        <p:blipFill>
          <a:blip r:embed="rId5"/>
          <a:stretch>
            <a:fillRect/>
          </a:stretch>
        </p:blipFill>
        <p:spPr>
          <a:xfrm>
            <a:off x="7796938" y="4573002"/>
            <a:ext cx="1229298" cy="472978"/>
          </a:xfrm>
          <a:prstGeom prst="rect">
            <a:avLst/>
          </a:prstGeom>
        </p:spPr>
      </p:pic>
    </p:spTree>
    <p:extLst>
      <p:ext uri="{BB962C8B-B14F-4D97-AF65-F5344CB8AC3E}">
        <p14:creationId xmlns:p14="http://schemas.microsoft.com/office/powerpoint/2010/main" val="558640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401"/>
        <p:cNvGrpSpPr/>
        <p:nvPr/>
      </p:nvGrpSpPr>
      <p:grpSpPr>
        <a:xfrm>
          <a:off x="0" y="0"/>
          <a:ext cx="0" cy="0"/>
          <a:chOff x="0" y="0"/>
          <a:chExt cx="0" cy="0"/>
        </a:xfrm>
      </p:grpSpPr>
      <p:sp>
        <p:nvSpPr>
          <p:cNvPr id="402" name="Google Shape;402;p28"/>
          <p:cNvSpPr txBox="1"/>
          <p:nvPr/>
        </p:nvSpPr>
        <p:spPr>
          <a:xfrm>
            <a:off x="574253" y="225504"/>
            <a:ext cx="5783515" cy="57862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SzPts val="1100"/>
              <a:buNone/>
            </a:pPr>
            <a:r>
              <a:rPr lang="pl-PL" sz="2400" b="1" dirty="0">
                <a:solidFill>
                  <a:schemeClr val="tx1"/>
                </a:solidFill>
                <a:latin typeface="Arial Black" panose="020B0A04020102020204" pitchFamily="34" charset="0"/>
              </a:rPr>
              <a:t> Zgoda i reprezentacja moralna</a:t>
            </a:r>
          </a:p>
        </p:txBody>
      </p:sp>
      <p:sp>
        <p:nvSpPr>
          <p:cNvPr id="403" name="Google Shape;403;p28"/>
          <p:cNvSpPr txBox="1"/>
          <p:nvPr/>
        </p:nvSpPr>
        <p:spPr>
          <a:xfrm>
            <a:off x="296091" y="804124"/>
            <a:ext cx="6339840" cy="3114699"/>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1800" dirty="0">
                <a:solidFill>
                  <a:schemeClr val="tx1"/>
                </a:solidFill>
              </a:rPr>
              <a:t>  </a:t>
            </a:r>
            <a:endParaRPr sz="1800" dirty="0">
              <a:solidFill>
                <a:schemeClr val="tx1"/>
              </a:solidFill>
            </a:endParaRPr>
          </a:p>
          <a:p>
            <a:pPr>
              <a:lnSpc>
                <a:spcPct val="115000"/>
              </a:lnSpc>
              <a:spcBef>
                <a:spcPts val="1200"/>
              </a:spcBef>
            </a:pPr>
            <a:r>
              <a:rPr lang="en-US" sz="1600" dirty="0">
                <a:solidFill>
                  <a:schemeClr val="tx1"/>
                </a:solidFill>
              </a:rPr>
              <a:t>🗣 </a:t>
            </a:r>
            <a:r>
              <a:rPr lang="pl-PL" sz="1600" b="1" dirty="0">
                <a:solidFill>
                  <a:schemeClr val="tx1"/>
                </a:solidFill>
              </a:rPr>
              <a:t>Zgoda: </a:t>
            </a:r>
            <a:r>
              <a:rPr lang="pl-PL" sz="1600" dirty="0">
                <a:solidFill>
                  <a:schemeClr val="tx1"/>
                </a:solidFill>
              </a:rPr>
              <a:t>zawsze informuj osoby, w jaki sposób ich wizerunek zostanie wykorzystany, i pokaż im ostateczną wersję. To, że raz wyraziły zgodę, nie oznacza, że jest ona wieczna... każda osoba ma prawo zmienić zdanie. </a:t>
            </a:r>
          </a:p>
          <a:p>
            <a:pPr>
              <a:lnSpc>
                <a:spcPct val="115000"/>
              </a:lnSpc>
              <a:spcBef>
                <a:spcPts val="1200"/>
              </a:spcBef>
            </a:pPr>
            <a:r>
              <a:rPr lang="en-US" sz="1600" dirty="0">
                <a:solidFill>
                  <a:schemeClr val="tx1"/>
                </a:solidFill>
              </a:rPr>
              <a:t>🌍 </a:t>
            </a:r>
            <a:r>
              <a:rPr lang="pl-PL" sz="1600" b="1" dirty="0">
                <a:solidFill>
                  <a:schemeClr val="tx1"/>
                </a:solidFill>
              </a:rPr>
              <a:t>Reprezentacja: </a:t>
            </a:r>
            <a:r>
              <a:rPr lang="pl-PL" sz="1600" dirty="0">
                <a:solidFill>
                  <a:schemeClr val="tx1"/>
                </a:solidFill>
              </a:rPr>
              <a:t>przedstawiaj ludzi i kultury z szacunkiem — unikaj stereotypów.</a:t>
            </a:r>
          </a:p>
          <a:p>
            <a:pPr>
              <a:lnSpc>
                <a:spcPct val="115000"/>
              </a:lnSpc>
              <a:spcBef>
                <a:spcPts val="1200"/>
              </a:spcBef>
            </a:pPr>
            <a:r>
              <a:rPr lang="en-US" sz="1600" dirty="0">
                <a:solidFill>
                  <a:schemeClr val="tx1"/>
                </a:solidFill>
              </a:rPr>
              <a:t>🧩 </a:t>
            </a:r>
            <a:r>
              <a:rPr lang="pl-PL" sz="1600" b="1" dirty="0">
                <a:solidFill>
                  <a:schemeClr val="tx1"/>
                </a:solidFill>
              </a:rPr>
              <a:t>Kontekst: </a:t>
            </a:r>
            <a:r>
              <a:rPr lang="pl-PL" sz="1600" dirty="0">
                <a:solidFill>
                  <a:schemeClr val="tx1"/>
                </a:solidFill>
              </a:rPr>
              <a:t>upewnij się, że wybrane obrazy pasują do zamierzonego przekazu (unikaj wprowadzania w błąd).</a:t>
            </a:r>
          </a:p>
        </p:txBody>
      </p:sp>
      <p:sp>
        <p:nvSpPr>
          <p:cNvPr id="404" name="Google Shape;404;p28"/>
          <p:cNvSpPr/>
          <p:nvPr/>
        </p:nvSpPr>
        <p:spPr>
          <a:xfrm rot="-429627">
            <a:off x="6015519" y="-1228007"/>
            <a:ext cx="7664754" cy="7051185"/>
          </a:xfrm>
          <a:custGeom>
            <a:avLst/>
            <a:gdLst/>
            <a:ahLst/>
            <a:cxnLst/>
            <a:rect l="l" t="t" r="r" b="b"/>
            <a:pathLst>
              <a:path w="17926051" h="16426782" extrusionOk="0">
                <a:moveTo>
                  <a:pt x="0" y="0"/>
                </a:moveTo>
                <a:lnTo>
                  <a:pt x="17926051" y="0"/>
                </a:lnTo>
                <a:lnTo>
                  <a:pt x="17926051" y="16426782"/>
                </a:lnTo>
                <a:lnTo>
                  <a:pt x="0" y="16426782"/>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406" name="Google Shape;406;p28"/>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61BEA475-A26C-6769-99A5-00695D69AD66}"/>
              </a:ext>
            </a:extLst>
          </p:cNvPr>
          <p:cNvPicPr>
            <a:picLocks noChangeAspect="1"/>
          </p:cNvPicPr>
          <p:nvPr/>
        </p:nvPicPr>
        <p:blipFill>
          <a:blip r:embed="rId5"/>
          <a:stretch>
            <a:fillRect/>
          </a:stretch>
        </p:blipFill>
        <p:spPr>
          <a:xfrm>
            <a:off x="7796938" y="4573001"/>
            <a:ext cx="1229298" cy="472979"/>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411"/>
        <p:cNvGrpSpPr/>
        <p:nvPr/>
      </p:nvGrpSpPr>
      <p:grpSpPr>
        <a:xfrm>
          <a:off x="0" y="0"/>
          <a:ext cx="0" cy="0"/>
          <a:chOff x="0" y="0"/>
          <a:chExt cx="0" cy="0"/>
        </a:xfrm>
      </p:grpSpPr>
      <p:sp>
        <p:nvSpPr>
          <p:cNvPr id="412" name="Google Shape;412;p29"/>
          <p:cNvSpPr txBox="1"/>
          <p:nvPr/>
        </p:nvSpPr>
        <p:spPr>
          <a:xfrm>
            <a:off x="910925" y="225504"/>
            <a:ext cx="4243200" cy="57862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SzPts val="1100"/>
              <a:buNone/>
            </a:pPr>
            <a:r>
              <a:rPr lang="pl-PL" sz="2400" b="1" dirty="0">
                <a:solidFill>
                  <a:schemeClr val="tx1"/>
                </a:solidFill>
              </a:rPr>
              <a:t>Reprezentacja moralna</a:t>
            </a:r>
          </a:p>
        </p:txBody>
      </p:sp>
      <p:sp>
        <p:nvSpPr>
          <p:cNvPr id="413" name="Google Shape;413;p29"/>
          <p:cNvSpPr txBox="1"/>
          <p:nvPr/>
        </p:nvSpPr>
        <p:spPr>
          <a:xfrm>
            <a:off x="806788" y="1016946"/>
            <a:ext cx="3765212" cy="3102388"/>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1800" dirty="0">
                <a:solidFill>
                  <a:schemeClr val="tx1"/>
                </a:solidFill>
              </a:rPr>
              <a:t>  </a:t>
            </a:r>
            <a:endParaRPr sz="1800" dirty="0">
              <a:solidFill>
                <a:schemeClr val="tx1"/>
              </a:solidFill>
            </a:endParaRPr>
          </a:p>
          <a:p>
            <a:pPr lvl="0">
              <a:lnSpc>
                <a:spcPct val="140000"/>
              </a:lnSpc>
            </a:pPr>
            <a:r>
              <a:rPr lang="en-US" sz="1800" dirty="0">
                <a:solidFill>
                  <a:schemeClr val="tx1"/>
                </a:solidFill>
              </a:rPr>
              <a:t>🌍 </a:t>
            </a:r>
            <a:r>
              <a:rPr lang="pl-PL" sz="1800" b="1" dirty="0">
                <a:solidFill>
                  <a:schemeClr val="tx1"/>
                </a:solidFill>
              </a:rPr>
              <a:t>Reprezentacja: </a:t>
            </a:r>
            <a:r>
              <a:rPr lang="pl-PL" sz="1800" dirty="0">
                <a:solidFill>
                  <a:schemeClr val="tx1"/>
                </a:solidFill>
              </a:rPr>
              <a:t>przedstawiaj ludzi i kultury z szacunkiem — unikaj stereotypów.</a:t>
            </a:r>
          </a:p>
          <a:p>
            <a:pPr lvl="0">
              <a:lnSpc>
                <a:spcPct val="140000"/>
              </a:lnSpc>
            </a:pPr>
            <a:r>
              <a:rPr lang="en-US" sz="1800" dirty="0">
                <a:solidFill>
                  <a:schemeClr val="tx1"/>
                </a:solidFill>
              </a:rPr>
              <a:t>🧩 </a:t>
            </a:r>
            <a:r>
              <a:rPr lang="pl-PL" sz="1800" b="1" dirty="0">
                <a:solidFill>
                  <a:schemeClr val="tx1"/>
                </a:solidFill>
              </a:rPr>
              <a:t>Kontekst: </a:t>
            </a:r>
            <a:r>
              <a:rPr lang="pl-PL" sz="1800" dirty="0">
                <a:solidFill>
                  <a:schemeClr val="tx1"/>
                </a:solidFill>
              </a:rPr>
              <a:t>upewnij się, że wybrane obrazy pasują do zamierzonego przekazu (unikaj wprowadzania w błąd).</a:t>
            </a:r>
          </a:p>
        </p:txBody>
      </p:sp>
      <p:sp>
        <p:nvSpPr>
          <p:cNvPr id="414" name="Google Shape;414;p29"/>
          <p:cNvSpPr/>
          <p:nvPr/>
        </p:nvSpPr>
        <p:spPr>
          <a:xfrm rot="-429627">
            <a:off x="4494991" y="-3101334"/>
            <a:ext cx="8988310" cy="8236561"/>
          </a:xfrm>
          <a:custGeom>
            <a:avLst/>
            <a:gdLst/>
            <a:ahLst/>
            <a:cxnLst/>
            <a:rect l="l" t="t" r="r" b="b"/>
            <a:pathLst>
              <a:path w="17926051" h="16426782" extrusionOk="0">
                <a:moveTo>
                  <a:pt x="0" y="0"/>
                </a:moveTo>
                <a:lnTo>
                  <a:pt x="17926051" y="0"/>
                </a:lnTo>
                <a:lnTo>
                  <a:pt x="17926051" y="16426782"/>
                </a:lnTo>
                <a:lnTo>
                  <a:pt x="0" y="16426782"/>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5" name="Google Shape;415;p29"/>
          <p:cNvSpPr/>
          <p:nvPr/>
        </p:nvSpPr>
        <p:spPr>
          <a:xfrm>
            <a:off x="5429139" y="1541502"/>
            <a:ext cx="3505312" cy="3840481"/>
          </a:xfrm>
          <a:custGeom>
            <a:avLst/>
            <a:gdLst/>
            <a:ahLst/>
            <a:cxnLst/>
            <a:rect l="l" t="t" r="r" b="b"/>
            <a:pathLst>
              <a:path w="7010623" h="7680962" extrusionOk="0">
                <a:moveTo>
                  <a:pt x="0" y="0"/>
                </a:moveTo>
                <a:lnTo>
                  <a:pt x="7010623" y="0"/>
                </a:lnTo>
                <a:lnTo>
                  <a:pt x="7010623" y="7680961"/>
                </a:lnTo>
                <a:lnTo>
                  <a:pt x="0" y="768096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6" name="Google Shape;416;p29"/>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DD46A084-8190-C7E9-CCBA-5CF21410E719}"/>
              </a:ext>
            </a:extLst>
          </p:cNvPr>
          <p:cNvPicPr>
            <a:picLocks noChangeAspect="1"/>
          </p:cNvPicPr>
          <p:nvPr/>
        </p:nvPicPr>
        <p:blipFill>
          <a:blip r:embed="rId6"/>
          <a:stretch>
            <a:fillRect/>
          </a:stretch>
        </p:blipFill>
        <p:spPr>
          <a:xfrm>
            <a:off x="7796938" y="4571748"/>
            <a:ext cx="1229298" cy="472979"/>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Shape 431"/>
        <p:cNvGrpSpPr/>
        <p:nvPr/>
      </p:nvGrpSpPr>
      <p:grpSpPr>
        <a:xfrm>
          <a:off x="0" y="0"/>
          <a:ext cx="0" cy="0"/>
          <a:chOff x="0" y="0"/>
          <a:chExt cx="0" cy="0"/>
        </a:xfrm>
      </p:grpSpPr>
      <p:sp>
        <p:nvSpPr>
          <p:cNvPr id="432" name="Google Shape;432;p31"/>
          <p:cNvSpPr/>
          <p:nvPr/>
        </p:nvSpPr>
        <p:spPr>
          <a:xfrm rot="10455654">
            <a:off x="4463776" y="-1333285"/>
            <a:ext cx="4686076" cy="5141886"/>
          </a:xfrm>
          <a:custGeom>
            <a:avLst/>
            <a:gdLst/>
            <a:ahLst/>
            <a:cxnLst/>
            <a:rect l="l" t="t" r="r" b="b"/>
            <a:pathLst>
              <a:path w="9372035" h="10288661" extrusionOk="0">
                <a:moveTo>
                  <a:pt x="0" y="0"/>
                </a:moveTo>
                <a:lnTo>
                  <a:pt x="9372035" y="0"/>
                </a:lnTo>
                <a:lnTo>
                  <a:pt x="9372035" y="10288661"/>
                </a:lnTo>
                <a:lnTo>
                  <a:pt x="0" y="10288661"/>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33" name="Google Shape;433;p31"/>
          <p:cNvSpPr/>
          <p:nvPr/>
        </p:nvSpPr>
        <p:spPr>
          <a:xfrm>
            <a:off x="4396231" y="-22443"/>
            <a:ext cx="6081836" cy="5853821"/>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3B628F"/>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34" name="Google Shape;434;p31"/>
          <p:cNvSpPr/>
          <p:nvPr/>
        </p:nvSpPr>
        <p:spPr>
          <a:xfrm>
            <a:off x="4819257" y="421909"/>
            <a:ext cx="5222100" cy="502631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BF3E4"/>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435" name="Google Shape;435;p31"/>
          <p:cNvGrpSpPr/>
          <p:nvPr/>
        </p:nvGrpSpPr>
        <p:grpSpPr>
          <a:xfrm>
            <a:off x="405739" y="415775"/>
            <a:ext cx="3990492" cy="4132108"/>
            <a:chOff x="-474139" y="9525"/>
            <a:chExt cx="10641312" cy="11018955"/>
          </a:xfrm>
        </p:grpSpPr>
        <p:sp>
          <p:nvSpPr>
            <p:cNvPr id="436" name="Google Shape;436;p31"/>
            <p:cNvSpPr txBox="1"/>
            <p:nvPr/>
          </p:nvSpPr>
          <p:spPr>
            <a:xfrm>
              <a:off x="-474139" y="2024989"/>
              <a:ext cx="10641312" cy="9003491"/>
            </a:xfrm>
            <a:prstGeom prst="rect">
              <a:avLst/>
            </a:prstGeom>
            <a:noFill/>
            <a:ln>
              <a:noFill/>
            </a:ln>
          </p:spPr>
          <p:txBody>
            <a:bodyPr spcFirstLastPara="1" wrap="square" lIns="0" tIns="0" rIns="0" bIns="0" anchor="t" anchorCtr="0">
              <a:spAutoFit/>
            </a:bodyPr>
            <a:lstStyle/>
            <a:p>
              <a:pPr marL="457200" lvl="0" indent="-330200" algn="l" rtl="0">
                <a:lnSpc>
                  <a:spcPct val="150000"/>
                </a:lnSpc>
                <a:spcBef>
                  <a:spcPts val="1200"/>
                </a:spcBef>
                <a:spcAft>
                  <a:spcPts val="0"/>
                </a:spcAft>
                <a:buClr>
                  <a:schemeClr val="dk1"/>
                </a:buClr>
                <a:buSzPts val="1600"/>
                <a:buChar char="●"/>
              </a:pPr>
              <a:r>
                <a:rPr lang="pl-PL" dirty="0">
                  <a:solidFill>
                    <a:schemeClr val="dk1"/>
                  </a:solidFill>
                  <a:latin typeface="Tahoma"/>
                  <a:ea typeface="Tahoma"/>
                  <a:cs typeface="Tahoma"/>
                  <a:sym typeface="Tahoma"/>
                </a:rPr>
                <a:t>Prezentacje w klasie</a:t>
              </a:r>
            </a:p>
            <a:p>
              <a:pPr marL="457200" lvl="0" indent="-330200" algn="l" rtl="0">
                <a:lnSpc>
                  <a:spcPct val="150000"/>
                </a:lnSpc>
                <a:spcBef>
                  <a:spcPts val="1200"/>
                </a:spcBef>
                <a:spcAft>
                  <a:spcPts val="0"/>
                </a:spcAft>
                <a:buClr>
                  <a:schemeClr val="dk1"/>
                </a:buClr>
                <a:buSzPts val="1600"/>
                <a:buChar char="●"/>
              </a:pPr>
              <a:r>
                <a:rPr lang="pl-PL" dirty="0">
                  <a:solidFill>
                    <a:schemeClr val="dk1"/>
                  </a:solidFill>
                  <a:latin typeface="Tahoma"/>
                  <a:ea typeface="Tahoma"/>
                  <a:cs typeface="Tahoma"/>
                  <a:sym typeface="Tahoma"/>
                </a:rPr>
                <a:t>Strona internetowa szkoły lub biuletyn informacyjny</a:t>
              </a:r>
            </a:p>
            <a:p>
              <a:pPr marL="457200" lvl="0" indent="-330200" algn="l" rtl="0">
                <a:lnSpc>
                  <a:spcPct val="150000"/>
                </a:lnSpc>
                <a:spcBef>
                  <a:spcPts val="1200"/>
                </a:spcBef>
                <a:spcAft>
                  <a:spcPts val="0"/>
                </a:spcAft>
                <a:buClr>
                  <a:schemeClr val="dk1"/>
                </a:buClr>
                <a:buSzPts val="1600"/>
                <a:buChar char="●"/>
              </a:pPr>
              <a:r>
                <a:rPr lang="pl-PL" dirty="0">
                  <a:solidFill>
                    <a:schemeClr val="dk1"/>
                  </a:solidFill>
                  <a:latin typeface="Tahoma"/>
                  <a:ea typeface="Tahoma"/>
                  <a:cs typeface="Tahoma"/>
                  <a:sym typeface="Tahoma"/>
                </a:rPr>
                <a:t>Media społecznościowe (</a:t>
              </a:r>
              <a:r>
                <a:rPr lang="pl-PL" i="1" dirty="0">
                  <a:solidFill>
                    <a:schemeClr val="dk1"/>
                  </a:solidFill>
                  <a:latin typeface="Tahoma"/>
                  <a:ea typeface="Tahoma"/>
                  <a:cs typeface="Tahoma"/>
                  <a:sym typeface="Tahoma"/>
                </a:rPr>
                <a:t>z ustawieniami prywatności</a:t>
              </a:r>
              <a:r>
                <a:rPr lang="pl-PL" dirty="0">
                  <a:solidFill>
                    <a:schemeClr val="dk1"/>
                  </a:solidFill>
                  <a:latin typeface="Tahoma"/>
                  <a:ea typeface="Tahoma"/>
                  <a:cs typeface="Tahoma"/>
                  <a:sym typeface="Tahoma"/>
                </a:rPr>
                <a:t>): Instagram, Facebook, Tik Tok</a:t>
              </a:r>
            </a:p>
            <a:p>
              <a:pPr marL="457200" lvl="0" indent="-330200" algn="l" rtl="0">
                <a:lnSpc>
                  <a:spcPct val="150000"/>
                </a:lnSpc>
                <a:spcBef>
                  <a:spcPts val="1200"/>
                </a:spcBef>
                <a:spcAft>
                  <a:spcPts val="0"/>
                </a:spcAft>
                <a:buClr>
                  <a:schemeClr val="dk1"/>
                </a:buClr>
                <a:buSzPts val="1600"/>
                <a:buChar char="●"/>
              </a:pPr>
              <a:r>
                <a:rPr lang="pl-PL" dirty="0">
                  <a:solidFill>
                    <a:schemeClr val="dk1"/>
                  </a:solidFill>
                  <a:latin typeface="Tahoma"/>
                  <a:ea typeface="Tahoma"/>
                  <a:cs typeface="Tahoma"/>
                  <a:sym typeface="Tahoma"/>
                </a:rPr>
                <a:t>Oraz bardziej specjalistyczne, takie jak </a:t>
              </a:r>
              <a:r>
                <a:rPr lang="pl-PL" dirty="0" err="1">
                  <a:solidFill>
                    <a:schemeClr val="dk1"/>
                  </a:solidFill>
                  <a:latin typeface="Tahoma"/>
                  <a:ea typeface="Tahoma"/>
                  <a:cs typeface="Tahoma"/>
                  <a:sym typeface="Tahoma"/>
                </a:rPr>
                <a:t>Storybird</a:t>
              </a:r>
              <a:r>
                <a:rPr lang="pl-PL" dirty="0">
                  <a:solidFill>
                    <a:schemeClr val="dk1"/>
                  </a:solidFill>
                  <a:latin typeface="Tahoma"/>
                  <a:ea typeface="Tahoma"/>
                  <a:cs typeface="Tahoma"/>
                  <a:sym typeface="Tahoma"/>
                </a:rPr>
                <a:t>, </a:t>
              </a:r>
              <a:r>
                <a:rPr lang="pl-PL" dirty="0" err="1">
                  <a:solidFill>
                    <a:schemeClr val="dk1"/>
                  </a:solidFill>
                  <a:latin typeface="Tahoma"/>
                  <a:ea typeface="Tahoma"/>
                  <a:cs typeface="Tahoma"/>
                  <a:sym typeface="Tahoma"/>
                </a:rPr>
                <a:t>Book</a:t>
              </a:r>
              <a:r>
                <a:rPr lang="pl-PL" dirty="0">
                  <a:solidFill>
                    <a:schemeClr val="dk1"/>
                  </a:solidFill>
                  <a:latin typeface="Tahoma"/>
                  <a:ea typeface="Tahoma"/>
                  <a:cs typeface="Tahoma"/>
                  <a:sym typeface="Tahoma"/>
                </a:rPr>
                <a:t> </a:t>
              </a:r>
              <a:r>
                <a:rPr lang="pl-PL" dirty="0" err="1">
                  <a:solidFill>
                    <a:schemeClr val="dk1"/>
                  </a:solidFill>
                  <a:latin typeface="Tahoma"/>
                  <a:ea typeface="Tahoma"/>
                  <a:cs typeface="Tahoma"/>
                  <a:sym typeface="Tahoma"/>
                </a:rPr>
                <a:t>creator</a:t>
              </a:r>
              <a:r>
                <a:rPr lang="pl-PL" dirty="0">
                  <a:solidFill>
                    <a:schemeClr val="dk1"/>
                  </a:solidFill>
                  <a:latin typeface="Tahoma"/>
                  <a:ea typeface="Tahoma"/>
                  <a:cs typeface="Tahoma"/>
                  <a:sym typeface="Tahoma"/>
                </a:rPr>
                <a:t>, </a:t>
              </a:r>
              <a:r>
                <a:rPr lang="pl-PL" dirty="0" err="1">
                  <a:solidFill>
                    <a:schemeClr val="dk1"/>
                  </a:solidFill>
                  <a:latin typeface="Tahoma"/>
                  <a:ea typeface="Tahoma"/>
                  <a:cs typeface="Tahoma"/>
                  <a:sym typeface="Tahoma"/>
                </a:rPr>
                <a:t>Toontastic</a:t>
              </a:r>
              <a:r>
                <a:rPr lang="pl-PL" dirty="0">
                  <a:solidFill>
                    <a:schemeClr val="dk1"/>
                  </a:solidFill>
                  <a:latin typeface="Tahoma"/>
                  <a:ea typeface="Tahoma"/>
                  <a:cs typeface="Tahoma"/>
                  <a:sym typeface="Tahoma"/>
                </a:rPr>
                <a:t> i </a:t>
              </a:r>
              <a:r>
                <a:rPr lang="pl-PL" dirty="0" err="1">
                  <a:solidFill>
                    <a:schemeClr val="dk1"/>
                  </a:solidFill>
                  <a:latin typeface="Tahoma"/>
                  <a:ea typeface="Tahoma"/>
                  <a:cs typeface="Tahoma"/>
                  <a:sym typeface="Tahoma"/>
                </a:rPr>
                <a:t>Canva</a:t>
              </a:r>
              <a:endParaRPr lang="pl-PL" dirty="0">
                <a:solidFill>
                  <a:schemeClr val="dk1"/>
                </a:solidFill>
                <a:latin typeface="Tahoma"/>
                <a:ea typeface="Tahoma"/>
                <a:cs typeface="Tahoma"/>
                <a:sym typeface="Tahoma"/>
              </a:endParaRPr>
            </a:p>
            <a:p>
              <a:pPr marL="0" marR="0" lvl="0" indent="0" algn="l" rtl="0">
                <a:lnSpc>
                  <a:spcPct val="140000"/>
                </a:lnSpc>
                <a:spcBef>
                  <a:spcPts val="1200"/>
                </a:spcBef>
                <a:spcAft>
                  <a:spcPts val="0"/>
                </a:spcAft>
                <a:buNone/>
              </a:pPr>
              <a:endParaRPr sz="1600" dirty="0">
                <a:solidFill>
                  <a:srgbClr val="383936"/>
                </a:solidFill>
              </a:endParaRPr>
            </a:p>
          </p:txBody>
        </p:sp>
        <p:sp>
          <p:nvSpPr>
            <p:cNvPr id="437" name="Google Shape;437;p31"/>
            <p:cNvSpPr txBox="1"/>
            <p:nvPr/>
          </p:nvSpPr>
          <p:spPr>
            <a:xfrm>
              <a:off x="-1" y="9525"/>
              <a:ext cx="8310379" cy="2088093"/>
            </a:xfrm>
            <a:prstGeom prst="rect">
              <a:avLst/>
            </a:prstGeom>
            <a:noFill/>
            <a:ln>
              <a:noFill/>
            </a:ln>
          </p:spPr>
          <p:txBody>
            <a:bodyPr spcFirstLastPara="1" wrap="square" lIns="0" tIns="0" rIns="0" bIns="0" anchor="t" anchorCtr="0">
              <a:spAutoFit/>
            </a:bodyPr>
            <a:lstStyle/>
            <a:p>
              <a:pPr marL="0" marR="0" lvl="0" indent="0" algn="l" rtl="0">
                <a:lnSpc>
                  <a:spcPct val="106000"/>
                </a:lnSpc>
                <a:spcBef>
                  <a:spcPts val="0"/>
                </a:spcBef>
                <a:spcAft>
                  <a:spcPts val="0"/>
                </a:spcAft>
                <a:buNone/>
              </a:pPr>
              <a:r>
                <a:rPr lang="pl-PL" sz="2400" b="1" dirty="0">
                  <a:solidFill>
                    <a:schemeClr val="dk1"/>
                  </a:solidFill>
                  <a:latin typeface="Arial Black" panose="020B0A04020102020204" pitchFamily="34" charset="0"/>
                </a:rPr>
                <a:t>Platformy udostępniania </a:t>
              </a:r>
            </a:p>
          </p:txBody>
        </p:sp>
      </p:grpSp>
      <p:sp>
        <p:nvSpPr>
          <p:cNvPr id="438" name="Google Shape;438;p31"/>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40" name="Google Shape;440;p31"/>
          <p:cNvSpPr/>
          <p:nvPr/>
        </p:nvSpPr>
        <p:spPr>
          <a:xfrm>
            <a:off x="5197893" y="996047"/>
            <a:ext cx="3948417" cy="3800386"/>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rotWithShape="1">
            <a:blip r:embed="rId5">
              <a:alphaModFix/>
            </a:blip>
            <a:stretch>
              <a:fillRect t="-4299" b="-4289"/>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E8FEE43F-52D2-98FB-54EF-304F52D6B8A7}"/>
              </a:ext>
            </a:extLst>
          </p:cNvPr>
          <p:cNvPicPr>
            <a:picLocks noChangeAspect="1"/>
          </p:cNvPicPr>
          <p:nvPr/>
        </p:nvPicPr>
        <p:blipFill>
          <a:blip r:embed="rId6"/>
          <a:stretch>
            <a:fillRect/>
          </a:stretch>
        </p:blipFill>
        <p:spPr>
          <a:xfrm>
            <a:off x="7796938" y="4604154"/>
            <a:ext cx="1229298" cy="47297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85"/>
        <p:cNvGrpSpPr/>
        <p:nvPr/>
      </p:nvGrpSpPr>
      <p:grpSpPr>
        <a:xfrm>
          <a:off x="0" y="0"/>
          <a:ext cx="0" cy="0"/>
          <a:chOff x="0" y="0"/>
          <a:chExt cx="0" cy="0"/>
        </a:xfrm>
      </p:grpSpPr>
      <p:sp>
        <p:nvSpPr>
          <p:cNvPr id="86" name="Google Shape;86;p15"/>
          <p:cNvSpPr txBox="1"/>
          <p:nvPr/>
        </p:nvSpPr>
        <p:spPr>
          <a:xfrm>
            <a:off x="370154" y="939247"/>
            <a:ext cx="4369486" cy="355481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pl-PL" sz="1100" b="1" i="0" u="none" strike="noStrike" kern="0" cap="none" spc="0" normalizeH="0" baseline="0" noProof="0" dirty="0">
                <a:ln>
                  <a:noFill/>
                </a:ln>
                <a:solidFill>
                  <a:srgbClr val="000000"/>
                </a:solidFill>
                <a:effectLst/>
                <a:uLnTx/>
                <a:uFillTx/>
                <a:latin typeface="Arial"/>
                <a:ea typeface="Arial"/>
                <a:cs typeface="Arial"/>
                <a:sym typeface="Arial"/>
              </a:rPr>
              <a:t>Metodologia ta wprowadza innowacyjne podejście do nauczania poprzez integrację cyfrowego </a:t>
            </a:r>
            <a:r>
              <a:rPr kumimoji="0" lang="pl-PL" sz="1100" b="1" i="0" u="none" strike="noStrike" kern="0" cap="none" spc="0" normalizeH="0" baseline="0" noProof="0" dirty="0" err="1">
                <a:ln>
                  <a:noFill/>
                </a:ln>
                <a:solidFill>
                  <a:srgbClr val="000000"/>
                </a:solidFill>
                <a:effectLst/>
                <a:uLnTx/>
                <a:uFillTx/>
                <a:latin typeface="Arial"/>
                <a:ea typeface="Arial"/>
                <a:cs typeface="Arial"/>
                <a:sym typeface="Arial"/>
              </a:rPr>
              <a:t>storytellingu</a:t>
            </a:r>
            <a:r>
              <a:rPr kumimoji="0" lang="pl-PL" sz="1100" b="1" i="0" u="none" strike="noStrike" kern="0" cap="none" spc="0" normalizeH="0" baseline="0" noProof="0" dirty="0">
                <a:ln>
                  <a:noFill/>
                </a:ln>
                <a:solidFill>
                  <a:srgbClr val="000000"/>
                </a:solidFill>
                <a:effectLst/>
                <a:uLnTx/>
                <a:uFillTx/>
                <a:latin typeface="Arial"/>
                <a:ea typeface="Arial"/>
                <a:cs typeface="Arial"/>
                <a:sym typeface="Arial"/>
              </a:rPr>
              <a:t> z fotografią.</a:t>
            </a: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pl-PL" sz="1100" b="1" i="0" u="none" strike="noStrike" kern="0" cap="none" spc="0" normalizeH="0" baseline="0" noProof="0" dirty="0">
                <a:ln>
                  <a:noFill/>
                </a:ln>
                <a:solidFill>
                  <a:srgbClr val="000000"/>
                </a:solidFill>
                <a:effectLst/>
                <a:uLnTx/>
                <a:uFillTx/>
                <a:latin typeface="Arial"/>
                <a:ea typeface="Arial"/>
                <a:cs typeface="Arial"/>
                <a:sym typeface="Arial"/>
              </a:rPr>
              <a:t>Oparte na </a:t>
            </a:r>
            <a:r>
              <a:rPr kumimoji="0" lang="pl-PL" sz="1100" b="1" i="0" u="none" strike="noStrike" kern="0" cap="none" spc="0" normalizeH="0" baseline="0" noProof="0" dirty="0" err="1">
                <a:ln>
                  <a:noFill/>
                </a:ln>
                <a:solidFill>
                  <a:srgbClr val="000000"/>
                </a:solidFill>
                <a:effectLst/>
                <a:uLnTx/>
                <a:uFillTx/>
                <a:latin typeface="Arial"/>
                <a:ea typeface="Arial"/>
                <a:cs typeface="Arial"/>
                <a:sym typeface="Arial"/>
              </a:rPr>
              <a:t>neuronauce</a:t>
            </a:r>
            <a:r>
              <a:rPr kumimoji="0" lang="pl-PL" sz="1100" b="1"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100" b="1" i="0" u="none" strike="noStrike" kern="0" cap="none" spc="0" normalizeH="0" baseline="0" noProof="0" dirty="0" err="1">
                <a:ln>
                  <a:noFill/>
                </a:ln>
                <a:solidFill>
                  <a:srgbClr val="000000"/>
                </a:solidFill>
                <a:effectLst/>
                <a:uLnTx/>
                <a:uFillTx/>
                <a:latin typeface="Arial"/>
                <a:ea typeface="Arial"/>
                <a:cs typeface="Arial"/>
                <a:sym typeface="Arial"/>
              </a:rPr>
              <a:t>storytelling</a:t>
            </a:r>
            <a:r>
              <a:rPr kumimoji="0" lang="pl-PL" sz="1100" b="1" i="0" u="none" strike="noStrike" kern="0" cap="none" spc="0" normalizeH="0" baseline="0" noProof="0" dirty="0">
                <a:ln>
                  <a:noFill/>
                </a:ln>
                <a:solidFill>
                  <a:srgbClr val="000000"/>
                </a:solidFill>
                <a:effectLst/>
                <a:uLnTx/>
                <a:uFillTx/>
                <a:latin typeface="Arial"/>
                <a:ea typeface="Arial"/>
                <a:cs typeface="Arial"/>
                <a:sym typeface="Arial"/>
              </a:rPr>
              <a:t> sprzyja tworzeniu więzi emocjonalnych, dzięki czemu informacje stają się bardziej przystępne i łatwiejsze do zapamiętania.</a:t>
            </a: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endParaRPr kumimoji="0" lang="pl-PL" sz="1100" b="1"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pl-PL" sz="1100" b="1" i="0" u="none" strike="noStrike" kern="0" cap="none" spc="0" normalizeH="0" baseline="0" noProof="0" dirty="0">
                <a:ln>
                  <a:noFill/>
                </a:ln>
                <a:solidFill>
                  <a:srgbClr val="000000"/>
                </a:solidFill>
                <a:effectLst/>
                <a:uLnTx/>
                <a:uFillTx/>
                <a:latin typeface="Arial"/>
                <a:ea typeface="Arial"/>
                <a:cs typeface="Arial"/>
                <a:sym typeface="Arial"/>
              </a:rPr>
              <a:t>Metoda ta stanowi odpowiedź na wyzwania, przed jakimi stają uczniowie pozbawieni motywacji i mający trudności w nauce, wykorzystując współczesne technologie do stworzenia angażującego, integracyjnego środowiska nauki.</a:t>
            </a: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endParaRPr kumimoji="0" lang="pl-PL" sz="1100" b="1"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pl-PL" sz="1100" b="1" i="0" u="none" strike="noStrike" kern="0" cap="none" spc="0" normalizeH="0" baseline="0" noProof="0" dirty="0" err="1">
                <a:ln>
                  <a:noFill/>
                </a:ln>
                <a:solidFill>
                  <a:srgbClr val="000000"/>
                </a:solidFill>
                <a:effectLst/>
                <a:uLnTx/>
                <a:uFillTx/>
                <a:latin typeface="Arial"/>
                <a:ea typeface="Arial"/>
                <a:cs typeface="Arial"/>
                <a:sym typeface="Arial"/>
              </a:rPr>
              <a:t>Storytelling</a:t>
            </a:r>
            <a:r>
              <a:rPr kumimoji="0" lang="pl-PL" sz="1100" b="1" i="0" u="none" strike="noStrike" kern="0" cap="none" spc="0" normalizeH="0" baseline="0" noProof="0" dirty="0">
                <a:ln>
                  <a:noFill/>
                </a:ln>
                <a:solidFill>
                  <a:srgbClr val="000000"/>
                </a:solidFill>
                <a:effectLst/>
                <a:uLnTx/>
                <a:uFillTx/>
                <a:latin typeface="Arial"/>
                <a:ea typeface="Arial"/>
                <a:cs typeface="Arial"/>
                <a:sym typeface="Arial"/>
              </a:rPr>
              <a:t> zwiększa zaangażowanie, kreatywność i zrozumienie wszystkich przedmiotów objętych programem nauczania, jednocześnie uwzględniając różnorodne potrzeby edukacyjne, w tym uczniów mających trudności w nauce.</a:t>
            </a:r>
          </a:p>
        </p:txBody>
      </p:sp>
      <p:sp>
        <p:nvSpPr>
          <p:cNvPr id="87" name="Google Shape;87;p15"/>
          <p:cNvSpPr/>
          <p:nvPr/>
        </p:nvSpPr>
        <p:spPr>
          <a:xfrm rot="328315">
            <a:off x="5303672" y="-495451"/>
            <a:ext cx="6734141" cy="6424216"/>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 name="Google Shape;88;p15"/>
          <p:cNvSpPr/>
          <p:nvPr/>
        </p:nvSpPr>
        <p:spPr>
          <a:xfrm rot="352404">
            <a:off x="6169051" y="-372907"/>
            <a:ext cx="6581380" cy="6279862"/>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8FC4E5"/>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 name="Google Shape;89;p15"/>
          <p:cNvSpPr/>
          <p:nvPr/>
        </p:nvSpPr>
        <p:spPr>
          <a:xfrm rot="377637">
            <a:off x="7189117" y="-244331"/>
            <a:ext cx="6428958" cy="6134423"/>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FBF3E4"/>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 name="Google Shape;90;p15"/>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 name="Google Shape;92;p15"/>
          <p:cNvSpPr/>
          <p:nvPr/>
        </p:nvSpPr>
        <p:spPr>
          <a:xfrm>
            <a:off x="5315175" y="1328905"/>
            <a:ext cx="3458671" cy="2583194"/>
          </a:xfrm>
          <a:custGeom>
            <a:avLst/>
            <a:gdLst/>
            <a:ahLst/>
            <a:cxnLst/>
            <a:rect l="l" t="t" r="r" b="b"/>
            <a:pathLst>
              <a:path w="6917341" h="5166389" extrusionOk="0">
                <a:moveTo>
                  <a:pt x="0" y="0"/>
                </a:moveTo>
                <a:lnTo>
                  <a:pt x="6917342" y="0"/>
                </a:lnTo>
                <a:lnTo>
                  <a:pt x="6917342" y="5166389"/>
                </a:lnTo>
                <a:lnTo>
                  <a:pt x="0" y="5166389"/>
                </a:lnTo>
                <a:lnTo>
                  <a:pt x="0" y="0"/>
                </a:lnTo>
                <a:close/>
              </a:path>
            </a:pathLst>
          </a:custGeom>
          <a:blipFill rotWithShape="1">
            <a:blip r:embed="rId3">
              <a:alphaModFix/>
            </a:blip>
            <a:stretch>
              <a:fillRect/>
            </a:stretch>
          </a:blipFill>
          <a:ln w="104775" cap="sq" cmpd="sng">
            <a:solidFill>
              <a:srgbClr val="3B628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 name="Google Shape;93;p15"/>
          <p:cNvSpPr txBox="1"/>
          <p:nvPr/>
        </p:nvSpPr>
        <p:spPr>
          <a:xfrm>
            <a:off x="370153" y="154941"/>
            <a:ext cx="5684059" cy="75033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6000"/>
              </a:lnSpc>
              <a:spcBef>
                <a:spcPts val="0"/>
              </a:spcBef>
              <a:spcAft>
                <a:spcPts val="0"/>
              </a:spcAft>
              <a:buClr>
                <a:srgbClr val="000000"/>
              </a:buClr>
              <a:buSzTx/>
              <a:buFont typeface="Arial"/>
              <a:buNone/>
              <a:tabLst/>
              <a:defRPr/>
            </a:pPr>
            <a:r>
              <a:rPr kumimoji="0" lang="pl-PL" sz="2300" b="1" i="0" u="none" strike="noStrike" kern="0" cap="none" spc="0" normalizeH="0" baseline="0" noProof="0" dirty="0">
                <a:ln>
                  <a:noFill/>
                </a:ln>
                <a:solidFill>
                  <a:srgbClr val="000000"/>
                </a:solidFill>
                <a:effectLst/>
                <a:uLnTx/>
                <a:uFillTx/>
                <a:latin typeface="Arial"/>
                <a:ea typeface="Arial"/>
                <a:cs typeface="Arial"/>
                <a:sym typeface="Arial"/>
              </a:rPr>
              <a:t>METODYKA OPOWIADANIA HISTORII POPRZEZ ZDJĘCIA</a:t>
            </a:r>
          </a:p>
        </p:txBody>
      </p:sp>
      <p:pic>
        <p:nvPicPr>
          <p:cNvPr id="2" name="Picture 1">
            <a:extLst>
              <a:ext uri="{FF2B5EF4-FFF2-40B4-BE49-F238E27FC236}">
                <a16:creationId xmlns:a16="http://schemas.microsoft.com/office/drawing/2014/main" id="{B1D92A99-EF8B-1F30-9825-B296C9A73E4F}"/>
              </a:ext>
            </a:extLst>
          </p:cNvPr>
          <p:cNvPicPr>
            <a:picLocks noChangeAspect="1"/>
          </p:cNvPicPr>
          <p:nvPr/>
        </p:nvPicPr>
        <p:blipFill>
          <a:blip r:embed="rId4"/>
          <a:stretch>
            <a:fillRect/>
          </a:stretch>
        </p:blipFill>
        <p:spPr>
          <a:xfrm>
            <a:off x="7796938" y="4453579"/>
            <a:ext cx="1229298" cy="47297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E1BC"/>
        </a:solidFill>
        <a:effectLst/>
      </p:bgPr>
    </p:bg>
    <p:spTree>
      <p:nvGrpSpPr>
        <p:cNvPr id="1" name=""/>
        <p:cNvGrpSpPr/>
        <p:nvPr/>
      </p:nvGrpSpPr>
      <p:grpSpPr>
        <a:xfrm>
          <a:off x="0" y="0"/>
          <a:ext cx="0" cy="0"/>
          <a:chOff x="0" y="0"/>
          <a:chExt cx="0" cy="0"/>
        </a:xfrm>
      </p:grpSpPr>
      <p:sp>
        <p:nvSpPr>
          <p:cNvPr id="2" name="Freeform 2"/>
          <p:cNvSpPr/>
          <p:nvPr/>
        </p:nvSpPr>
        <p:spPr>
          <a:xfrm rot="8668637">
            <a:off x="7282915" y="-2284183"/>
            <a:ext cx="6062372" cy="7754197"/>
          </a:xfrm>
          <a:custGeom>
            <a:avLst/>
            <a:gdLst/>
            <a:ahLst/>
            <a:cxnLst/>
            <a:rect l="l" t="t" r="r" b="b"/>
            <a:pathLst>
              <a:path w="12124743" h="15508393">
                <a:moveTo>
                  <a:pt x="0" y="0"/>
                </a:moveTo>
                <a:lnTo>
                  <a:pt x="12124744" y="0"/>
                </a:lnTo>
                <a:lnTo>
                  <a:pt x="12124744" y="15508393"/>
                </a:lnTo>
                <a:lnTo>
                  <a:pt x="0" y="155083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351693" y="552178"/>
            <a:ext cx="6033914" cy="3481774"/>
            <a:chOff x="-1011383" y="9525"/>
            <a:chExt cx="14052868" cy="9284731"/>
          </a:xfrm>
        </p:grpSpPr>
        <p:sp>
          <p:nvSpPr>
            <p:cNvPr id="4" name="TextBox 4"/>
            <p:cNvSpPr txBox="1"/>
            <p:nvPr/>
          </p:nvSpPr>
          <p:spPr>
            <a:xfrm>
              <a:off x="0" y="9525"/>
              <a:ext cx="10045402" cy="854936"/>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l">
                <a:lnSpc>
                  <a:spcPts val="2544"/>
                </a:lnSpc>
              </a:pPr>
              <a:r>
                <a:rPr lang="en-US" sz="2400" b="1" dirty="0" err="1">
                  <a:solidFill>
                    <a:srgbClr val="383936"/>
                  </a:solidFill>
                  <a:latin typeface="Arial Black" panose="020B0A04020102020204" pitchFamily="34" charset="0"/>
                  <a:ea typeface="Horizon"/>
                  <a:cs typeface="Horizon"/>
                  <a:sym typeface="Horizon"/>
                </a:rPr>
                <a:t>Kolejne</a:t>
              </a:r>
              <a:r>
                <a:rPr lang="en-US" sz="2400" b="1" dirty="0">
                  <a:solidFill>
                    <a:srgbClr val="383936"/>
                  </a:solidFill>
                  <a:latin typeface="Arial Black" panose="020B0A04020102020204" pitchFamily="34" charset="0"/>
                  <a:ea typeface="Horizon"/>
                  <a:cs typeface="Horizon"/>
                  <a:sym typeface="Horizon"/>
                </a:rPr>
                <a:t> </a:t>
              </a:r>
              <a:r>
                <a:rPr lang="en-US" sz="2400" b="1" dirty="0" err="1">
                  <a:solidFill>
                    <a:srgbClr val="383936"/>
                  </a:solidFill>
                  <a:latin typeface="Arial Black" panose="020B0A04020102020204" pitchFamily="34" charset="0"/>
                  <a:ea typeface="Horizon"/>
                  <a:cs typeface="Horizon"/>
                  <a:sym typeface="Horizon"/>
                </a:rPr>
                <a:t>kroki</a:t>
              </a:r>
              <a:r>
                <a:rPr lang="en-US" sz="2400" b="1" dirty="0">
                  <a:solidFill>
                    <a:srgbClr val="383936"/>
                  </a:solidFill>
                  <a:latin typeface="Arial Black" panose="020B0A04020102020204" pitchFamily="34" charset="0"/>
                  <a:ea typeface="Horizon"/>
                  <a:cs typeface="Horizon"/>
                  <a:sym typeface="Horizon"/>
                </a:rPr>
                <a:t>:</a:t>
              </a:r>
            </a:p>
          </p:txBody>
        </p:sp>
        <p:sp>
          <p:nvSpPr>
            <p:cNvPr id="5" name="TextBox 5"/>
            <p:cNvSpPr txBox="1"/>
            <p:nvPr/>
          </p:nvSpPr>
          <p:spPr>
            <a:xfrm>
              <a:off x="-1011383" y="2090232"/>
              <a:ext cx="14052868" cy="7204024"/>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342900" lvl="0" indent="-342900">
                <a:lnSpc>
                  <a:spcPct val="150000"/>
                </a:lnSpc>
                <a:buFont typeface="Wingdings" panose="05000000000000000000" pitchFamily="2" charset="2"/>
                <a:buChar char="Ø"/>
              </a:pPr>
              <a:r>
                <a:rPr lang="pl-PL" sz="2400" dirty="0"/>
                <a:t>Twórz historie na tematy, które zgłębiasz: </a:t>
              </a:r>
              <a:r>
                <a:rPr lang="pl-PL" sz="2400" b="1" dirty="0"/>
                <a:t>wciągające lekcje</a:t>
              </a:r>
              <a:r>
                <a:rPr lang="pl-PL" sz="2400" dirty="0"/>
                <a:t>!!!</a:t>
              </a:r>
            </a:p>
            <a:p>
              <a:pPr marL="342900" lvl="0" indent="-342900">
                <a:lnSpc>
                  <a:spcPct val="150000"/>
                </a:lnSpc>
                <a:buFont typeface="Wingdings" panose="05000000000000000000" pitchFamily="2" charset="2"/>
                <a:buChar char="Ø"/>
              </a:pPr>
              <a:r>
                <a:rPr lang="pl-PL" sz="2400" dirty="0"/>
                <a:t>Nie przestawaj się uczyć</a:t>
              </a:r>
            </a:p>
            <a:p>
              <a:pPr marL="342900" lvl="0" indent="-342900">
                <a:lnSpc>
                  <a:spcPct val="150000"/>
                </a:lnSpc>
                <a:buFont typeface="Wingdings" panose="05000000000000000000" pitchFamily="2" charset="2"/>
                <a:buChar char="Ø"/>
              </a:pPr>
              <a:r>
                <a:rPr lang="pl-PL" sz="2400" dirty="0"/>
                <a:t>Zachowaj etykę</a:t>
              </a:r>
            </a:p>
            <a:p>
              <a:pPr marL="342900" lvl="0" indent="-342900">
                <a:lnSpc>
                  <a:spcPct val="150000"/>
                </a:lnSpc>
                <a:buFont typeface="Wingdings" panose="05000000000000000000" pitchFamily="2" charset="2"/>
                <a:buChar char="Ø"/>
              </a:pPr>
              <a:r>
                <a:rPr lang="pl-PL" sz="2400" dirty="0"/>
                <a:t>Bądź odważny i autentyczny</a:t>
              </a:r>
            </a:p>
          </p:txBody>
        </p:sp>
      </p:grpSp>
      <p:sp>
        <p:nvSpPr>
          <p:cNvPr id="6" name="Freeform 6"/>
          <p:cNvSpPr/>
          <p:nvPr/>
        </p:nvSpPr>
        <p:spPr>
          <a:xfrm rot="-585226">
            <a:off x="6865055" y="2764207"/>
            <a:ext cx="2488701" cy="2539491"/>
          </a:xfrm>
          <a:custGeom>
            <a:avLst/>
            <a:gdLst/>
            <a:ahLst/>
            <a:cxnLst/>
            <a:rect l="l" t="t" r="r" b="b"/>
            <a:pathLst>
              <a:path w="4977402" h="5078982">
                <a:moveTo>
                  <a:pt x="0" y="0"/>
                </a:moveTo>
                <a:lnTo>
                  <a:pt x="4977402" y="0"/>
                </a:lnTo>
                <a:lnTo>
                  <a:pt x="4977402" y="5078982"/>
                </a:lnTo>
                <a:lnTo>
                  <a:pt x="0" y="50789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17764" y="4453579"/>
            <a:ext cx="793173" cy="592401"/>
          </a:xfrm>
          <a:custGeom>
            <a:avLst/>
            <a:gdLst/>
            <a:ahLst/>
            <a:cxnLst/>
            <a:rect l="l" t="t" r="r" b="b"/>
            <a:pathLst>
              <a:path w="1586346" h="1184802">
                <a:moveTo>
                  <a:pt x="0" y="0"/>
                </a:moveTo>
                <a:lnTo>
                  <a:pt x="1586346" y="0"/>
                </a:lnTo>
                <a:lnTo>
                  <a:pt x="1586346" y="1184803"/>
                </a:lnTo>
                <a:lnTo>
                  <a:pt x="0" y="1184803"/>
                </a:lnTo>
                <a:lnTo>
                  <a:pt x="0" y="0"/>
                </a:lnTo>
                <a:close/>
              </a:path>
            </a:pathLst>
          </a:custGeom>
          <a:blipFill>
            <a:blip r:embed="rId7"/>
            <a:stretch>
              <a:fillRect/>
            </a:stretch>
          </a:blipFill>
        </p:spPr>
        <p:txBody>
          <a:bodyPr/>
          <a:lstStyle/>
          <a:p>
            <a:endParaRPr lang="en-US"/>
          </a:p>
        </p:txBody>
      </p:sp>
      <p:pic>
        <p:nvPicPr>
          <p:cNvPr id="9" name="Picture 8">
            <a:extLst>
              <a:ext uri="{FF2B5EF4-FFF2-40B4-BE49-F238E27FC236}">
                <a16:creationId xmlns:a16="http://schemas.microsoft.com/office/drawing/2014/main" id="{723F97AB-9881-EE07-8C08-307A4740ECC2}"/>
              </a:ext>
            </a:extLst>
          </p:cNvPr>
          <p:cNvPicPr>
            <a:picLocks noChangeAspect="1"/>
          </p:cNvPicPr>
          <p:nvPr/>
        </p:nvPicPr>
        <p:blipFill>
          <a:blip r:embed="rId8"/>
          <a:stretch>
            <a:fillRect/>
          </a:stretch>
        </p:blipFill>
        <p:spPr>
          <a:xfrm>
            <a:off x="7796938" y="4558753"/>
            <a:ext cx="1229298" cy="472978"/>
          </a:xfrm>
          <a:prstGeom prst="rect">
            <a:avLst/>
          </a:prstGeom>
        </p:spPr>
      </p:pic>
    </p:spTree>
    <p:extLst>
      <p:ext uri="{BB962C8B-B14F-4D97-AF65-F5344CB8AC3E}">
        <p14:creationId xmlns:p14="http://schemas.microsoft.com/office/powerpoint/2010/main" val="15075263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5A9E0"/>
        </a:solidFill>
        <a:effectLst/>
      </p:bgPr>
    </p:bg>
    <p:spTree>
      <p:nvGrpSpPr>
        <p:cNvPr id="1" name=""/>
        <p:cNvGrpSpPr/>
        <p:nvPr/>
      </p:nvGrpSpPr>
      <p:grpSpPr>
        <a:xfrm>
          <a:off x="0" y="0"/>
          <a:ext cx="0" cy="0"/>
          <a:chOff x="0" y="0"/>
          <a:chExt cx="0" cy="0"/>
        </a:xfrm>
      </p:grpSpPr>
      <p:sp>
        <p:nvSpPr>
          <p:cNvPr id="2" name="Freeform 2"/>
          <p:cNvSpPr/>
          <p:nvPr/>
        </p:nvSpPr>
        <p:spPr>
          <a:xfrm rot="7040357">
            <a:off x="-1613512" y="-1237287"/>
            <a:ext cx="4255723" cy="4553789"/>
          </a:xfrm>
          <a:custGeom>
            <a:avLst/>
            <a:gdLst/>
            <a:ahLst/>
            <a:cxnLst/>
            <a:rect l="l" t="t" r="r" b="b"/>
            <a:pathLst>
              <a:path w="8511445" h="9107578">
                <a:moveTo>
                  <a:pt x="0" y="0"/>
                </a:moveTo>
                <a:lnTo>
                  <a:pt x="8511446" y="0"/>
                </a:lnTo>
                <a:lnTo>
                  <a:pt x="8511446" y="9107577"/>
                </a:lnTo>
                <a:lnTo>
                  <a:pt x="0" y="91075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17764" y="4453579"/>
            <a:ext cx="793173" cy="592401"/>
          </a:xfrm>
          <a:custGeom>
            <a:avLst/>
            <a:gdLst/>
            <a:ahLst/>
            <a:cxnLst/>
            <a:rect l="l" t="t" r="r" b="b"/>
            <a:pathLst>
              <a:path w="1586346" h="1184802">
                <a:moveTo>
                  <a:pt x="0" y="0"/>
                </a:moveTo>
                <a:lnTo>
                  <a:pt x="1586346" y="0"/>
                </a:lnTo>
                <a:lnTo>
                  <a:pt x="1586346" y="1184803"/>
                </a:lnTo>
                <a:lnTo>
                  <a:pt x="0" y="1184803"/>
                </a:lnTo>
                <a:lnTo>
                  <a:pt x="0" y="0"/>
                </a:lnTo>
                <a:close/>
              </a:path>
            </a:pathLst>
          </a:custGeom>
          <a:blipFill>
            <a:blip r:embed="rId5"/>
            <a:stretch>
              <a:fillRect/>
            </a:stretch>
          </a:blipFill>
        </p:spPr>
        <p:txBody>
          <a:bodyPr/>
          <a:lstStyle/>
          <a:p>
            <a:endParaRPr lang="en-US"/>
          </a:p>
        </p:txBody>
      </p:sp>
      <p:sp>
        <p:nvSpPr>
          <p:cNvPr id="4" name="Freeform 4"/>
          <p:cNvSpPr/>
          <p:nvPr/>
        </p:nvSpPr>
        <p:spPr>
          <a:xfrm>
            <a:off x="7544288" y="3086100"/>
            <a:ext cx="1473847" cy="2057400"/>
          </a:xfrm>
          <a:custGeom>
            <a:avLst/>
            <a:gdLst/>
            <a:ahLst/>
            <a:cxnLst/>
            <a:rect l="l" t="t" r="r" b="b"/>
            <a:pathLst>
              <a:path w="2947693" h="4114800">
                <a:moveTo>
                  <a:pt x="0" y="0"/>
                </a:moveTo>
                <a:lnTo>
                  <a:pt x="2947693" y="0"/>
                </a:lnTo>
                <a:lnTo>
                  <a:pt x="294769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7"/>
          <p:cNvSpPr txBox="1"/>
          <p:nvPr/>
        </p:nvSpPr>
        <p:spPr>
          <a:xfrm>
            <a:off x="3011557" y="1481486"/>
            <a:ext cx="4777280" cy="2759794"/>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nSpc>
                <a:spcPct val="107000"/>
              </a:lnSpc>
              <a:spcAft>
                <a:spcPts val="800"/>
              </a:spcAft>
              <a:buNone/>
            </a:pPr>
            <a:r>
              <a:rPr lang="pl-PL" sz="1800" b="1" kern="100" dirty="0">
                <a:effectLst/>
                <a:ea typeface="Calibri" panose="020F0502020204030204" pitchFamily="34" charset="0"/>
                <a:cs typeface="Times New Roman" panose="02020603050405020304" pitchFamily="18" charset="0"/>
              </a:rPr>
              <a:t>Końcowe refleksje:</a:t>
            </a:r>
          </a:p>
          <a:p>
            <a:pPr>
              <a:lnSpc>
                <a:spcPct val="107000"/>
              </a:lnSpc>
              <a:spcAft>
                <a:spcPts val="800"/>
              </a:spcAft>
              <a:buNone/>
            </a:pPr>
            <a:r>
              <a:rPr lang="pl-PL" sz="1800" kern="100" dirty="0">
                <a:effectLst/>
                <a:ea typeface="Calibri" panose="020F0502020204030204" pitchFamily="34" charset="0"/>
                <a:cs typeface="Times New Roman" panose="02020603050405020304" pitchFamily="18" charset="0"/>
              </a:rPr>
              <a:t>• Czego nauczyłeś się o cyfrowym </a:t>
            </a:r>
            <a:r>
              <a:rPr lang="pl-PL" sz="1800" kern="100" dirty="0" err="1">
                <a:effectLst/>
                <a:ea typeface="Calibri" panose="020F0502020204030204" pitchFamily="34" charset="0"/>
                <a:cs typeface="Times New Roman" panose="02020603050405020304" pitchFamily="18" charset="0"/>
              </a:rPr>
              <a:t>storytellingu</a:t>
            </a:r>
            <a:r>
              <a:rPr lang="pl-PL" sz="1800" kern="100" dirty="0">
                <a:effectLst/>
                <a:ea typeface="Calibri" panose="020F0502020204030204" pitchFamily="34" charset="0"/>
                <a:cs typeface="Times New Roman" panose="02020603050405020304" pitchFamily="18" charset="0"/>
              </a:rPr>
              <a:t> podczas procesu produkcji?</a:t>
            </a:r>
          </a:p>
          <a:p>
            <a:pPr>
              <a:lnSpc>
                <a:spcPct val="107000"/>
              </a:lnSpc>
              <a:spcAft>
                <a:spcPts val="800"/>
              </a:spcAft>
              <a:buNone/>
            </a:pPr>
            <a:r>
              <a:rPr lang="pl-PL" sz="1800" kern="100" dirty="0">
                <a:effectLst/>
                <a:ea typeface="Calibri" panose="020F0502020204030204" pitchFamily="34" charset="0"/>
                <a:cs typeface="Times New Roman" panose="02020603050405020304" pitchFamily="18" charset="0"/>
              </a:rPr>
              <a:t>• Co okazało się trudniejsze niż się spodziewałeś? A co było łatwiejsze?</a:t>
            </a:r>
          </a:p>
          <a:p>
            <a:pPr>
              <a:lnSpc>
                <a:spcPct val="107000"/>
              </a:lnSpc>
              <a:spcAft>
                <a:spcPts val="800"/>
              </a:spcAft>
              <a:buNone/>
            </a:pPr>
            <a:r>
              <a:rPr lang="pl-PL" sz="1800" kern="100" dirty="0">
                <a:effectLst/>
                <a:ea typeface="Calibri" panose="020F0502020204030204" pitchFamily="34" charset="0"/>
                <a:cs typeface="Times New Roman" panose="02020603050405020304" pitchFamily="18" charset="0"/>
              </a:rPr>
              <a:t>• Jak możesz wykorzystać te umiejętności w przyszłej pracy naukowej lub osobistej?</a:t>
            </a:r>
          </a:p>
          <a:p>
            <a:pPr>
              <a:lnSpc>
                <a:spcPct val="107000"/>
              </a:lnSpc>
              <a:spcAft>
                <a:spcPts val="800"/>
              </a:spcAft>
              <a:buNone/>
            </a:pPr>
            <a:r>
              <a:rPr lang="pl-PL" sz="1800" kern="100" dirty="0">
                <a:effectLst/>
                <a:ea typeface="Calibri" panose="020F0502020204030204" pitchFamily="34" charset="0"/>
                <a:cs typeface="Times New Roman" panose="02020603050405020304" pitchFamily="18" charset="0"/>
              </a:rPr>
              <a:t>• Jakie kwestie etyczne zapamiętasz?</a:t>
            </a:r>
          </a:p>
        </p:txBody>
      </p:sp>
      <p:sp>
        <p:nvSpPr>
          <p:cNvPr id="8" name="TextBox 8"/>
          <p:cNvSpPr txBox="1"/>
          <p:nvPr/>
        </p:nvSpPr>
        <p:spPr>
          <a:xfrm>
            <a:off x="3312499" y="579266"/>
            <a:ext cx="5287491" cy="369332"/>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r>
              <a:rPr lang="pl-PL" sz="2400" b="1" dirty="0"/>
              <a:t>Refleksja i pytania i odpowiedzi</a:t>
            </a:r>
          </a:p>
        </p:txBody>
      </p:sp>
      <p:pic>
        <p:nvPicPr>
          <p:cNvPr id="6" name="Picture 5">
            <a:extLst>
              <a:ext uri="{FF2B5EF4-FFF2-40B4-BE49-F238E27FC236}">
                <a16:creationId xmlns:a16="http://schemas.microsoft.com/office/drawing/2014/main" id="{AA37EC03-1779-480D-D094-EC4061070321}"/>
              </a:ext>
            </a:extLst>
          </p:cNvPr>
          <p:cNvPicPr>
            <a:picLocks noChangeAspect="1"/>
          </p:cNvPicPr>
          <p:nvPr/>
        </p:nvPicPr>
        <p:blipFill>
          <a:blip r:embed="rId8"/>
          <a:stretch>
            <a:fillRect/>
          </a:stretch>
        </p:blipFill>
        <p:spPr>
          <a:xfrm>
            <a:off x="7796938" y="4573001"/>
            <a:ext cx="1229298" cy="472979"/>
          </a:xfrm>
          <a:prstGeom prst="rect">
            <a:avLst/>
          </a:prstGeom>
        </p:spPr>
      </p:pic>
    </p:spTree>
    <p:extLst>
      <p:ext uri="{BB962C8B-B14F-4D97-AF65-F5344CB8AC3E}">
        <p14:creationId xmlns:p14="http://schemas.microsoft.com/office/powerpoint/2010/main" val="41748965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Shape 532"/>
        <p:cNvGrpSpPr/>
        <p:nvPr/>
      </p:nvGrpSpPr>
      <p:grpSpPr>
        <a:xfrm>
          <a:off x="0" y="0"/>
          <a:ext cx="0" cy="0"/>
          <a:chOff x="0" y="0"/>
          <a:chExt cx="0" cy="0"/>
        </a:xfrm>
      </p:grpSpPr>
      <p:sp>
        <p:nvSpPr>
          <p:cNvPr id="533" name="Google Shape;533;p38"/>
          <p:cNvSpPr txBox="1"/>
          <p:nvPr/>
        </p:nvSpPr>
        <p:spPr>
          <a:xfrm>
            <a:off x="3777841" y="1804028"/>
            <a:ext cx="3663000" cy="66787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pl-PL" sz="3100" b="1" dirty="0">
                <a:solidFill>
                  <a:srgbClr val="293739"/>
                </a:solidFill>
                <a:latin typeface="Arial"/>
                <a:ea typeface="Arial"/>
                <a:cs typeface="Arial"/>
                <a:sym typeface="Arial"/>
              </a:rPr>
              <a:t>Dziękuję</a:t>
            </a:r>
            <a:r>
              <a:rPr lang="en" sz="3100" b="1" dirty="0">
                <a:solidFill>
                  <a:srgbClr val="293739"/>
                </a:solidFill>
                <a:latin typeface="Arial"/>
                <a:ea typeface="Arial"/>
                <a:cs typeface="Arial"/>
                <a:sym typeface="Arial"/>
              </a:rPr>
              <a:t>!</a:t>
            </a:r>
            <a:endParaRPr sz="700" dirty="0"/>
          </a:p>
        </p:txBody>
      </p:sp>
      <p:sp>
        <p:nvSpPr>
          <p:cNvPr id="534" name="Google Shape;534;p38"/>
          <p:cNvSpPr txBox="1"/>
          <p:nvPr/>
        </p:nvSpPr>
        <p:spPr>
          <a:xfrm>
            <a:off x="6062963" y="4075124"/>
            <a:ext cx="3034500" cy="775597"/>
          </a:xfrm>
          <a:prstGeom prst="rect">
            <a:avLst/>
          </a:prstGeom>
          <a:noFill/>
          <a:ln>
            <a:noFill/>
          </a:ln>
        </p:spPr>
        <p:txBody>
          <a:bodyPr spcFirstLastPara="1" wrap="square" lIns="0" tIns="0" rIns="0" bIns="0" anchor="t" anchorCtr="0">
            <a:spAutoFit/>
          </a:bodyPr>
          <a:lstStyle/>
          <a:p>
            <a:pPr marL="0" marR="0" lvl="0" indent="0" algn="l" rtl="0">
              <a:lnSpc>
                <a:spcPct val="140032"/>
              </a:lnSpc>
              <a:spcBef>
                <a:spcPts val="0"/>
              </a:spcBef>
              <a:spcAft>
                <a:spcPts val="0"/>
              </a:spcAft>
              <a:buNone/>
            </a:pPr>
            <a:r>
              <a:rPr lang="pl-PL" sz="600" dirty="0">
                <a:solidFill>
                  <a:srgbClr val="383936"/>
                </a:solidFill>
                <a:latin typeface="Arial"/>
                <a:ea typeface="Arial"/>
                <a:cs typeface="Arial"/>
                <a:sym typeface="Arial"/>
              </a:rPr>
              <a:t>Sfinansowane ze środków UE. Wyrażone poglądy i opinie są jedynie opiniami autora lub autorów i niekoniecznie odzwierciedlają poglądy i opinie Unii Europejskiej lub Europejskiej Agencji Wykonawczej ds. Edukacji i Kultury (EACEA). Unia Europejska ani EACEA nie ponoszą za nie odpowiedzialności.</a:t>
            </a:r>
          </a:p>
          <a:p>
            <a:pPr marL="0" marR="0" lvl="0" indent="0" algn="l" rtl="0">
              <a:lnSpc>
                <a:spcPct val="140032"/>
              </a:lnSpc>
              <a:spcBef>
                <a:spcPts val="0"/>
              </a:spcBef>
              <a:spcAft>
                <a:spcPts val="0"/>
              </a:spcAft>
              <a:buNone/>
            </a:pPr>
            <a:endParaRPr sz="600" dirty="0">
              <a:solidFill>
                <a:srgbClr val="383936"/>
              </a:solidFill>
              <a:latin typeface="Arial"/>
              <a:ea typeface="Arial"/>
              <a:cs typeface="Arial"/>
              <a:sym typeface="Arial"/>
            </a:endParaRPr>
          </a:p>
          <a:p>
            <a:pPr marL="0" marR="0" lvl="0" indent="0" algn="l" rtl="0">
              <a:lnSpc>
                <a:spcPct val="140032"/>
              </a:lnSpc>
              <a:spcBef>
                <a:spcPts val="0"/>
              </a:spcBef>
              <a:spcAft>
                <a:spcPts val="0"/>
              </a:spcAft>
              <a:buNone/>
            </a:pPr>
            <a:r>
              <a:rPr lang="en" sz="600" dirty="0">
                <a:solidFill>
                  <a:srgbClr val="383936"/>
                </a:solidFill>
                <a:latin typeface="Arial"/>
                <a:ea typeface="Arial"/>
                <a:cs typeface="Arial"/>
                <a:sym typeface="Arial"/>
              </a:rPr>
              <a:t>Creative Commons licence (4.0 share alike)</a:t>
            </a:r>
            <a:endParaRPr sz="700" dirty="0"/>
          </a:p>
        </p:txBody>
      </p:sp>
      <p:sp>
        <p:nvSpPr>
          <p:cNvPr id="535" name="Google Shape;535;p38"/>
          <p:cNvSpPr/>
          <p:nvPr/>
        </p:nvSpPr>
        <p:spPr>
          <a:xfrm rot="-1816621">
            <a:off x="311066" y="3187599"/>
            <a:ext cx="1349412" cy="1823656"/>
          </a:xfrm>
          <a:custGeom>
            <a:avLst/>
            <a:gdLst/>
            <a:ahLst/>
            <a:cxnLst/>
            <a:rect l="l" t="t" r="r" b="b"/>
            <a:pathLst>
              <a:path w="2694450" h="3632225" extrusionOk="0">
                <a:moveTo>
                  <a:pt x="0" y="0"/>
                </a:moveTo>
                <a:lnTo>
                  <a:pt x="2694451" y="0"/>
                </a:lnTo>
                <a:lnTo>
                  <a:pt x="2694451" y="3632225"/>
                </a:lnTo>
                <a:lnTo>
                  <a:pt x="0" y="3632225"/>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36" name="Google Shape;536;p38"/>
          <p:cNvSpPr/>
          <p:nvPr/>
        </p:nvSpPr>
        <p:spPr>
          <a:xfrm rot="2408129">
            <a:off x="2349981" y="3091979"/>
            <a:ext cx="1495639" cy="2016180"/>
          </a:xfrm>
          <a:custGeom>
            <a:avLst/>
            <a:gdLst/>
            <a:ahLst/>
            <a:cxnLst/>
            <a:rect l="l" t="t" r="r" b="b"/>
            <a:pathLst>
              <a:path w="2989411" h="4029843" extrusionOk="0">
                <a:moveTo>
                  <a:pt x="0" y="0"/>
                </a:moveTo>
                <a:lnTo>
                  <a:pt x="2989410" y="0"/>
                </a:lnTo>
                <a:lnTo>
                  <a:pt x="2989410" y="4029843"/>
                </a:lnTo>
                <a:lnTo>
                  <a:pt x="0" y="402984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37" name="Google Shape;537;p38"/>
          <p:cNvSpPr/>
          <p:nvPr/>
        </p:nvSpPr>
        <p:spPr>
          <a:xfrm>
            <a:off x="911624" y="1056064"/>
            <a:ext cx="2277906" cy="3831341"/>
          </a:xfrm>
          <a:custGeom>
            <a:avLst/>
            <a:gdLst/>
            <a:ahLst/>
            <a:cxnLst/>
            <a:rect l="l" t="t" r="r" b="b"/>
            <a:pathLst>
              <a:path w="4555812" h="7662681" extrusionOk="0">
                <a:moveTo>
                  <a:pt x="0" y="0"/>
                </a:moveTo>
                <a:lnTo>
                  <a:pt x="4555813" y="0"/>
                </a:lnTo>
                <a:lnTo>
                  <a:pt x="4555813" y="7662681"/>
                </a:lnTo>
                <a:lnTo>
                  <a:pt x="0" y="766268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38" name="Google Shape;538;p38"/>
          <p:cNvSpPr/>
          <p:nvPr/>
        </p:nvSpPr>
        <p:spPr>
          <a:xfrm rot="-9824388" flipH="1">
            <a:off x="-910153" y="3016246"/>
            <a:ext cx="6735883" cy="3220977"/>
          </a:xfrm>
          <a:custGeom>
            <a:avLst/>
            <a:gdLst/>
            <a:ahLst/>
            <a:cxnLst/>
            <a:rect l="l" t="t" r="r" b="b"/>
            <a:pathLst>
              <a:path w="13471766" h="6441954" extrusionOk="0">
                <a:moveTo>
                  <a:pt x="13471766" y="0"/>
                </a:moveTo>
                <a:lnTo>
                  <a:pt x="0" y="0"/>
                </a:lnTo>
                <a:lnTo>
                  <a:pt x="0" y="6441954"/>
                </a:lnTo>
                <a:lnTo>
                  <a:pt x="13471766" y="6441954"/>
                </a:lnTo>
                <a:lnTo>
                  <a:pt x="13471766"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39" name="Google Shape;539;p38"/>
          <p:cNvSpPr/>
          <p:nvPr/>
        </p:nvSpPr>
        <p:spPr>
          <a:xfrm rot="-9824388" flipH="1">
            <a:off x="-834241" y="3310256"/>
            <a:ext cx="6292146" cy="3008790"/>
          </a:xfrm>
          <a:custGeom>
            <a:avLst/>
            <a:gdLst/>
            <a:ahLst/>
            <a:cxnLst/>
            <a:rect l="l" t="t" r="r" b="b"/>
            <a:pathLst>
              <a:path w="12584292" h="6017580" extrusionOk="0">
                <a:moveTo>
                  <a:pt x="12584292" y="0"/>
                </a:moveTo>
                <a:lnTo>
                  <a:pt x="0" y="0"/>
                </a:lnTo>
                <a:lnTo>
                  <a:pt x="0" y="6017580"/>
                </a:lnTo>
                <a:lnTo>
                  <a:pt x="12584292" y="6017580"/>
                </a:lnTo>
                <a:lnTo>
                  <a:pt x="12584292"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40" name="Google Shape;540;p38"/>
          <p:cNvSpPr/>
          <p:nvPr/>
        </p:nvSpPr>
        <p:spPr>
          <a:xfrm>
            <a:off x="127289"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4" name="Picture 3" descr="A black and white sign with a person in a circle&#10;&#10;AI-generated content may be incorrect.">
            <a:extLst>
              <a:ext uri="{FF2B5EF4-FFF2-40B4-BE49-F238E27FC236}">
                <a16:creationId xmlns:a16="http://schemas.microsoft.com/office/drawing/2014/main" id="{0276ED9B-8ED5-D5A0-C4F7-1080F208CB77}"/>
              </a:ext>
            </a:extLst>
          </p:cNvPr>
          <p:cNvPicPr>
            <a:picLocks noChangeAspect="1"/>
          </p:cNvPicPr>
          <p:nvPr/>
        </p:nvPicPr>
        <p:blipFill>
          <a:blip r:embed="rId8"/>
          <a:stretch>
            <a:fillRect/>
          </a:stretch>
        </p:blipFill>
        <p:spPr>
          <a:xfrm>
            <a:off x="6998885" y="4852147"/>
            <a:ext cx="714444" cy="249967"/>
          </a:xfrm>
          <a:prstGeom prst="rect">
            <a:avLst/>
          </a:prstGeom>
        </p:spPr>
      </p:pic>
      <p:pic>
        <p:nvPicPr>
          <p:cNvPr id="2" name="Picture 1">
            <a:extLst>
              <a:ext uri="{FF2B5EF4-FFF2-40B4-BE49-F238E27FC236}">
                <a16:creationId xmlns:a16="http://schemas.microsoft.com/office/drawing/2014/main" id="{F98B57FD-2EA4-CDCD-3237-86A32C7CE586}"/>
              </a:ext>
            </a:extLst>
          </p:cNvPr>
          <p:cNvPicPr>
            <a:picLocks noChangeAspect="1"/>
          </p:cNvPicPr>
          <p:nvPr/>
        </p:nvPicPr>
        <p:blipFill>
          <a:blip r:embed="rId9"/>
          <a:stretch>
            <a:fillRect/>
          </a:stretch>
        </p:blipFill>
        <p:spPr>
          <a:xfrm>
            <a:off x="7891290" y="4589770"/>
            <a:ext cx="1168953" cy="449761"/>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E1BC"/>
        </a:solidFill>
        <a:effectLst/>
      </p:bgPr>
    </p:bg>
    <p:spTree>
      <p:nvGrpSpPr>
        <p:cNvPr id="1" name="Shape 545"/>
        <p:cNvGrpSpPr/>
        <p:nvPr/>
      </p:nvGrpSpPr>
      <p:grpSpPr>
        <a:xfrm>
          <a:off x="0" y="0"/>
          <a:ext cx="0" cy="0"/>
          <a:chOff x="0" y="0"/>
          <a:chExt cx="0" cy="0"/>
        </a:xfrm>
      </p:grpSpPr>
      <p:sp>
        <p:nvSpPr>
          <p:cNvPr id="551" name="Google Shape;551;p39"/>
          <p:cNvSpPr/>
          <p:nvPr/>
        </p:nvSpPr>
        <p:spPr>
          <a:xfrm rot="8673732">
            <a:off x="6966148" y="-1652882"/>
            <a:ext cx="6064266" cy="7756619"/>
          </a:xfrm>
          <a:custGeom>
            <a:avLst/>
            <a:gdLst/>
            <a:ahLst/>
            <a:cxnLst/>
            <a:rect l="l" t="t" r="r" b="b"/>
            <a:pathLst>
              <a:path w="12124743" h="15508393" extrusionOk="0">
                <a:moveTo>
                  <a:pt x="0" y="0"/>
                </a:moveTo>
                <a:lnTo>
                  <a:pt x="12124744" y="0"/>
                </a:lnTo>
                <a:lnTo>
                  <a:pt x="12124744" y="15508393"/>
                </a:lnTo>
                <a:lnTo>
                  <a:pt x="0" y="1550839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52" name="Google Shape;552;p39"/>
          <p:cNvSpPr/>
          <p:nvPr/>
        </p:nvSpPr>
        <p:spPr>
          <a:xfrm rot="8673732">
            <a:off x="7922021" y="-1313991"/>
            <a:ext cx="6064266" cy="7756619"/>
          </a:xfrm>
          <a:custGeom>
            <a:avLst/>
            <a:gdLst/>
            <a:ahLst/>
            <a:cxnLst/>
            <a:rect l="l" t="t" r="r" b="b"/>
            <a:pathLst>
              <a:path w="12124743" h="15508393" extrusionOk="0">
                <a:moveTo>
                  <a:pt x="0" y="0"/>
                </a:moveTo>
                <a:lnTo>
                  <a:pt x="12124743" y="0"/>
                </a:lnTo>
                <a:lnTo>
                  <a:pt x="12124743" y="15508392"/>
                </a:lnTo>
                <a:lnTo>
                  <a:pt x="0" y="15508392"/>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546" name="Google Shape;546;p39"/>
          <p:cNvGrpSpPr/>
          <p:nvPr/>
        </p:nvGrpSpPr>
        <p:grpSpPr>
          <a:xfrm>
            <a:off x="220859" y="418202"/>
            <a:ext cx="8702282" cy="4725298"/>
            <a:chOff x="0" y="9525"/>
            <a:chExt cx="10060419" cy="12600794"/>
          </a:xfrm>
        </p:grpSpPr>
        <p:sp>
          <p:nvSpPr>
            <p:cNvPr id="547" name="Google Shape;547;p39"/>
            <p:cNvSpPr txBox="1"/>
            <p:nvPr/>
          </p:nvSpPr>
          <p:spPr>
            <a:xfrm>
              <a:off x="0" y="9525"/>
              <a:ext cx="10045500" cy="1044045"/>
            </a:xfrm>
            <a:prstGeom prst="rect">
              <a:avLst/>
            </a:prstGeom>
            <a:noFill/>
            <a:ln>
              <a:noFill/>
            </a:ln>
          </p:spPr>
          <p:txBody>
            <a:bodyPr spcFirstLastPara="1" wrap="square" lIns="0" tIns="0" rIns="0" bIns="0" anchor="t" anchorCtr="0">
              <a:spAutoFit/>
            </a:bodyPr>
            <a:lstStyle/>
            <a:p>
              <a:pPr marL="0" marR="0" lvl="0" indent="0" algn="l" rtl="0">
                <a:lnSpc>
                  <a:spcPct val="106000"/>
                </a:lnSpc>
                <a:spcBef>
                  <a:spcPts val="0"/>
                </a:spcBef>
                <a:spcAft>
                  <a:spcPts val="0"/>
                </a:spcAft>
                <a:buNone/>
              </a:pPr>
              <a:r>
                <a:rPr lang="pl-PL" sz="2400" b="1" dirty="0">
                  <a:solidFill>
                    <a:srgbClr val="383936"/>
                  </a:solidFill>
                  <a:latin typeface="Arial"/>
                  <a:ea typeface="Arial"/>
                  <a:cs typeface="Arial"/>
                  <a:sym typeface="Arial"/>
                </a:rPr>
                <a:t>Referencje i bibliografia</a:t>
              </a:r>
            </a:p>
          </p:txBody>
        </p:sp>
        <p:sp>
          <p:nvSpPr>
            <p:cNvPr id="548" name="Google Shape;548;p39"/>
            <p:cNvSpPr txBox="1"/>
            <p:nvPr/>
          </p:nvSpPr>
          <p:spPr>
            <a:xfrm>
              <a:off x="14919" y="1170949"/>
              <a:ext cx="10045500" cy="1143937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1200" dirty="0">
                  <a:solidFill>
                    <a:schemeClr val="dk1"/>
                  </a:solidFill>
                </a:rPr>
                <a:t>Georgetown University Library (2023) Copyright &amp; Ethical Use of Images Guide. Available at:</a:t>
              </a:r>
              <a:r>
                <a:rPr lang="en" sz="1200" dirty="0">
                  <a:solidFill>
                    <a:schemeClr val="dk1"/>
                  </a:solidFill>
                  <a:uFill>
                    <a:noFill/>
                  </a:uFill>
                  <a:hlinkClick r:id="rId5">
                    <a:extLst>
                      <a:ext uri="{A12FA001-AC4F-418D-AE19-62706E023703}">
                        <ahyp:hlinkClr xmlns:ahyp="http://schemas.microsoft.com/office/drawing/2018/hyperlinkcolor" val="tx"/>
                      </a:ext>
                    </a:extLst>
                  </a:hlinkClick>
                </a:rPr>
                <a:t> </a:t>
              </a:r>
              <a:r>
                <a:rPr lang="en" sz="1200" u="sng" dirty="0">
                  <a:solidFill>
                    <a:srgbClr val="0000FF"/>
                  </a:solidFill>
                  <a:hlinkClick r:id="rId5">
                    <a:extLst>
                      <a:ext uri="{A12FA001-AC4F-418D-AE19-62706E023703}">
                        <ahyp:hlinkClr xmlns:ahyp="http://schemas.microsoft.com/office/drawing/2018/hyperlinkcolor" val="tx"/>
                      </a:ext>
                    </a:extLst>
                  </a:hlinkClick>
                </a:rPr>
                <a:t>https://guides.library.georgetown.edu/c.php?g=75892&amp;p=489440</a:t>
              </a:r>
              <a:r>
                <a:rPr lang="en" sz="1200" dirty="0">
                  <a:solidFill>
                    <a:schemeClr val="dk1"/>
                  </a:solidFill>
                </a:rPr>
                <a:t> (Accessed: 30 June 2025).</a:t>
              </a:r>
              <a:br>
                <a:rPr lang="en" sz="1200" dirty="0">
                  <a:solidFill>
                    <a:schemeClr val="dk1"/>
                  </a:solidFill>
                </a:rPr>
              </a:br>
              <a:endParaRPr sz="1200" dirty="0">
                <a:solidFill>
                  <a:schemeClr val="dk1"/>
                </a:solidFill>
              </a:endParaRPr>
            </a:p>
            <a:p>
              <a:pPr marL="0" marR="0" lvl="0" indent="0" algn="l" rtl="0">
                <a:lnSpc>
                  <a:spcPct val="140000"/>
                </a:lnSpc>
                <a:spcBef>
                  <a:spcPts val="0"/>
                </a:spcBef>
                <a:spcAft>
                  <a:spcPts val="0"/>
                </a:spcAft>
                <a:buNone/>
              </a:pPr>
              <a:r>
                <a:rPr lang="en" sz="1200" dirty="0">
                  <a:solidFill>
                    <a:schemeClr val="dk1"/>
                  </a:solidFill>
                </a:rPr>
                <a:t>Hill, A. (2014) Digital Storytelling and Ethics: Collaborative Creation and Facilitation.</a:t>
              </a:r>
              <a:endParaRPr sz="1200" dirty="0">
                <a:solidFill>
                  <a:schemeClr val="dk1"/>
                </a:solidFill>
              </a:endParaRPr>
            </a:p>
            <a:p>
              <a:pPr marL="0" lvl="0" indent="0" algn="l" rtl="0">
                <a:lnSpc>
                  <a:spcPct val="107000"/>
                </a:lnSpc>
                <a:spcBef>
                  <a:spcPts val="0"/>
                </a:spcBef>
                <a:spcAft>
                  <a:spcPts val="0"/>
                </a:spcAft>
                <a:buClr>
                  <a:schemeClr val="dk1"/>
                </a:buClr>
                <a:buSzPts val="1100"/>
                <a:buFont typeface="Arial"/>
                <a:buNone/>
              </a:pPr>
              <a:r>
                <a:rPr lang="en" sz="1200" dirty="0">
                  <a:solidFill>
                    <a:schemeClr val="dk1"/>
                  </a:solidFill>
                </a:rPr>
                <a:t>Voyiatzis, N., Sturaitis, El., Zikou, M. (2020). Archives in transit: From the world of libraries to artificial intelligence Digital teaching materials for Secondary Education teachers. Onasis Cultural Center</a:t>
              </a:r>
              <a:endParaRPr sz="1200" dirty="0">
                <a:solidFill>
                  <a:schemeClr val="dk1"/>
                </a:solidFill>
              </a:endParaRPr>
            </a:p>
            <a:p>
              <a:pPr marL="0" lvl="0" indent="0" algn="l" rtl="0">
                <a:lnSpc>
                  <a:spcPct val="107000"/>
                </a:lnSpc>
                <a:spcBef>
                  <a:spcPts val="800"/>
                </a:spcBef>
                <a:spcAft>
                  <a:spcPts val="0"/>
                </a:spcAft>
                <a:buClr>
                  <a:schemeClr val="dk1"/>
                </a:buClr>
                <a:buSzPts val="1100"/>
                <a:buFont typeface="Arial"/>
                <a:buNone/>
              </a:pPr>
              <a:r>
                <a:rPr lang="en" sz="1200" dirty="0">
                  <a:solidFill>
                    <a:schemeClr val="dk1"/>
                  </a:solidFill>
                </a:rPr>
                <a:t>Derrida, J.(1995) Archive fever, a freudian impression.</a:t>
              </a:r>
              <a:endParaRPr sz="1200" dirty="0">
                <a:solidFill>
                  <a:schemeClr val="dk1"/>
                </a:solidFill>
              </a:endParaRPr>
            </a:p>
            <a:p>
              <a:pPr marL="0" lvl="0" indent="0" algn="l" rtl="0">
                <a:lnSpc>
                  <a:spcPct val="107000"/>
                </a:lnSpc>
                <a:spcBef>
                  <a:spcPts val="800"/>
                </a:spcBef>
                <a:spcAft>
                  <a:spcPts val="0"/>
                </a:spcAft>
                <a:buClr>
                  <a:schemeClr val="dk1"/>
                </a:buClr>
                <a:buSzPts val="1100"/>
                <a:buFont typeface="Arial"/>
                <a:buNone/>
              </a:pPr>
              <a:r>
                <a:rPr lang="en" sz="1200" dirty="0">
                  <a:solidFill>
                    <a:schemeClr val="dk1"/>
                  </a:solidFill>
                </a:rPr>
                <a:t>Barthes, R., 1977. The death of the author. In: S. Heath, ed. Image-Music-Text. London: Fontana Press, pp.142–148.</a:t>
              </a:r>
              <a:endParaRPr sz="1200" dirty="0">
                <a:solidFill>
                  <a:schemeClr val="dk1"/>
                </a:solidFill>
              </a:endParaRPr>
            </a:p>
            <a:p>
              <a:pPr marL="0" lvl="0" indent="0" algn="l" rtl="0">
                <a:lnSpc>
                  <a:spcPct val="115000"/>
                </a:lnSpc>
                <a:spcBef>
                  <a:spcPts val="1200"/>
                </a:spcBef>
                <a:spcAft>
                  <a:spcPts val="0"/>
                </a:spcAft>
                <a:buSzPts val="1100"/>
                <a:buNone/>
              </a:pPr>
              <a:r>
                <a:rPr lang="en" sz="1200" dirty="0">
                  <a:solidFill>
                    <a:schemeClr val="dk1"/>
                  </a:solidFill>
                </a:rPr>
                <a:t>Nabirye, K.H., 2025. Digital Storytelling: Transforming Narratives in the 21st Century. Eurasian Experiment Journal Of Humanities And Social Sciences  pp.36–43.  </a:t>
              </a:r>
              <a:endParaRPr sz="1200" dirty="0">
                <a:solidFill>
                  <a:schemeClr val="dk1"/>
                </a:solidFill>
              </a:endParaRPr>
            </a:p>
            <a:p>
              <a:pPr marL="0" lvl="0" indent="0" algn="l" rtl="0">
                <a:lnSpc>
                  <a:spcPct val="107000"/>
                </a:lnSpc>
                <a:spcBef>
                  <a:spcPts val="1200"/>
                </a:spcBef>
                <a:spcAft>
                  <a:spcPts val="0"/>
                </a:spcAft>
                <a:buClr>
                  <a:schemeClr val="dk1"/>
                </a:buClr>
                <a:buSzPts val="1100"/>
                <a:buFont typeface="Arial"/>
                <a:buNone/>
              </a:pPr>
              <a:r>
                <a:rPr lang="en" sz="1200" dirty="0">
                  <a:solidFill>
                    <a:schemeClr val="dk1"/>
                  </a:solidFill>
                </a:rPr>
                <a:t>Liang, L. Guide to Open Content Licenses (n.d.) v1.2. Piet Zwart Insituut</a:t>
              </a:r>
              <a:endParaRPr sz="1200" dirty="0">
                <a:solidFill>
                  <a:schemeClr val="dk1"/>
                </a:solidFill>
              </a:endParaRPr>
            </a:p>
            <a:p>
              <a:pPr marL="0" lvl="0" indent="0" algn="l" rtl="0">
                <a:lnSpc>
                  <a:spcPct val="107000"/>
                </a:lnSpc>
                <a:spcBef>
                  <a:spcPts val="800"/>
                </a:spcBef>
                <a:spcAft>
                  <a:spcPts val="0"/>
                </a:spcAft>
                <a:buClr>
                  <a:schemeClr val="dk1"/>
                </a:buClr>
                <a:buSzPts val="1100"/>
                <a:buFont typeface="Arial"/>
                <a:buNone/>
              </a:pPr>
              <a:r>
                <a:rPr lang="en" sz="1200" dirty="0">
                  <a:solidFill>
                    <a:schemeClr val="dk1"/>
                  </a:solidFill>
                </a:rPr>
                <a:t>Modi, S., Gupta, T. &amp; Rahmatullah, M. (2024), </a:t>
              </a:r>
              <a:r>
                <a:rPr lang="en" sz="1200" i="1" dirty="0">
                  <a:solidFill>
                    <a:schemeClr val="dk1"/>
                  </a:solidFill>
                </a:rPr>
                <a:t>Digital storytelling as a tool for global citizenship and sustainability: Enhancing cross-cultural understanding in education</a:t>
              </a:r>
              <a:r>
                <a:rPr lang="en" sz="1200" dirty="0">
                  <a:solidFill>
                    <a:schemeClr val="dk1"/>
                  </a:solidFill>
                </a:rPr>
                <a:t>, </a:t>
              </a:r>
              <a:r>
                <a:rPr lang="en" sz="1200" i="1" dirty="0">
                  <a:solidFill>
                    <a:schemeClr val="dk1"/>
                  </a:solidFill>
                </a:rPr>
                <a:t>Journal of Interdisciplinary Studies in Education</a:t>
              </a:r>
              <a:r>
                <a:rPr lang="en" sz="1200" dirty="0">
                  <a:solidFill>
                    <a:schemeClr val="dk1"/>
                  </a:solidFill>
                </a:rPr>
                <a:t>, vol. 13 , pp. 86–104.</a:t>
              </a:r>
              <a:endParaRPr sz="1200" dirty="0">
                <a:solidFill>
                  <a:schemeClr val="dk1"/>
                </a:solidFill>
              </a:endParaRPr>
            </a:p>
            <a:p>
              <a:pPr marL="0" lvl="0" indent="0" algn="l" rtl="0">
                <a:lnSpc>
                  <a:spcPct val="115000"/>
                </a:lnSpc>
                <a:spcBef>
                  <a:spcPts val="800"/>
                </a:spcBef>
                <a:spcAft>
                  <a:spcPts val="0"/>
                </a:spcAft>
                <a:buClr>
                  <a:schemeClr val="dk1"/>
                </a:buClr>
                <a:buSzPts val="1100"/>
                <a:buFont typeface="Arial"/>
                <a:buNone/>
              </a:pPr>
              <a:endParaRPr sz="1200" dirty="0">
                <a:solidFill>
                  <a:schemeClr val="dk1"/>
                </a:solidFill>
              </a:endParaRPr>
            </a:p>
            <a:p>
              <a:pPr marL="0" lvl="0" indent="0" algn="l" rtl="0">
                <a:lnSpc>
                  <a:spcPct val="140000"/>
                </a:lnSpc>
                <a:spcBef>
                  <a:spcPts val="0"/>
                </a:spcBef>
                <a:spcAft>
                  <a:spcPts val="0"/>
                </a:spcAft>
                <a:buClr>
                  <a:schemeClr val="dk1"/>
                </a:buClr>
                <a:buSzPts val="1100"/>
                <a:buFont typeface="Arial"/>
                <a:buNone/>
              </a:pPr>
              <a:endParaRPr sz="1200" dirty="0">
                <a:solidFill>
                  <a:schemeClr val="dk1"/>
                </a:solidFill>
              </a:endParaRPr>
            </a:p>
            <a:p>
              <a:pPr marL="0" marR="0" lvl="0" indent="0" algn="l" rtl="0">
                <a:lnSpc>
                  <a:spcPct val="140000"/>
                </a:lnSpc>
                <a:spcBef>
                  <a:spcPts val="0"/>
                </a:spcBef>
                <a:spcAft>
                  <a:spcPts val="0"/>
                </a:spcAft>
                <a:buNone/>
              </a:pPr>
              <a:endParaRPr sz="1200" dirty="0">
                <a:solidFill>
                  <a:srgbClr val="383936"/>
                </a:solidFill>
              </a:endParaRPr>
            </a:p>
          </p:txBody>
        </p:sp>
      </p:grpSp>
      <p:sp>
        <p:nvSpPr>
          <p:cNvPr id="549" name="Google Shape;549;p39"/>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09811490-5245-3123-BF80-3AED16DF80FC}"/>
              </a:ext>
            </a:extLst>
          </p:cNvPr>
          <p:cNvPicPr>
            <a:picLocks noChangeAspect="1"/>
          </p:cNvPicPr>
          <p:nvPr/>
        </p:nvPicPr>
        <p:blipFill>
          <a:blip r:embed="rId7"/>
          <a:stretch>
            <a:fillRect/>
          </a:stretch>
        </p:blipFill>
        <p:spPr>
          <a:xfrm>
            <a:off x="7845395" y="4573002"/>
            <a:ext cx="1229298" cy="472978"/>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556"/>
        <p:cNvGrpSpPr/>
        <p:nvPr/>
      </p:nvGrpSpPr>
      <p:grpSpPr>
        <a:xfrm>
          <a:off x="0" y="0"/>
          <a:ext cx="0" cy="0"/>
          <a:chOff x="0" y="0"/>
          <a:chExt cx="0" cy="0"/>
        </a:xfrm>
      </p:grpSpPr>
      <p:sp>
        <p:nvSpPr>
          <p:cNvPr id="557" name="Google Shape;557;p40"/>
          <p:cNvSpPr/>
          <p:nvPr/>
        </p:nvSpPr>
        <p:spPr>
          <a:xfrm rot="328315">
            <a:off x="5303672" y="-495451"/>
            <a:ext cx="6734141" cy="6424216"/>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58" name="Google Shape;558;p40"/>
          <p:cNvSpPr/>
          <p:nvPr/>
        </p:nvSpPr>
        <p:spPr>
          <a:xfrm rot="352404">
            <a:off x="6169051" y="-372907"/>
            <a:ext cx="6581380" cy="6279862"/>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C3DBE8"/>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59" name="Google Shape;559;p40"/>
          <p:cNvSpPr/>
          <p:nvPr/>
        </p:nvSpPr>
        <p:spPr>
          <a:xfrm rot="377637">
            <a:off x="7189117" y="-244331"/>
            <a:ext cx="6428958" cy="6134423"/>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FBF3E4"/>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61" name="Google Shape;561;p40"/>
          <p:cNvSpPr/>
          <p:nvPr/>
        </p:nvSpPr>
        <p:spPr>
          <a:xfrm>
            <a:off x="5315175" y="1328905"/>
            <a:ext cx="3458671" cy="2583194"/>
          </a:xfrm>
          <a:custGeom>
            <a:avLst/>
            <a:gdLst/>
            <a:ahLst/>
            <a:cxnLst/>
            <a:rect l="l" t="t" r="r" b="b"/>
            <a:pathLst>
              <a:path w="6917341" h="5166389" extrusionOk="0">
                <a:moveTo>
                  <a:pt x="0" y="0"/>
                </a:moveTo>
                <a:lnTo>
                  <a:pt x="6917342" y="0"/>
                </a:lnTo>
                <a:lnTo>
                  <a:pt x="6917342" y="5166389"/>
                </a:lnTo>
                <a:lnTo>
                  <a:pt x="0" y="5166389"/>
                </a:lnTo>
                <a:lnTo>
                  <a:pt x="0" y="0"/>
                </a:lnTo>
                <a:close/>
              </a:path>
            </a:pathLst>
          </a:custGeom>
          <a:blipFill rotWithShape="1">
            <a:blip r:embed="rId3">
              <a:alphaModFix/>
            </a:blip>
            <a:stretch>
              <a:fillRect/>
            </a:stretch>
          </a:blipFill>
          <a:ln w="104775" cap="sq" cmpd="sng">
            <a:solidFill>
              <a:srgbClr val="3B628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62" name="Google Shape;562;p40"/>
          <p:cNvSpPr/>
          <p:nvPr/>
        </p:nvSpPr>
        <p:spPr>
          <a:xfrm>
            <a:off x="368493" y="1277327"/>
            <a:ext cx="1684626" cy="472030"/>
          </a:xfrm>
          <a:custGeom>
            <a:avLst/>
            <a:gdLst/>
            <a:ahLst/>
            <a:cxnLst/>
            <a:rect l="l" t="t" r="r" b="b"/>
            <a:pathLst>
              <a:path w="3369252" h="944060" extrusionOk="0">
                <a:moveTo>
                  <a:pt x="0" y="0"/>
                </a:moveTo>
                <a:lnTo>
                  <a:pt x="3369253" y="0"/>
                </a:lnTo>
                <a:lnTo>
                  <a:pt x="3369253" y="944060"/>
                </a:lnTo>
                <a:lnTo>
                  <a:pt x="0" y="944060"/>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63" name="Google Shape;563;p40"/>
          <p:cNvSpPr/>
          <p:nvPr/>
        </p:nvSpPr>
        <p:spPr>
          <a:xfrm>
            <a:off x="584745" y="3135677"/>
            <a:ext cx="1560797" cy="466960"/>
          </a:xfrm>
          <a:custGeom>
            <a:avLst/>
            <a:gdLst/>
            <a:ahLst/>
            <a:cxnLst/>
            <a:rect l="l" t="t" r="r" b="b"/>
            <a:pathLst>
              <a:path w="3121595" h="933920" extrusionOk="0">
                <a:moveTo>
                  <a:pt x="0" y="0"/>
                </a:moveTo>
                <a:lnTo>
                  <a:pt x="3121595" y="0"/>
                </a:lnTo>
                <a:lnTo>
                  <a:pt x="3121595" y="933919"/>
                </a:lnTo>
                <a:lnTo>
                  <a:pt x="0" y="933919"/>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64" name="Google Shape;564;p40"/>
          <p:cNvSpPr/>
          <p:nvPr/>
        </p:nvSpPr>
        <p:spPr>
          <a:xfrm>
            <a:off x="2930449" y="3979242"/>
            <a:ext cx="1098484" cy="768939"/>
          </a:xfrm>
          <a:custGeom>
            <a:avLst/>
            <a:gdLst/>
            <a:ahLst/>
            <a:cxnLst/>
            <a:rect l="l" t="t" r="r" b="b"/>
            <a:pathLst>
              <a:path w="2196967" h="1537877" extrusionOk="0">
                <a:moveTo>
                  <a:pt x="0" y="0"/>
                </a:moveTo>
                <a:lnTo>
                  <a:pt x="2196967" y="0"/>
                </a:lnTo>
                <a:lnTo>
                  <a:pt x="2196967" y="1537877"/>
                </a:lnTo>
                <a:lnTo>
                  <a:pt x="0" y="1537877"/>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65" name="Google Shape;565;p40"/>
          <p:cNvSpPr/>
          <p:nvPr/>
        </p:nvSpPr>
        <p:spPr>
          <a:xfrm>
            <a:off x="3125287" y="1150431"/>
            <a:ext cx="878184" cy="725012"/>
          </a:xfrm>
          <a:custGeom>
            <a:avLst/>
            <a:gdLst/>
            <a:ahLst/>
            <a:cxnLst/>
            <a:rect l="l" t="t" r="r" b="b"/>
            <a:pathLst>
              <a:path w="1756368" h="1450025" extrusionOk="0">
                <a:moveTo>
                  <a:pt x="0" y="0"/>
                </a:moveTo>
                <a:lnTo>
                  <a:pt x="1756368" y="0"/>
                </a:lnTo>
                <a:lnTo>
                  <a:pt x="1756368" y="1450025"/>
                </a:lnTo>
                <a:lnTo>
                  <a:pt x="0" y="1450025"/>
                </a:lnTo>
                <a:lnTo>
                  <a:pt x="0" y="0"/>
                </a:lnTo>
                <a:close/>
              </a:path>
            </a:pathLst>
          </a:custGeom>
          <a:blipFill rotWithShape="1">
            <a:blip r:embed="rId7">
              <a:alphaModFix/>
            </a:blip>
            <a:stretch>
              <a:fillRect l="-69817" t="-29388" r="-70047" b="-34007"/>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66" name="Google Shape;566;p40"/>
          <p:cNvSpPr/>
          <p:nvPr/>
        </p:nvSpPr>
        <p:spPr>
          <a:xfrm>
            <a:off x="368493" y="2195905"/>
            <a:ext cx="1993300" cy="604446"/>
          </a:xfrm>
          <a:custGeom>
            <a:avLst/>
            <a:gdLst/>
            <a:ahLst/>
            <a:cxnLst/>
            <a:rect l="l" t="t" r="r" b="b"/>
            <a:pathLst>
              <a:path w="3986600" h="1208891" extrusionOk="0">
                <a:moveTo>
                  <a:pt x="0" y="0"/>
                </a:moveTo>
                <a:lnTo>
                  <a:pt x="3986600" y="0"/>
                </a:lnTo>
                <a:lnTo>
                  <a:pt x="3986600" y="1208891"/>
                </a:lnTo>
                <a:lnTo>
                  <a:pt x="0" y="1208891"/>
                </a:lnTo>
                <a:lnTo>
                  <a:pt x="0" y="0"/>
                </a:lnTo>
                <a:close/>
              </a:path>
            </a:pathLst>
          </a:custGeom>
          <a:blipFill rotWithShape="1">
            <a:blip r:embed="rId8">
              <a:alphaModFix/>
            </a:blip>
            <a:stretch>
              <a:fillRect l="-20308" t="-112010" r="-17799" b="-109470"/>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67" name="Google Shape;567;p40"/>
          <p:cNvSpPr/>
          <p:nvPr/>
        </p:nvSpPr>
        <p:spPr>
          <a:xfrm>
            <a:off x="2750292" y="1986232"/>
            <a:ext cx="1628175" cy="986543"/>
          </a:xfrm>
          <a:custGeom>
            <a:avLst/>
            <a:gdLst/>
            <a:ahLst/>
            <a:cxnLst/>
            <a:rect l="l" t="t" r="r" b="b"/>
            <a:pathLst>
              <a:path w="3256350" h="1973085" extrusionOk="0">
                <a:moveTo>
                  <a:pt x="0" y="0"/>
                </a:moveTo>
                <a:lnTo>
                  <a:pt x="3256351" y="0"/>
                </a:lnTo>
                <a:lnTo>
                  <a:pt x="3256351" y="1973084"/>
                </a:lnTo>
                <a:lnTo>
                  <a:pt x="0" y="1973084"/>
                </a:lnTo>
                <a:lnTo>
                  <a:pt x="0" y="0"/>
                </a:lnTo>
                <a:close/>
              </a:path>
            </a:pathLst>
          </a:custGeom>
          <a:blipFill rotWithShape="1">
            <a:blip r:embed="rId9">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68" name="Google Shape;568;p40"/>
          <p:cNvSpPr/>
          <p:nvPr/>
        </p:nvSpPr>
        <p:spPr>
          <a:xfrm>
            <a:off x="2750291" y="3082311"/>
            <a:ext cx="1512301" cy="754056"/>
          </a:xfrm>
          <a:custGeom>
            <a:avLst/>
            <a:gdLst/>
            <a:ahLst/>
            <a:cxnLst/>
            <a:rect l="l" t="t" r="r" b="b"/>
            <a:pathLst>
              <a:path w="3024602" h="1508112" extrusionOk="0">
                <a:moveTo>
                  <a:pt x="0" y="0"/>
                </a:moveTo>
                <a:lnTo>
                  <a:pt x="3024602" y="0"/>
                </a:lnTo>
                <a:lnTo>
                  <a:pt x="3024602" y="1508112"/>
                </a:lnTo>
                <a:lnTo>
                  <a:pt x="0" y="1508112"/>
                </a:lnTo>
                <a:lnTo>
                  <a:pt x="0" y="0"/>
                </a:lnTo>
                <a:close/>
              </a:path>
            </a:pathLst>
          </a:custGeom>
          <a:blipFill rotWithShape="1">
            <a:blip r:embed="rId10">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69" name="Google Shape;569;p40"/>
          <p:cNvSpPr/>
          <p:nvPr/>
        </p:nvSpPr>
        <p:spPr>
          <a:xfrm>
            <a:off x="713704" y="3936011"/>
            <a:ext cx="1127694" cy="725757"/>
          </a:xfrm>
          <a:custGeom>
            <a:avLst/>
            <a:gdLst/>
            <a:ahLst/>
            <a:cxnLst/>
            <a:rect l="l" t="t" r="r" b="b"/>
            <a:pathLst>
              <a:path w="2255388" h="1451513" extrusionOk="0">
                <a:moveTo>
                  <a:pt x="0" y="0"/>
                </a:moveTo>
                <a:lnTo>
                  <a:pt x="2255388" y="0"/>
                </a:lnTo>
                <a:lnTo>
                  <a:pt x="2255388" y="1451513"/>
                </a:lnTo>
                <a:lnTo>
                  <a:pt x="0" y="1451513"/>
                </a:lnTo>
                <a:lnTo>
                  <a:pt x="0" y="0"/>
                </a:lnTo>
                <a:close/>
              </a:path>
            </a:pathLst>
          </a:custGeom>
          <a:blipFill rotWithShape="1">
            <a:blip r:embed="rId11">
              <a:alphaModFix/>
            </a:blip>
            <a:stretch>
              <a:fillRect l="-2129" r="-2119" b="-20458"/>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70" name="Google Shape;570;p40"/>
          <p:cNvSpPr txBox="1"/>
          <p:nvPr/>
        </p:nvSpPr>
        <p:spPr>
          <a:xfrm>
            <a:off x="141581" y="469761"/>
            <a:ext cx="5173800" cy="473078"/>
          </a:xfrm>
          <a:prstGeom prst="rect">
            <a:avLst/>
          </a:prstGeom>
          <a:noFill/>
          <a:ln>
            <a:noFill/>
          </a:ln>
        </p:spPr>
        <p:txBody>
          <a:bodyPr spcFirstLastPara="1" wrap="square" lIns="0" tIns="0" rIns="0" bIns="0" anchor="t" anchorCtr="0">
            <a:spAutoFit/>
          </a:bodyPr>
          <a:lstStyle/>
          <a:p>
            <a:pPr marL="0" marR="0" lvl="0" indent="0" algn="l" rtl="0">
              <a:lnSpc>
                <a:spcPct val="105999"/>
              </a:lnSpc>
              <a:spcBef>
                <a:spcPts val="0"/>
              </a:spcBef>
              <a:spcAft>
                <a:spcPts val="0"/>
              </a:spcAft>
              <a:buNone/>
            </a:pPr>
            <a:r>
              <a:rPr lang="pl-PL" sz="2900" b="1" dirty="0">
                <a:solidFill>
                  <a:schemeClr val="tx1"/>
                </a:solidFill>
                <a:latin typeface="Arial"/>
                <a:ea typeface="Arial"/>
                <a:cs typeface="Arial"/>
                <a:sym typeface="Arial"/>
              </a:rPr>
              <a:t> ZESPÓŁ SHOOT</a:t>
            </a:r>
          </a:p>
        </p:txBody>
      </p:sp>
      <p:pic>
        <p:nvPicPr>
          <p:cNvPr id="2" name="Picture 1">
            <a:extLst>
              <a:ext uri="{FF2B5EF4-FFF2-40B4-BE49-F238E27FC236}">
                <a16:creationId xmlns:a16="http://schemas.microsoft.com/office/drawing/2014/main" id="{501806A9-AC62-4BC7-1EB5-E57D72739850}"/>
              </a:ext>
            </a:extLst>
          </p:cNvPr>
          <p:cNvPicPr>
            <a:picLocks noChangeAspect="1"/>
          </p:cNvPicPr>
          <p:nvPr/>
        </p:nvPicPr>
        <p:blipFill>
          <a:blip r:embed="rId12"/>
          <a:stretch>
            <a:fillRect/>
          </a:stretch>
        </p:blipFill>
        <p:spPr>
          <a:xfrm>
            <a:off x="7809152" y="4509193"/>
            <a:ext cx="1242287" cy="47797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sp>
        <p:nvSpPr>
          <p:cNvPr id="5" name="Freeform 5"/>
          <p:cNvSpPr/>
          <p:nvPr/>
        </p:nvSpPr>
        <p:spPr>
          <a:xfrm rot="-5400000" flipH="1">
            <a:off x="-2455592" y="881857"/>
            <a:ext cx="6735883" cy="3220977"/>
          </a:xfrm>
          <a:custGeom>
            <a:avLst/>
            <a:gdLst/>
            <a:ahLst/>
            <a:cxnLst/>
            <a:rect l="l" t="t" r="r" b="b"/>
            <a:pathLst>
              <a:path w="13471766" h="6441954">
                <a:moveTo>
                  <a:pt x="13471766" y="0"/>
                </a:moveTo>
                <a:lnTo>
                  <a:pt x="0" y="0"/>
                </a:lnTo>
                <a:lnTo>
                  <a:pt x="0" y="6441953"/>
                </a:lnTo>
                <a:lnTo>
                  <a:pt x="13471766" y="6441953"/>
                </a:lnTo>
                <a:lnTo>
                  <a:pt x="13471766"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6" name="Freeform 6"/>
          <p:cNvSpPr/>
          <p:nvPr/>
        </p:nvSpPr>
        <p:spPr>
          <a:xfrm rot="-5400000" flipH="1">
            <a:off x="-2475816" y="890846"/>
            <a:ext cx="6292146" cy="3008790"/>
          </a:xfrm>
          <a:custGeom>
            <a:avLst/>
            <a:gdLst/>
            <a:ahLst/>
            <a:cxnLst/>
            <a:rect l="l" t="t" r="r" b="b"/>
            <a:pathLst>
              <a:path w="12584292" h="6017580">
                <a:moveTo>
                  <a:pt x="12584292" y="0"/>
                </a:moveTo>
                <a:lnTo>
                  <a:pt x="0" y="0"/>
                </a:lnTo>
                <a:lnTo>
                  <a:pt x="0" y="6017580"/>
                </a:lnTo>
                <a:lnTo>
                  <a:pt x="12584292" y="6017580"/>
                </a:lnTo>
                <a:lnTo>
                  <a:pt x="1258429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7" name="Freeform 7"/>
          <p:cNvSpPr/>
          <p:nvPr/>
        </p:nvSpPr>
        <p:spPr>
          <a:xfrm>
            <a:off x="127289" y="4453579"/>
            <a:ext cx="793173" cy="592401"/>
          </a:xfrm>
          <a:custGeom>
            <a:avLst/>
            <a:gdLst/>
            <a:ahLst/>
            <a:cxnLst/>
            <a:rect l="l" t="t" r="r" b="b"/>
            <a:pathLst>
              <a:path w="1586346" h="1184802">
                <a:moveTo>
                  <a:pt x="0" y="0"/>
                </a:moveTo>
                <a:lnTo>
                  <a:pt x="1586346" y="0"/>
                </a:lnTo>
                <a:lnTo>
                  <a:pt x="1586346" y="1184803"/>
                </a:lnTo>
                <a:lnTo>
                  <a:pt x="0" y="1184803"/>
                </a:lnTo>
                <a:lnTo>
                  <a:pt x="0" y="0"/>
                </a:lnTo>
                <a:close/>
              </a:path>
            </a:pathLst>
          </a:custGeom>
          <a:blipFill>
            <a:blip r:embed="rId7"/>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8" name="Freeform 3"/>
          <p:cNvSpPr/>
          <p:nvPr/>
        </p:nvSpPr>
        <p:spPr>
          <a:xfrm flipH="1">
            <a:off x="7956835" y="2710832"/>
            <a:ext cx="1059875" cy="2123175"/>
          </a:xfrm>
          <a:custGeom>
            <a:avLst/>
            <a:gdLst/>
            <a:ahLst/>
            <a:cxnLst/>
            <a:rect l="l" t="t" r="r" b="b"/>
            <a:pathLst>
              <a:path w="2103907" h="4269922">
                <a:moveTo>
                  <a:pt x="0" y="0"/>
                </a:moveTo>
                <a:lnTo>
                  <a:pt x="2103907" y="0"/>
                </a:lnTo>
                <a:lnTo>
                  <a:pt x="2103907" y="4269922"/>
                </a:lnTo>
                <a:lnTo>
                  <a:pt x="0" y="42699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9" name="Google Shape;398;p25">
            <a:extLst>
              <a:ext uri="{FF2B5EF4-FFF2-40B4-BE49-F238E27FC236}">
                <a16:creationId xmlns:a16="http://schemas.microsoft.com/office/drawing/2014/main" id="{16CF7943-49B3-CF90-11C8-5FC5E5809525}"/>
              </a:ext>
            </a:extLst>
          </p:cNvPr>
          <p:cNvSpPr txBox="1"/>
          <p:nvPr/>
        </p:nvSpPr>
        <p:spPr>
          <a:xfrm>
            <a:off x="1599728" y="252249"/>
            <a:ext cx="6750600" cy="783035"/>
          </a:xfrm>
          <a:prstGeom prst="rect">
            <a:avLst/>
          </a:prstGeom>
          <a:noFill/>
          <a:ln>
            <a:noFill/>
          </a:ln>
        </p:spPr>
        <p:txBody>
          <a:bodyPr spcFirstLastPara="1" wrap="square" lIns="0" tIns="0" rIns="0" bIns="0" anchor="t" anchorCtr="0">
            <a:spAutoFit/>
          </a:bodyPr>
          <a:lstStyle/>
          <a:p>
            <a:pPr marL="0" marR="0" lvl="0" indent="0" algn="l" rtl="0">
              <a:lnSpc>
                <a:spcPct val="106000"/>
              </a:lnSpc>
              <a:spcBef>
                <a:spcPts val="0"/>
              </a:spcBef>
              <a:spcAft>
                <a:spcPts val="0"/>
              </a:spcAft>
              <a:buNone/>
            </a:pPr>
            <a:r>
              <a:rPr lang="en-US" sz="2400" b="1" dirty="0">
                <a:solidFill>
                  <a:schemeClr val="tx1"/>
                </a:solidFill>
                <a:latin typeface="Arial Black" panose="020B0A04020102020204" pitchFamily="34" charset="0"/>
              </a:rPr>
              <a:t>OCENA TWOJEJ CYFROWEJ HISTORII</a:t>
            </a:r>
          </a:p>
          <a:p>
            <a:pPr marL="0" marR="0" lvl="0" indent="0" algn="l" rtl="0">
              <a:lnSpc>
                <a:spcPct val="106000"/>
              </a:lnSpc>
              <a:spcBef>
                <a:spcPts val="0"/>
              </a:spcBef>
              <a:spcAft>
                <a:spcPts val="0"/>
              </a:spcAft>
              <a:buNone/>
            </a:pPr>
            <a:r>
              <a:rPr lang="en-US" sz="2400" b="1" dirty="0" err="1">
                <a:solidFill>
                  <a:schemeClr val="tx1"/>
                </a:solidFill>
                <a:latin typeface="Arial" panose="020B0604020202020204" pitchFamily="34" charset="0"/>
                <a:cs typeface="Arial" panose="020B0604020202020204" pitchFamily="34" charset="0"/>
              </a:rPr>
              <a:t>Pytania</a:t>
            </a:r>
            <a:r>
              <a:rPr lang="en-US" sz="2400" b="1" dirty="0">
                <a:solidFill>
                  <a:schemeClr val="tx1"/>
                </a:solidFill>
                <a:latin typeface="Arial" panose="020B0604020202020204" pitchFamily="34" charset="0"/>
                <a:cs typeface="Arial" panose="020B0604020202020204" pitchFamily="34" charset="0"/>
              </a:rPr>
              <a:t> do </a:t>
            </a:r>
            <a:r>
              <a:rPr lang="en-US" sz="2400" b="1" dirty="0" err="1">
                <a:solidFill>
                  <a:schemeClr val="tx1"/>
                </a:solidFill>
                <a:latin typeface="Arial" panose="020B0604020202020204" pitchFamily="34" charset="0"/>
                <a:cs typeface="Arial" panose="020B0604020202020204" pitchFamily="34" charset="0"/>
              </a:rPr>
              <a:t>samooceny</a:t>
            </a:r>
            <a:r>
              <a:rPr lang="en-US" sz="2400" b="1" dirty="0">
                <a:solidFill>
                  <a:schemeClr val="tx1"/>
                </a:solidFill>
                <a:latin typeface="Arial" panose="020B0604020202020204" pitchFamily="34" charset="0"/>
                <a:cs typeface="Arial" panose="020B0604020202020204" pitchFamily="34" charset="0"/>
              </a:rPr>
              <a:t> </a:t>
            </a:r>
          </a:p>
        </p:txBody>
      </p:sp>
      <p:sp>
        <p:nvSpPr>
          <p:cNvPr id="10" name="Google Shape;399;p25">
            <a:extLst>
              <a:ext uri="{FF2B5EF4-FFF2-40B4-BE49-F238E27FC236}">
                <a16:creationId xmlns:a16="http://schemas.microsoft.com/office/drawing/2014/main" id="{23AA7C03-1298-F76B-652B-9E83E83635A7}"/>
              </a:ext>
            </a:extLst>
          </p:cNvPr>
          <p:cNvSpPr txBox="1"/>
          <p:nvPr/>
        </p:nvSpPr>
        <p:spPr>
          <a:xfrm>
            <a:off x="2013062" y="1160048"/>
            <a:ext cx="6004871" cy="4188839"/>
          </a:xfrm>
          <a:prstGeom prst="rect">
            <a:avLst/>
          </a:prstGeom>
          <a:noFill/>
          <a:ln>
            <a:noFill/>
          </a:ln>
        </p:spPr>
        <p:txBody>
          <a:bodyPr spcFirstLastPara="1" wrap="square" lIns="0" tIns="0" rIns="0" bIns="0" anchor="t" anchorCtr="0">
            <a:spAutoFit/>
          </a:bodyPr>
          <a:lstStyle/>
          <a:p>
            <a:r>
              <a:rPr lang="pl-PL" sz="1300" b="1" dirty="0"/>
              <a:t>Treść</a:t>
            </a:r>
            <a:r>
              <a:rPr lang="pl-PL" sz="1300" dirty="0"/>
              <a:t>:</a:t>
            </a:r>
          </a:p>
          <a:p>
            <a:r>
              <a:rPr lang="pl-PL" sz="1300" dirty="0"/>
              <a:t>Czy moja historia ma jasny przekaz lub cel?</a:t>
            </a:r>
          </a:p>
          <a:p>
            <a:r>
              <a:rPr lang="pl-PL" sz="1300" dirty="0"/>
              <a:t>Czy obrazy skutecznie przekazują ten przekaz?</a:t>
            </a:r>
          </a:p>
          <a:p>
            <a:r>
              <a:rPr lang="pl-PL" sz="1300" dirty="0"/>
              <a:t>Czy sekwencja jest logiczna i spójna emocjonalnie?</a:t>
            </a:r>
          </a:p>
          <a:p>
            <a:endParaRPr lang="pl-PL" sz="1300" dirty="0"/>
          </a:p>
          <a:p>
            <a:r>
              <a:rPr lang="pl-PL" sz="1300" b="1" dirty="0"/>
              <a:t>Techniczne</a:t>
            </a:r>
            <a:r>
              <a:rPr lang="pl-PL" sz="1300" dirty="0"/>
              <a:t>:</a:t>
            </a:r>
          </a:p>
          <a:p>
            <a:r>
              <a:rPr lang="pl-PL" sz="1300" dirty="0"/>
              <a:t>Czy jakość obrazu jest wystarczająca (ostrość, oświetlenie, kompozycja)?</a:t>
            </a:r>
          </a:p>
          <a:p>
            <a:r>
              <a:rPr lang="pl-PL" sz="1300" dirty="0"/>
              <a:t>Czy dźwięk jest wyraźny i zrównoważony z obrazem?</a:t>
            </a:r>
          </a:p>
          <a:p>
            <a:r>
              <a:rPr lang="pl-PL" sz="1300" dirty="0"/>
              <a:t>Czy przejścia są płynne?</a:t>
            </a:r>
          </a:p>
          <a:p>
            <a:endParaRPr lang="pl-PL" sz="1300" dirty="0"/>
          </a:p>
          <a:p>
            <a:r>
              <a:rPr lang="pl-PL" sz="1300" b="1" dirty="0"/>
              <a:t>Etyczne</a:t>
            </a:r>
            <a:r>
              <a:rPr lang="pl-PL" sz="1300" dirty="0"/>
              <a:t>:</a:t>
            </a:r>
          </a:p>
          <a:p>
            <a:r>
              <a:rPr lang="pl-PL" sz="1300" dirty="0"/>
              <a:t>Czy uzyskałem niezbędne pozwolenia i zgody?</a:t>
            </a:r>
          </a:p>
          <a:p>
            <a:r>
              <a:rPr lang="pl-PL" sz="1300" dirty="0"/>
              <a:t>Czy wszystkie materiały pochodzą z odpowiednich źródeł i są odpowiednio przypisane?</a:t>
            </a:r>
          </a:p>
          <a:p>
            <a:r>
              <a:rPr lang="pl-PL" sz="1300" dirty="0"/>
              <a:t>Czy moja historia przedstawia tematy w sposób pełen szacunku i dokładny?</a:t>
            </a:r>
          </a:p>
          <a:p>
            <a:endParaRPr lang="pl-PL" sz="1300" dirty="0"/>
          </a:p>
          <a:p>
            <a:r>
              <a:rPr lang="pl-PL" sz="1300" b="1" dirty="0"/>
              <a:t>Wpływ</a:t>
            </a:r>
            <a:r>
              <a:rPr lang="pl-PL" sz="1300" dirty="0"/>
              <a:t>:</a:t>
            </a:r>
          </a:p>
          <a:p>
            <a:r>
              <a:rPr lang="pl-PL" sz="1300" dirty="0"/>
              <a:t>Jakie emocje lub zrozumienie chcę wywołać u widzów?</a:t>
            </a:r>
          </a:p>
          <a:p>
            <a:r>
              <a:rPr lang="pl-PL" sz="1300" dirty="0"/>
              <a:t>Czy osiągnąłem to w moim projekcie? Co wymaga poprawy?</a:t>
            </a:r>
          </a:p>
          <a:p>
            <a:pPr marL="114300" lvl="0">
              <a:lnSpc>
                <a:spcPct val="140000"/>
              </a:lnSpc>
              <a:buClr>
                <a:schemeClr val="tx1">
                  <a:lumMod val="95000"/>
                  <a:lumOff val="5000"/>
                </a:schemeClr>
              </a:buClr>
              <a:buSzPts val="1800"/>
            </a:pPr>
            <a:endParaRPr lang="en-US" sz="1800" b="1" dirty="0">
              <a:solidFill>
                <a:schemeClr val="tx1"/>
              </a:solidFill>
            </a:endParaRPr>
          </a:p>
        </p:txBody>
      </p:sp>
      <p:pic>
        <p:nvPicPr>
          <p:cNvPr id="3" name="Picture 2">
            <a:extLst>
              <a:ext uri="{FF2B5EF4-FFF2-40B4-BE49-F238E27FC236}">
                <a16:creationId xmlns:a16="http://schemas.microsoft.com/office/drawing/2014/main" id="{F2C10E9B-A76C-4B59-2E0A-D682B078B55E}"/>
              </a:ext>
            </a:extLst>
          </p:cNvPr>
          <p:cNvPicPr>
            <a:picLocks noChangeAspect="1"/>
          </p:cNvPicPr>
          <p:nvPr/>
        </p:nvPicPr>
        <p:blipFill>
          <a:blip r:embed="rId10"/>
          <a:stretch>
            <a:fillRect/>
          </a:stretch>
        </p:blipFill>
        <p:spPr>
          <a:xfrm>
            <a:off x="7868164" y="4604071"/>
            <a:ext cx="1148546" cy="441909"/>
          </a:xfrm>
          <a:prstGeom prst="rect">
            <a:avLst/>
          </a:prstGeom>
        </p:spPr>
      </p:pic>
    </p:spTree>
    <p:extLst>
      <p:ext uri="{BB962C8B-B14F-4D97-AF65-F5344CB8AC3E}">
        <p14:creationId xmlns:p14="http://schemas.microsoft.com/office/powerpoint/2010/main" val="3199009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272B7"/>
        </a:solidFill>
        <a:effectLst/>
      </p:bgPr>
    </p:bg>
    <p:spTree>
      <p:nvGrpSpPr>
        <p:cNvPr id="1" name="Shape 127">
          <a:extLst>
            <a:ext uri="{FF2B5EF4-FFF2-40B4-BE49-F238E27FC236}">
              <a16:creationId xmlns:a16="http://schemas.microsoft.com/office/drawing/2014/main" id="{C75BAFBF-50C8-FA0D-9CAF-8D33F0D00B2A}"/>
            </a:ext>
          </a:extLst>
        </p:cNvPr>
        <p:cNvGrpSpPr/>
        <p:nvPr/>
      </p:nvGrpSpPr>
      <p:grpSpPr>
        <a:xfrm>
          <a:off x="0" y="0"/>
          <a:ext cx="0" cy="0"/>
          <a:chOff x="0" y="0"/>
          <a:chExt cx="0" cy="0"/>
        </a:xfrm>
      </p:grpSpPr>
      <p:sp>
        <p:nvSpPr>
          <p:cNvPr id="128" name="Google Shape;128;p16">
            <a:extLst>
              <a:ext uri="{FF2B5EF4-FFF2-40B4-BE49-F238E27FC236}">
                <a16:creationId xmlns:a16="http://schemas.microsoft.com/office/drawing/2014/main" id="{6C89CBBD-44C1-9B41-529C-01A058D2C155}"/>
              </a:ext>
            </a:extLst>
          </p:cNvPr>
          <p:cNvSpPr/>
          <p:nvPr/>
        </p:nvSpPr>
        <p:spPr>
          <a:xfrm rot="-1378363">
            <a:off x="4686776" y="2369149"/>
            <a:ext cx="3130927" cy="3305347"/>
          </a:xfrm>
          <a:custGeom>
            <a:avLst/>
            <a:gdLst/>
            <a:ahLst/>
            <a:cxnLst/>
            <a:rect l="l" t="t" r="r" b="b"/>
            <a:pathLst>
              <a:path w="6266556" h="6602693" extrusionOk="0">
                <a:moveTo>
                  <a:pt x="0" y="0"/>
                </a:moveTo>
                <a:lnTo>
                  <a:pt x="6266556" y="0"/>
                </a:lnTo>
                <a:lnTo>
                  <a:pt x="6266556" y="6602693"/>
                </a:lnTo>
                <a:lnTo>
                  <a:pt x="0" y="660269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9" name="Google Shape;129;p16">
            <a:extLst>
              <a:ext uri="{FF2B5EF4-FFF2-40B4-BE49-F238E27FC236}">
                <a16:creationId xmlns:a16="http://schemas.microsoft.com/office/drawing/2014/main" id="{ECDCD9B5-66B9-F46C-7E6A-A0BD587F4A33}"/>
              </a:ext>
            </a:extLst>
          </p:cNvPr>
          <p:cNvSpPr/>
          <p:nvPr/>
        </p:nvSpPr>
        <p:spPr>
          <a:xfrm rot="5400000">
            <a:off x="4369740" y="1385653"/>
            <a:ext cx="5652722" cy="2703029"/>
          </a:xfrm>
          <a:custGeom>
            <a:avLst/>
            <a:gdLst/>
            <a:ahLst/>
            <a:cxnLst/>
            <a:rect l="l" t="t" r="r" b="b"/>
            <a:pathLst>
              <a:path w="11305443" h="5406057" extrusionOk="0">
                <a:moveTo>
                  <a:pt x="0" y="0"/>
                </a:moveTo>
                <a:lnTo>
                  <a:pt x="11305442" y="0"/>
                </a:lnTo>
                <a:lnTo>
                  <a:pt x="11305442" y="5406058"/>
                </a:lnTo>
                <a:lnTo>
                  <a:pt x="0" y="5406058"/>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0" name="Google Shape;130;p16">
            <a:extLst>
              <a:ext uri="{FF2B5EF4-FFF2-40B4-BE49-F238E27FC236}">
                <a16:creationId xmlns:a16="http://schemas.microsoft.com/office/drawing/2014/main" id="{F2BE0AA1-F77D-C369-67F4-11804FCABC70}"/>
              </a:ext>
            </a:extLst>
          </p:cNvPr>
          <p:cNvSpPr/>
          <p:nvPr/>
        </p:nvSpPr>
        <p:spPr>
          <a:xfrm rot="5400000">
            <a:off x="5108315" y="1309771"/>
            <a:ext cx="5652722" cy="2703029"/>
          </a:xfrm>
          <a:custGeom>
            <a:avLst/>
            <a:gdLst/>
            <a:ahLst/>
            <a:cxnLst/>
            <a:rect l="l" t="t" r="r" b="b"/>
            <a:pathLst>
              <a:path w="11305443" h="5406057" extrusionOk="0">
                <a:moveTo>
                  <a:pt x="0" y="0"/>
                </a:moveTo>
                <a:lnTo>
                  <a:pt x="11305443" y="0"/>
                </a:lnTo>
                <a:lnTo>
                  <a:pt x="11305443" y="5406058"/>
                </a:lnTo>
                <a:lnTo>
                  <a:pt x="0" y="5406058"/>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1" name="Google Shape;131;p16">
            <a:extLst>
              <a:ext uri="{FF2B5EF4-FFF2-40B4-BE49-F238E27FC236}">
                <a16:creationId xmlns:a16="http://schemas.microsoft.com/office/drawing/2014/main" id="{41448B33-91BF-E5A6-F462-9A368809FDB6}"/>
              </a:ext>
            </a:extLst>
          </p:cNvPr>
          <p:cNvSpPr/>
          <p:nvPr/>
        </p:nvSpPr>
        <p:spPr>
          <a:xfrm>
            <a:off x="5450727" y="2183257"/>
            <a:ext cx="3096888" cy="3079996"/>
          </a:xfrm>
          <a:custGeom>
            <a:avLst/>
            <a:gdLst/>
            <a:ahLst/>
            <a:cxnLst/>
            <a:rect l="l" t="t" r="r" b="b"/>
            <a:pathLst>
              <a:path w="6193776" h="6159992" extrusionOk="0">
                <a:moveTo>
                  <a:pt x="0" y="0"/>
                </a:moveTo>
                <a:lnTo>
                  <a:pt x="6193776" y="0"/>
                </a:lnTo>
                <a:lnTo>
                  <a:pt x="6193776" y="6159991"/>
                </a:lnTo>
                <a:lnTo>
                  <a:pt x="0" y="6159991"/>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2" name="Google Shape;132;p16">
            <a:extLst>
              <a:ext uri="{FF2B5EF4-FFF2-40B4-BE49-F238E27FC236}">
                <a16:creationId xmlns:a16="http://schemas.microsoft.com/office/drawing/2014/main" id="{15DC32CA-F236-FFE5-40E5-59BA4E4FDFCB}"/>
              </a:ext>
            </a:extLst>
          </p:cNvPr>
          <p:cNvSpPr txBox="1"/>
          <p:nvPr/>
        </p:nvSpPr>
        <p:spPr>
          <a:xfrm>
            <a:off x="910925" y="2102513"/>
            <a:ext cx="4748100" cy="1690784"/>
          </a:xfrm>
          <a:prstGeom prst="rect">
            <a:avLst/>
          </a:prstGeom>
          <a:noFill/>
          <a:ln>
            <a:noFill/>
          </a:ln>
        </p:spPr>
        <p:txBody>
          <a:bodyPr spcFirstLastPara="1" wrap="square" lIns="0" tIns="0" rIns="0" bIns="0" anchor="t" anchorCtr="0">
            <a:spAutoFit/>
          </a:bodyPr>
          <a:lstStyle/>
          <a:p>
            <a:pPr marL="0" lvl="0" indent="0" algn="l" rtl="0">
              <a:lnSpc>
                <a:spcPct val="107916"/>
              </a:lnSpc>
              <a:spcBef>
                <a:spcPts val="0"/>
              </a:spcBef>
              <a:spcAft>
                <a:spcPts val="0"/>
              </a:spcAft>
              <a:buClr>
                <a:schemeClr val="dk1"/>
              </a:buClr>
              <a:buSzPts val="1100"/>
              <a:buFont typeface="Arial"/>
              <a:buNone/>
            </a:pPr>
            <a:r>
              <a:rPr lang="pl-PL" sz="2400" b="1" dirty="0" err="1">
                <a:solidFill>
                  <a:schemeClr val="lt1"/>
                </a:solidFill>
              </a:rPr>
              <a:t>Webinar</a:t>
            </a:r>
            <a:r>
              <a:rPr lang="pl-PL" sz="2400" b="1" dirty="0">
                <a:solidFill>
                  <a:schemeClr val="lt1"/>
                </a:solidFill>
              </a:rPr>
              <a:t> 3: Tworzenie i udostępnianie cyfrowej historii fotograficznej</a:t>
            </a:r>
          </a:p>
          <a:p>
            <a:pPr marL="0" marR="0" lvl="0" indent="0" algn="l" rtl="0">
              <a:lnSpc>
                <a:spcPct val="106000"/>
              </a:lnSpc>
              <a:spcBef>
                <a:spcPts val="800"/>
              </a:spcBef>
              <a:spcAft>
                <a:spcPts val="0"/>
              </a:spcAft>
              <a:buNone/>
            </a:pPr>
            <a:endParaRPr sz="2400" b="1" dirty="0">
              <a:solidFill>
                <a:schemeClr val="lt1"/>
              </a:solidFill>
            </a:endParaRPr>
          </a:p>
        </p:txBody>
      </p:sp>
      <p:sp>
        <p:nvSpPr>
          <p:cNvPr id="133" name="Google Shape;133;p16">
            <a:extLst>
              <a:ext uri="{FF2B5EF4-FFF2-40B4-BE49-F238E27FC236}">
                <a16:creationId xmlns:a16="http://schemas.microsoft.com/office/drawing/2014/main" id="{AF34FCD2-571A-0A10-D23F-DD5D57A75EA0}"/>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03C881BE-4952-54F2-5B78-6A2E08120DB3}"/>
              </a:ext>
            </a:extLst>
          </p:cNvPr>
          <p:cNvPicPr>
            <a:picLocks noChangeAspect="1"/>
          </p:cNvPicPr>
          <p:nvPr/>
        </p:nvPicPr>
        <p:blipFill>
          <a:blip r:embed="rId8"/>
          <a:stretch>
            <a:fillRect/>
          </a:stretch>
        </p:blipFill>
        <p:spPr>
          <a:xfrm>
            <a:off x="7847851" y="4573001"/>
            <a:ext cx="1229298" cy="472979"/>
          </a:xfrm>
          <a:prstGeom prst="rect">
            <a:avLst/>
          </a:prstGeom>
        </p:spPr>
      </p:pic>
    </p:spTree>
    <p:extLst>
      <p:ext uri="{BB962C8B-B14F-4D97-AF65-F5344CB8AC3E}">
        <p14:creationId xmlns:p14="http://schemas.microsoft.com/office/powerpoint/2010/main" val="1812140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272B7"/>
        </a:solidFill>
        <a:effectLst/>
      </p:bgPr>
    </p:bg>
    <p:spTree>
      <p:nvGrpSpPr>
        <p:cNvPr id="1" name="Shape 138"/>
        <p:cNvGrpSpPr/>
        <p:nvPr/>
      </p:nvGrpSpPr>
      <p:grpSpPr>
        <a:xfrm>
          <a:off x="0" y="0"/>
          <a:ext cx="0" cy="0"/>
          <a:chOff x="0" y="0"/>
          <a:chExt cx="0" cy="0"/>
        </a:xfrm>
      </p:grpSpPr>
      <p:sp>
        <p:nvSpPr>
          <p:cNvPr id="139" name="Google Shape;139;p17"/>
          <p:cNvSpPr/>
          <p:nvPr/>
        </p:nvSpPr>
        <p:spPr>
          <a:xfrm rot="-1378363">
            <a:off x="4686776" y="2369149"/>
            <a:ext cx="3130927" cy="3305347"/>
          </a:xfrm>
          <a:custGeom>
            <a:avLst/>
            <a:gdLst/>
            <a:ahLst/>
            <a:cxnLst/>
            <a:rect l="l" t="t" r="r" b="b"/>
            <a:pathLst>
              <a:path w="6266556" h="6602693" extrusionOk="0">
                <a:moveTo>
                  <a:pt x="0" y="0"/>
                </a:moveTo>
                <a:lnTo>
                  <a:pt x="6266556" y="0"/>
                </a:lnTo>
                <a:lnTo>
                  <a:pt x="6266556" y="6602693"/>
                </a:lnTo>
                <a:lnTo>
                  <a:pt x="0" y="660269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0" name="Google Shape;140;p17"/>
          <p:cNvSpPr/>
          <p:nvPr/>
        </p:nvSpPr>
        <p:spPr>
          <a:xfrm rot="5400000">
            <a:off x="4369740" y="1385653"/>
            <a:ext cx="5652722" cy="2703029"/>
          </a:xfrm>
          <a:custGeom>
            <a:avLst/>
            <a:gdLst/>
            <a:ahLst/>
            <a:cxnLst/>
            <a:rect l="l" t="t" r="r" b="b"/>
            <a:pathLst>
              <a:path w="11305443" h="5406057" extrusionOk="0">
                <a:moveTo>
                  <a:pt x="0" y="0"/>
                </a:moveTo>
                <a:lnTo>
                  <a:pt x="11305442" y="0"/>
                </a:lnTo>
                <a:lnTo>
                  <a:pt x="11305442" y="5406058"/>
                </a:lnTo>
                <a:lnTo>
                  <a:pt x="0" y="5406058"/>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1" name="Google Shape;141;p17"/>
          <p:cNvSpPr/>
          <p:nvPr/>
        </p:nvSpPr>
        <p:spPr>
          <a:xfrm rot="5400000">
            <a:off x="5108315" y="1309771"/>
            <a:ext cx="5652722" cy="2703029"/>
          </a:xfrm>
          <a:custGeom>
            <a:avLst/>
            <a:gdLst/>
            <a:ahLst/>
            <a:cxnLst/>
            <a:rect l="l" t="t" r="r" b="b"/>
            <a:pathLst>
              <a:path w="11305443" h="5406057" extrusionOk="0">
                <a:moveTo>
                  <a:pt x="0" y="0"/>
                </a:moveTo>
                <a:lnTo>
                  <a:pt x="11305443" y="0"/>
                </a:lnTo>
                <a:lnTo>
                  <a:pt x="11305443" y="5406058"/>
                </a:lnTo>
                <a:lnTo>
                  <a:pt x="0" y="5406058"/>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2" name="Google Shape;142;p17"/>
          <p:cNvSpPr/>
          <p:nvPr/>
        </p:nvSpPr>
        <p:spPr>
          <a:xfrm>
            <a:off x="5450727" y="2183257"/>
            <a:ext cx="3096888" cy="3079996"/>
          </a:xfrm>
          <a:custGeom>
            <a:avLst/>
            <a:gdLst/>
            <a:ahLst/>
            <a:cxnLst/>
            <a:rect l="l" t="t" r="r" b="b"/>
            <a:pathLst>
              <a:path w="6193776" h="6159992" extrusionOk="0">
                <a:moveTo>
                  <a:pt x="0" y="0"/>
                </a:moveTo>
                <a:lnTo>
                  <a:pt x="6193776" y="0"/>
                </a:lnTo>
                <a:lnTo>
                  <a:pt x="6193776" y="6159991"/>
                </a:lnTo>
                <a:lnTo>
                  <a:pt x="0" y="6159991"/>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3" name="Google Shape;143;p17"/>
          <p:cNvSpPr txBox="1"/>
          <p:nvPr/>
        </p:nvSpPr>
        <p:spPr>
          <a:xfrm>
            <a:off x="925365" y="1670513"/>
            <a:ext cx="4748100" cy="1698157"/>
          </a:xfrm>
          <a:prstGeom prst="rect">
            <a:avLst/>
          </a:prstGeom>
          <a:noFill/>
          <a:ln>
            <a:noFill/>
          </a:ln>
        </p:spPr>
        <p:txBody>
          <a:bodyPr spcFirstLastPara="1" wrap="square" lIns="0" tIns="0" rIns="0" bIns="0" anchor="t" anchorCtr="0">
            <a:spAutoFit/>
          </a:bodyPr>
          <a:lstStyle/>
          <a:p>
            <a:pPr marL="0" lvl="0" indent="0" algn="l" rtl="0">
              <a:lnSpc>
                <a:spcPct val="107916"/>
              </a:lnSpc>
              <a:spcBef>
                <a:spcPts val="0"/>
              </a:spcBef>
              <a:spcAft>
                <a:spcPts val="800"/>
              </a:spcAft>
              <a:buClr>
                <a:schemeClr val="dk1"/>
              </a:buClr>
              <a:buSzPts val="1100"/>
              <a:buFont typeface="Arial"/>
              <a:buNone/>
            </a:pPr>
            <a:r>
              <a:rPr lang="pl-PL" sz="2400" b="1" dirty="0">
                <a:solidFill>
                  <a:schemeClr val="lt1"/>
                </a:solidFill>
              </a:rPr>
              <a:t>Dzisiaj przyjrzymy się technikom produkcji, etyce, dzieleniu się i refleksji nad naszymi cyfrowymi historiami.</a:t>
            </a:r>
          </a:p>
        </p:txBody>
      </p:sp>
      <p:sp>
        <p:nvSpPr>
          <p:cNvPr id="144" name="Google Shape;144;p17"/>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2F7E9097-633C-2C84-A27B-09B007B09738}"/>
              </a:ext>
            </a:extLst>
          </p:cNvPr>
          <p:cNvPicPr>
            <a:picLocks noChangeAspect="1"/>
          </p:cNvPicPr>
          <p:nvPr/>
        </p:nvPicPr>
        <p:blipFill>
          <a:blip r:embed="rId8"/>
          <a:stretch>
            <a:fillRect/>
          </a:stretch>
        </p:blipFill>
        <p:spPr>
          <a:xfrm>
            <a:off x="7831295" y="4551941"/>
            <a:ext cx="1223600" cy="47078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Shape 260">
          <a:extLst>
            <a:ext uri="{FF2B5EF4-FFF2-40B4-BE49-F238E27FC236}">
              <a16:creationId xmlns:a16="http://schemas.microsoft.com/office/drawing/2014/main" id="{D136B983-C418-25B5-0362-7D74DCDA9725}"/>
            </a:ext>
          </a:extLst>
        </p:cNvPr>
        <p:cNvGrpSpPr/>
        <p:nvPr/>
      </p:nvGrpSpPr>
      <p:grpSpPr>
        <a:xfrm>
          <a:off x="0" y="0"/>
          <a:ext cx="0" cy="0"/>
          <a:chOff x="0" y="0"/>
          <a:chExt cx="0" cy="0"/>
        </a:xfrm>
      </p:grpSpPr>
      <p:sp>
        <p:nvSpPr>
          <p:cNvPr id="261" name="Google Shape;261;p22">
            <a:extLst>
              <a:ext uri="{FF2B5EF4-FFF2-40B4-BE49-F238E27FC236}">
                <a16:creationId xmlns:a16="http://schemas.microsoft.com/office/drawing/2014/main" id="{74B0CB3A-9365-A8A5-FF97-58D019230545}"/>
              </a:ext>
            </a:extLst>
          </p:cNvPr>
          <p:cNvSpPr/>
          <p:nvPr/>
        </p:nvSpPr>
        <p:spPr>
          <a:xfrm rot="742437">
            <a:off x="7014179" y="-1220996"/>
            <a:ext cx="6082420" cy="7779840"/>
          </a:xfrm>
          <a:custGeom>
            <a:avLst/>
            <a:gdLst/>
            <a:ahLst/>
            <a:cxnLst/>
            <a:rect l="l" t="t" r="r" b="b"/>
            <a:pathLst>
              <a:path w="12124743" h="15508393" extrusionOk="0">
                <a:moveTo>
                  <a:pt x="0" y="0"/>
                </a:moveTo>
                <a:lnTo>
                  <a:pt x="12124744" y="0"/>
                </a:lnTo>
                <a:lnTo>
                  <a:pt x="12124744" y="15508393"/>
                </a:lnTo>
                <a:lnTo>
                  <a:pt x="0" y="1550839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62" name="Google Shape;262;p22">
            <a:extLst>
              <a:ext uri="{FF2B5EF4-FFF2-40B4-BE49-F238E27FC236}">
                <a16:creationId xmlns:a16="http://schemas.microsoft.com/office/drawing/2014/main" id="{15F59173-6F4C-AE9F-914D-87401D14C948}"/>
              </a:ext>
            </a:extLst>
          </p:cNvPr>
          <p:cNvSpPr/>
          <p:nvPr/>
        </p:nvSpPr>
        <p:spPr>
          <a:xfrm rot="742437">
            <a:off x="7587477" y="-1071816"/>
            <a:ext cx="6082420" cy="7779840"/>
          </a:xfrm>
          <a:custGeom>
            <a:avLst/>
            <a:gdLst/>
            <a:ahLst/>
            <a:cxnLst/>
            <a:rect l="l" t="t" r="r" b="b"/>
            <a:pathLst>
              <a:path w="12124743" h="15508393" extrusionOk="0">
                <a:moveTo>
                  <a:pt x="0" y="0"/>
                </a:moveTo>
                <a:lnTo>
                  <a:pt x="12124743" y="0"/>
                </a:lnTo>
                <a:lnTo>
                  <a:pt x="12124743" y="15508393"/>
                </a:lnTo>
                <a:lnTo>
                  <a:pt x="0" y="1550839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4" name="Google Shape;294;p22">
            <a:extLst>
              <a:ext uri="{FF2B5EF4-FFF2-40B4-BE49-F238E27FC236}">
                <a16:creationId xmlns:a16="http://schemas.microsoft.com/office/drawing/2014/main" id="{CA9F66B8-7651-CE67-3FCC-DCEBB0B3CA24}"/>
              </a:ext>
            </a:extLst>
          </p:cNvPr>
          <p:cNvSpPr/>
          <p:nvPr/>
        </p:nvSpPr>
        <p:spPr>
          <a:xfrm rot="316874">
            <a:off x="-244664" y="-1516714"/>
            <a:ext cx="3805361" cy="3662693"/>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8FC4E5"/>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5" name="Google Shape;295;p22">
            <a:extLst>
              <a:ext uri="{FF2B5EF4-FFF2-40B4-BE49-F238E27FC236}">
                <a16:creationId xmlns:a16="http://schemas.microsoft.com/office/drawing/2014/main" id="{DDA1397E-5668-D21A-889D-DCA97A5046EE}"/>
              </a:ext>
            </a:extLst>
          </p:cNvPr>
          <p:cNvSpPr/>
          <p:nvPr/>
        </p:nvSpPr>
        <p:spPr>
          <a:xfrm rot="333597">
            <a:off x="-300340" y="-1549026"/>
            <a:ext cx="3615162" cy="3476790"/>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6" name="Google Shape;296;p22" descr="Person with long hair, wearing scarf, overcoat, and mittens, wearing camera strap and holding traditional film camera">
            <a:extLst>
              <a:ext uri="{FF2B5EF4-FFF2-40B4-BE49-F238E27FC236}">
                <a16:creationId xmlns:a16="http://schemas.microsoft.com/office/drawing/2014/main" id="{85B684B3-71EF-D747-55DE-4D09F2828813}"/>
              </a:ext>
            </a:extLst>
          </p:cNvPr>
          <p:cNvSpPr/>
          <p:nvPr/>
        </p:nvSpPr>
        <p:spPr>
          <a:xfrm rot="321350">
            <a:off x="-6961" y="-825078"/>
            <a:ext cx="2969352" cy="2482395"/>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5"/>
            <a:stretch>
              <a:fillRect t="6169" b="-6169"/>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07" name="Google Shape;307;p22">
            <a:extLst>
              <a:ext uri="{FF2B5EF4-FFF2-40B4-BE49-F238E27FC236}">
                <a16:creationId xmlns:a16="http://schemas.microsoft.com/office/drawing/2014/main" id="{B510397D-B1DA-56E0-5090-FCE4D67D3FC6}"/>
              </a:ext>
            </a:extLst>
          </p:cNvPr>
          <p:cNvSpPr txBox="1"/>
          <p:nvPr/>
        </p:nvSpPr>
        <p:spPr>
          <a:xfrm>
            <a:off x="2048011" y="1790480"/>
            <a:ext cx="6749610" cy="2728439"/>
          </a:xfrm>
          <a:prstGeom prst="rect">
            <a:avLst/>
          </a:prstGeom>
          <a:noFill/>
          <a:ln>
            <a:noFill/>
          </a:ln>
        </p:spPr>
        <p:txBody>
          <a:bodyPr spcFirstLastPara="1" wrap="square" lIns="0" tIns="0" rIns="0" bIns="0" anchor="t" anchorCtr="0">
            <a:spAutoFit/>
          </a:bodyPr>
          <a:lstStyle/>
          <a:p>
            <a:pPr marL="114300" lvl="0" algn="l" rtl="0">
              <a:lnSpc>
                <a:spcPct val="115000"/>
              </a:lnSpc>
              <a:spcBef>
                <a:spcPts val="1200"/>
              </a:spcBef>
              <a:spcAft>
                <a:spcPts val="0"/>
              </a:spcAft>
              <a:buClr>
                <a:schemeClr val="dk1"/>
              </a:buClr>
              <a:buSzPts val="1800"/>
            </a:pPr>
            <a:r>
              <a:rPr lang="pl-PL" sz="1700" dirty="0">
                <a:solidFill>
                  <a:schemeClr val="dk1"/>
                </a:solidFill>
              </a:rPr>
              <a:t>1. </a:t>
            </a:r>
            <a:r>
              <a:rPr lang="pl-PL" sz="1700" b="1" dirty="0">
                <a:solidFill>
                  <a:schemeClr val="dk1"/>
                </a:solidFill>
              </a:rPr>
              <a:t>Nagrywaj</a:t>
            </a:r>
            <a:r>
              <a:rPr lang="pl-PL" sz="1700" dirty="0">
                <a:solidFill>
                  <a:schemeClr val="dk1"/>
                </a:solidFill>
              </a:rPr>
              <a:t> → Rób zdjęcia z zamierzeniem</a:t>
            </a:r>
          </a:p>
          <a:p>
            <a:pPr marL="114300" lvl="0" algn="l" rtl="0">
              <a:lnSpc>
                <a:spcPct val="115000"/>
              </a:lnSpc>
              <a:spcBef>
                <a:spcPts val="1200"/>
              </a:spcBef>
              <a:spcAft>
                <a:spcPts val="0"/>
              </a:spcAft>
              <a:buClr>
                <a:schemeClr val="dk1"/>
              </a:buClr>
              <a:buSzPts val="1800"/>
            </a:pPr>
            <a:r>
              <a:rPr lang="pl-PL" sz="1700" dirty="0">
                <a:solidFill>
                  <a:schemeClr val="dk1"/>
                </a:solidFill>
              </a:rPr>
              <a:t>2. </a:t>
            </a:r>
            <a:r>
              <a:rPr lang="pl-PL" sz="1700" b="1" dirty="0">
                <a:solidFill>
                  <a:schemeClr val="dk1"/>
                </a:solidFill>
              </a:rPr>
              <a:t>Edytuj</a:t>
            </a:r>
            <a:r>
              <a:rPr lang="pl-PL" sz="1700" dirty="0">
                <a:solidFill>
                  <a:schemeClr val="dk1"/>
                </a:solidFill>
              </a:rPr>
              <a:t> → Wybieraj i poprawiaj, układaj w sekwencję, przycinaj</a:t>
            </a:r>
          </a:p>
          <a:p>
            <a:pPr marL="114300" lvl="0" algn="l" rtl="0">
              <a:lnSpc>
                <a:spcPct val="115000"/>
              </a:lnSpc>
              <a:spcBef>
                <a:spcPts val="1200"/>
              </a:spcBef>
              <a:spcAft>
                <a:spcPts val="0"/>
              </a:spcAft>
              <a:buClr>
                <a:schemeClr val="dk1"/>
              </a:buClr>
              <a:buSzPts val="1800"/>
            </a:pPr>
            <a:r>
              <a:rPr lang="pl-PL" sz="1700" dirty="0">
                <a:solidFill>
                  <a:schemeClr val="dk1"/>
                </a:solidFill>
              </a:rPr>
              <a:t>3. </a:t>
            </a:r>
            <a:r>
              <a:rPr lang="pl-PL" sz="1700" b="1" dirty="0">
                <a:solidFill>
                  <a:schemeClr val="dk1"/>
                </a:solidFill>
              </a:rPr>
              <a:t>Ulepszaj</a:t>
            </a:r>
            <a:r>
              <a:rPr lang="pl-PL" sz="1700" dirty="0">
                <a:solidFill>
                  <a:schemeClr val="dk1"/>
                </a:solidFill>
              </a:rPr>
              <a:t> → Dodawaj tekst, dźwięk, materiały archiwalne</a:t>
            </a:r>
          </a:p>
          <a:p>
            <a:pPr marL="114300" lvl="0" algn="l" rtl="0">
              <a:lnSpc>
                <a:spcPct val="115000"/>
              </a:lnSpc>
              <a:spcBef>
                <a:spcPts val="1200"/>
              </a:spcBef>
              <a:spcAft>
                <a:spcPts val="0"/>
              </a:spcAft>
              <a:buClr>
                <a:schemeClr val="dk1"/>
              </a:buClr>
              <a:buSzPts val="1800"/>
            </a:pPr>
            <a:r>
              <a:rPr lang="pl-PL" sz="1700" dirty="0">
                <a:solidFill>
                  <a:schemeClr val="dk1"/>
                </a:solidFill>
              </a:rPr>
              <a:t>4. </a:t>
            </a:r>
            <a:r>
              <a:rPr lang="pl-PL" sz="1700" b="1" dirty="0">
                <a:solidFill>
                  <a:schemeClr val="dk1"/>
                </a:solidFill>
              </a:rPr>
              <a:t>Rozważ kwestie etyczne </a:t>
            </a:r>
            <a:r>
              <a:rPr lang="pl-PL" sz="1700" dirty="0">
                <a:solidFill>
                  <a:schemeClr val="dk1"/>
                </a:solidFill>
              </a:rPr>
              <a:t>→ Szanuj i bądź odpowiedzialny</a:t>
            </a:r>
          </a:p>
          <a:p>
            <a:pPr marL="114300" lvl="0" algn="l" rtl="0">
              <a:lnSpc>
                <a:spcPct val="115000"/>
              </a:lnSpc>
              <a:spcBef>
                <a:spcPts val="1200"/>
              </a:spcBef>
              <a:spcAft>
                <a:spcPts val="0"/>
              </a:spcAft>
              <a:buClr>
                <a:schemeClr val="dk1"/>
              </a:buClr>
              <a:buSzPts val="1800"/>
            </a:pPr>
            <a:r>
              <a:rPr lang="pl-PL" sz="1700" dirty="0">
                <a:solidFill>
                  <a:schemeClr val="dk1"/>
                </a:solidFill>
              </a:rPr>
              <a:t>5. </a:t>
            </a:r>
            <a:r>
              <a:rPr lang="pl-PL" sz="1700" b="1" dirty="0">
                <a:solidFill>
                  <a:schemeClr val="dk1"/>
                </a:solidFill>
              </a:rPr>
              <a:t>Udostępniaj</a:t>
            </a:r>
            <a:r>
              <a:rPr lang="pl-PL" sz="1700" dirty="0">
                <a:solidFill>
                  <a:schemeClr val="dk1"/>
                </a:solidFill>
              </a:rPr>
              <a:t> → Wybierz platformy i odbiorców</a:t>
            </a:r>
          </a:p>
          <a:p>
            <a:pPr marL="114300" lvl="0" algn="l" rtl="0">
              <a:lnSpc>
                <a:spcPct val="115000"/>
              </a:lnSpc>
              <a:spcBef>
                <a:spcPts val="1200"/>
              </a:spcBef>
              <a:spcAft>
                <a:spcPts val="0"/>
              </a:spcAft>
              <a:buClr>
                <a:schemeClr val="dk1"/>
              </a:buClr>
              <a:buSzPts val="1800"/>
            </a:pPr>
            <a:r>
              <a:rPr lang="pl-PL" sz="1700" dirty="0">
                <a:solidFill>
                  <a:schemeClr val="dk1"/>
                </a:solidFill>
              </a:rPr>
              <a:t>6. </a:t>
            </a:r>
            <a:r>
              <a:rPr lang="pl-PL" sz="1700" b="1" dirty="0">
                <a:solidFill>
                  <a:schemeClr val="dk1"/>
                </a:solidFill>
              </a:rPr>
              <a:t>Oceniaj</a:t>
            </a:r>
            <a:r>
              <a:rPr lang="pl-PL" sz="1700" dirty="0">
                <a:solidFill>
                  <a:schemeClr val="dk1"/>
                </a:solidFill>
              </a:rPr>
              <a:t> → Zastanów się i poprawiaj</a:t>
            </a:r>
          </a:p>
        </p:txBody>
      </p:sp>
      <p:sp>
        <p:nvSpPr>
          <p:cNvPr id="308" name="Google Shape;308;p22">
            <a:extLst>
              <a:ext uri="{FF2B5EF4-FFF2-40B4-BE49-F238E27FC236}">
                <a16:creationId xmlns:a16="http://schemas.microsoft.com/office/drawing/2014/main" id="{2C42A333-865A-6702-D601-9CFAD47811AF}"/>
              </a:ext>
            </a:extLst>
          </p:cNvPr>
          <p:cNvSpPr txBox="1"/>
          <p:nvPr/>
        </p:nvSpPr>
        <p:spPr>
          <a:xfrm>
            <a:off x="3761396" y="189369"/>
            <a:ext cx="5823674" cy="57862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SzPts val="1100"/>
              <a:buNone/>
            </a:pPr>
            <a:r>
              <a:rPr lang="en-US" sz="2400" b="1" dirty="0">
                <a:solidFill>
                  <a:schemeClr val="dk1"/>
                </a:solidFill>
              </a:rPr>
              <a:t>Od </a:t>
            </a:r>
            <a:r>
              <a:rPr lang="en-US" sz="2400" b="1" dirty="0" err="1">
                <a:solidFill>
                  <a:schemeClr val="dk1"/>
                </a:solidFill>
              </a:rPr>
              <a:t>produkcji</a:t>
            </a:r>
            <a:r>
              <a:rPr lang="en-US" sz="2400" b="1" dirty="0">
                <a:solidFill>
                  <a:schemeClr val="dk1"/>
                </a:solidFill>
              </a:rPr>
              <a:t> do </a:t>
            </a:r>
            <a:r>
              <a:rPr lang="en-US" sz="2400" b="1" dirty="0" err="1">
                <a:solidFill>
                  <a:schemeClr val="dk1"/>
                </a:solidFill>
              </a:rPr>
              <a:t>publikacji</a:t>
            </a:r>
            <a:r>
              <a:rPr lang="en-US" sz="2400" b="1" dirty="0">
                <a:solidFill>
                  <a:schemeClr val="dk1"/>
                </a:solidFill>
              </a:rPr>
              <a:t>:</a:t>
            </a:r>
          </a:p>
        </p:txBody>
      </p:sp>
      <p:sp>
        <p:nvSpPr>
          <p:cNvPr id="330" name="Google Shape;330;p22">
            <a:extLst>
              <a:ext uri="{FF2B5EF4-FFF2-40B4-BE49-F238E27FC236}">
                <a16:creationId xmlns:a16="http://schemas.microsoft.com/office/drawing/2014/main" id="{F9675581-FFE0-0DC0-7A50-E7E50182534C}"/>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C2FB6A8F-DE2B-2E98-0B66-34C8269C38DC}"/>
              </a:ext>
            </a:extLst>
          </p:cNvPr>
          <p:cNvPicPr>
            <a:picLocks noChangeAspect="1"/>
          </p:cNvPicPr>
          <p:nvPr/>
        </p:nvPicPr>
        <p:blipFill>
          <a:blip r:embed="rId7"/>
          <a:stretch>
            <a:fillRect/>
          </a:stretch>
        </p:blipFill>
        <p:spPr>
          <a:xfrm>
            <a:off x="7796937" y="4573001"/>
            <a:ext cx="1229299" cy="472979"/>
          </a:xfrm>
          <a:prstGeom prst="rect">
            <a:avLst/>
          </a:prstGeom>
        </p:spPr>
      </p:pic>
    </p:spTree>
    <p:extLst>
      <p:ext uri="{BB962C8B-B14F-4D97-AF65-F5344CB8AC3E}">
        <p14:creationId xmlns:p14="http://schemas.microsoft.com/office/powerpoint/2010/main" val="1100023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149"/>
        <p:cNvGrpSpPr/>
        <p:nvPr/>
      </p:nvGrpSpPr>
      <p:grpSpPr>
        <a:xfrm>
          <a:off x="0" y="0"/>
          <a:ext cx="0" cy="0"/>
          <a:chOff x="0" y="0"/>
          <a:chExt cx="0" cy="0"/>
        </a:xfrm>
      </p:grpSpPr>
      <p:sp>
        <p:nvSpPr>
          <p:cNvPr id="150" name="Google Shape;150;p18"/>
          <p:cNvSpPr/>
          <p:nvPr/>
        </p:nvSpPr>
        <p:spPr>
          <a:xfrm>
            <a:off x="5177762" y="-1658513"/>
            <a:ext cx="6081836" cy="5853821"/>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1" name="Google Shape;151;p18"/>
          <p:cNvSpPr/>
          <p:nvPr/>
        </p:nvSpPr>
        <p:spPr>
          <a:xfrm>
            <a:off x="5619641" y="-1399787"/>
            <a:ext cx="5413153" cy="521020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2" name="Google Shape;152;p18" descr="Film reel canister stack"/>
          <p:cNvSpPr/>
          <p:nvPr/>
        </p:nvSpPr>
        <p:spPr>
          <a:xfrm>
            <a:off x="6022218" y="-723862"/>
            <a:ext cx="4394206" cy="4229462"/>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3"/>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3" name="Google Shape;153;p18"/>
          <p:cNvSpPr txBox="1"/>
          <p:nvPr/>
        </p:nvSpPr>
        <p:spPr>
          <a:xfrm>
            <a:off x="809242" y="1928255"/>
            <a:ext cx="3225000" cy="1958998"/>
          </a:xfrm>
          <a:prstGeom prst="rect">
            <a:avLst/>
          </a:prstGeom>
          <a:noFill/>
          <a:ln>
            <a:noFill/>
          </a:ln>
        </p:spPr>
        <p:txBody>
          <a:bodyPr spcFirstLastPara="1" wrap="square" lIns="0" tIns="0" rIns="0" bIns="0" anchor="t" anchorCtr="0">
            <a:spAutoFit/>
          </a:bodyPr>
          <a:lstStyle/>
          <a:p>
            <a:pPr marL="457200" lvl="0" indent="-342900" algn="l" rtl="0">
              <a:lnSpc>
                <a:spcPct val="115000"/>
              </a:lnSpc>
              <a:spcBef>
                <a:spcPts val="1200"/>
              </a:spcBef>
              <a:spcAft>
                <a:spcPts val="0"/>
              </a:spcAft>
              <a:buClr>
                <a:schemeClr val="dk1"/>
              </a:buClr>
              <a:buSzPts val="1800"/>
              <a:buChar char="●"/>
            </a:pPr>
            <a:r>
              <a:rPr lang="pl-PL" sz="1800" dirty="0">
                <a:solidFill>
                  <a:schemeClr val="dk1"/>
                </a:solidFill>
              </a:rPr>
              <a:t>Światło</a:t>
            </a:r>
          </a:p>
          <a:p>
            <a:pPr marL="457200" lvl="0" indent="-342900" algn="l" rtl="0">
              <a:lnSpc>
                <a:spcPct val="115000"/>
              </a:lnSpc>
              <a:spcBef>
                <a:spcPts val="1200"/>
              </a:spcBef>
              <a:spcAft>
                <a:spcPts val="0"/>
              </a:spcAft>
              <a:buClr>
                <a:schemeClr val="dk1"/>
              </a:buClr>
              <a:buSzPts val="1800"/>
              <a:buChar char="●"/>
            </a:pPr>
            <a:r>
              <a:rPr lang="pl-PL" sz="1800" dirty="0">
                <a:solidFill>
                  <a:schemeClr val="dk1"/>
                </a:solidFill>
              </a:rPr>
              <a:t>Ostrość i klarowność</a:t>
            </a:r>
          </a:p>
          <a:p>
            <a:pPr marL="457200" lvl="0" indent="-342900" algn="l" rtl="0">
              <a:lnSpc>
                <a:spcPct val="115000"/>
              </a:lnSpc>
              <a:spcBef>
                <a:spcPts val="1200"/>
              </a:spcBef>
              <a:spcAft>
                <a:spcPts val="0"/>
              </a:spcAft>
              <a:buClr>
                <a:schemeClr val="dk1"/>
              </a:buClr>
              <a:buSzPts val="1800"/>
              <a:buChar char="●"/>
            </a:pPr>
            <a:r>
              <a:rPr lang="pl-PL" sz="1800" dirty="0">
                <a:solidFill>
                  <a:schemeClr val="dk1"/>
                </a:solidFill>
              </a:rPr>
              <a:t>Autentyczne momenty</a:t>
            </a:r>
          </a:p>
          <a:p>
            <a:pPr marL="0" marR="0" lvl="0" indent="0" algn="l" rtl="0">
              <a:lnSpc>
                <a:spcPct val="140000"/>
              </a:lnSpc>
              <a:spcBef>
                <a:spcPts val="1200"/>
              </a:spcBef>
              <a:spcAft>
                <a:spcPts val="0"/>
              </a:spcAft>
              <a:buNone/>
            </a:pPr>
            <a:endParaRPr sz="1800" dirty="0">
              <a:solidFill>
                <a:srgbClr val="293739"/>
              </a:solidFill>
            </a:endParaRPr>
          </a:p>
        </p:txBody>
      </p:sp>
      <p:sp>
        <p:nvSpPr>
          <p:cNvPr id="154" name="Google Shape;154;p18"/>
          <p:cNvSpPr txBox="1"/>
          <p:nvPr/>
        </p:nvSpPr>
        <p:spPr>
          <a:xfrm>
            <a:off x="809242" y="432742"/>
            <a:ext cx="3973781" cy="1428083"/>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Clr>
                <a:schemeClr val="dk1"/>
              </a:buClr>
              <a:buSzPts val="1100"/>
              <a:buFont typeface="Arial"/>
              <a:buNone/>
            </a:pPr>
            <a:r>
              <a:rPr lang="pl-PL" sz="2400" b="1" dirty="0">
                <a:solidFill>
                  <a:schemeClr val="dk1"/>
                </a:solidFill>
                <a:latin typeface="Arial Black" panose="020B0A04020102020204" pitchFamily="34" charset="0"/>
              </a:rPr>
              <a:t>Techniki produkcji – wskazówki dotyczące fotografowania</a:t>
            </a:r>
          </a:p>
        </p:txBody>
      </p:sp>
      <p:sp>
        <p:nvSpPr>
          <p:cNvPr id="155" name="Google Shape;155;p18"/>
          <p:cNvSpPr/>
          <p:nvPr/>
        </p:nvSpPr>
        <p:spPr>
          <a:xfrm>
            <a:off x="7868164" y="161094"/>
            <a:ext cx="1116199" cy="833661"/>
          </a:xfrm>
          <a:custGeom>
            <a:avLst/>
            <a:gdLst/>
            <a:ahLst/>
            <a:cxnLst/>
            <a:rect l="l" t="t" r="r" b="b"/>
            <a:pathLst>
              <a:path w="2232397" h="1667321" extrusionOk="0">
                <a:moveTo>
                  <a:pt x="0" y="0"/>
                </a:moveTo>
                <a:lnTo>
                  <a:pt x="2232397" y="0"/>
                </a:lnTo>
                <a:lnTo>
                  <a:pt x="2232397" y="1667321"/>
                </a:lnTo>
                <a:lnTo>
                  <a:pt x="0" y="166732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6" name="Google Shape;156;p18"/>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2C36B65A-BA8F-7CB8-7904-A82DA34C1644}"/>
              </a:ext>
            </a:extLst>
          </p:cNvPr>
          <p:cNvPicPr>
            <a:picLocks noChangeAspect="1"/>
          </p:cNvPicPr>
          <p:nvPr/>
        </p:nvPicPr>
        <p:blipFill>
          <a:blip r:embed="rId5"/>
          <a:stretch>
            <a:fillRect/>
          </a:stretch>
        </p:blipFill>
        <p:spPr>
          <a:xfrm>
            <a:off x="7811614" y="4573002"/>
            <a:ext cx="1229298" cy="47297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161"/>
        <p:cNvGrpSpPr/>
        <p:nvPr/>
      </p:nvGrpSpPr>
      <p:grpSpPr>
        <a:xfrm>
          <a:off x="0" y="0"/>
          <a:ext cx="0" cy="0"/>
          <a:chOff x="0" y="0"/>
          <a:chExt cx="0" cy="0"/>
        </a:xfrm>
      </p:grpSpPr>
      <p:sp>
        <p:nvSpPr>
          <p:cNvPr id="162" name="Google Shape;162;p19"/>
          <p:cNvSpPr/>
          <p:nvPr/>
        </p:nvSpPr>
        <p:spPr>
          <a:xfrm>
            <a:off x="5177762" y="-1658513"/>
            <a:ext cx="6081836" cy="5853821"/>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3" name="Google Shape;163;p19"/>
          <p:cNvSpPr/>
          <p:nvPr/>
        </p:nvSpPr>
        <p:spPr>
          <a:xfrm>
            <a:off x="5619641" y="-1399787"/>
            <a:ext cx="5413153" cy="521020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4" name="Google Shape;164;p19" descr="Close up of an olive branch on a sunset"/>
          <p:cNvSpPr/>
          <p:nvPr/>
        </p:nvSpPr>
        <p:spPr>
          <a:xfrm>
            <a:off x="6022218" y="-723862"/>
            <a:ext cx="4394206" cy="4229462"/>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3"/>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5" name="Google Shape;165;p19"/>
          <p:cNvSpPr txBox="1"/>
          <p:nvPr/>
        </p:nvSpPr>
        <p:spPr>
          <a:xfrm>
            <a:off x="572622" y="994755"/>
            <a:ext cx="4605140" cy="3570208"/>
          </a:xfrm>
          <a:prstGeom prst="rect">
            <a:avLst/>
          </a:prstGeom>
          <a:noFill/>
          <a:ln>
            <a:noFill/>
          </a:ln>
        </p:spPr>
        <p:txBody>
          <a:bodyPr spcFirstLastPara="1" wrap="square" lIns="0" tIns="0" rIns="0" bIns="0" anchor="t" anchorCtr="0">
            <a:spAutoFit/>
          </a:bodyPr>
          <a:lstStyle/>
          <a:p>
            <a:pPr marL="457200" lvl="0" indent="-342900" algn="l" rtl="0">
              <a:lnSpc>
                <a:spcPct val="150000"/>
              </a:lnSpc>
              <a:spcBef>
                <a:spcPts val="1200"/>
              </a:spcBef>
              <a:spcAft>
                <a:spcPts val="0"/>
              </a:spcAft>
              <a:buClr>
                <a:schemeClr val="dk1"/>
              </a:buClr>
              <a:buSzPts val="1800"/>
              <a:buChar char="●"/>
            </a:pPr>
            <a:r>
              <a:rPr lang="pl-PL" sz="1600" dirty="0">
                <a:solidFill>
                  <a:schemeClr val="dk1"/>
                </a:solidFill>
                <a:latin typeface="Tahoma"/>
                <a:ea typeface="Tahoma"/>
                <a:cs typeface="Tahoma"/>
                <a:sym typeface="Tahoma"/>
              </a:rPr>
              <a:t>W miarę możliwości korzystaj z naturalnego światła.</a:t>
            </a:r>
          </a:p>
          <a:p>
            <a:pPr marL="457200" lvl="0" indent="-342900" algn="l" rtl="0">
              <a:lnSpc>
                <a:spcPct val="150000"/>
              </a:lnSpc>
              <a:spcBef>
                <a:spcPts val="1200"/>
              </a:spcBef>
              <a:spcAft>
                <a:spcPts val="0"/>
              </a:spcAft>
              <a:buClr>
                <a:schemeClr val="dk1"/>
              </a:buClr>
              <a:buSzPts val="1800"/>
              <a:buChar char="●"/>
            </a:pPr>
            <a:r>
              <a:rPr lang="pl-PL" sz="1600" dirty="0">
                <a:solidFill>
                  <a:schemeClr val="dk1"/>
                </a:solidFill>
                <a:latin typeface="Tahoma"/>
                <a:ea typeface="Tahoma"/>
                <a:cs typeface="Tahoma"/>
                <a:sym typeface="Tahoma"/>
              </a:rPr>
              <a:t>Unikaj ostrych cieni i prześwietlenia, chyba że jest to świadomy wybór.</a:t>
            </a:r>
          </a:p>
          <a:p>
            <a:pPr marL="457200" lvl="0" indent="-342900" algn="l" rtl="0">
              <a:lnSpc>
                <a:spcPct val="150000"/>
              </a:lnSpc>
              <a:spcBef>
                <a:spcPts val="1200"/>
              </a:spcBef>
              <a:spcAft>
                <a:spcPts val="0"/>
              </a:spcAft>
              <a:buClr>
                <a:schemeClr val="dk1"/>
              </a:buClr>
              <a:buSzPts val="1800"/>
              <a:buChar char="●"/>
            </a:pPr>
            <a:r>
              <a:rPr lang="pl-PL" sz="1600" dirty="0">
                <a:solidFill>
                  <a:schemeClr val="dk1"/>
                </a:solidFill>
                <a:latin typeface="Tahoma"/>
                <a:ea typeface="Tahoma"/>
                <a:cs typeface="Tahoma"/>
                <a:sym typeface="Tahoma"/>
              </a:rPr>
              <a:t>Złota godzina (wschód/zachód słońca) = piękne, ciepłe światło.</a:t>
            </a:r>
          </a:p>
          <a:p>
            <a:pPr marL="457200" lvl="0" indent="-342900" algn="l" rtl="0">
              <a:lnSpc>
                <a:spcPct val="150000"/>
              </a:lnSpc>
              <a:spcBef>
                <a:spcPts val="1200"/>
              </a:spcBef>
              <a:spcAft>
                <a:spcPts val="0"/>
              </a:spcAft>
              <a:buClr>
                <a:schemeClr val="dk1"/>
              </a:buClr>
              <a:buSzPts val="1800"/>
              <a:buChar char="●"/>
            </a:pPr>
            <a:r>
              <a:rPr lang="pl-PL" sz="1600" dirty="0">
                <a:solidFill>
                  <a:schemeClr val="dk1"/>
                </a:solidFill>
                <a:latin typeface="Tahoma"/>
                <a:ea typeface="Tahoma"/>
                <a:cs typeface="Tahoma"/>
                <a:sym typeface="Tahoma"/>
              </a:rPr>
              <a:t>Pochmurne dni = równomierne, delikatne światło (doskonałe do portretów).</a:t>
            </a:r>
          </a:p>
        </p:txBody>
      </p:sp>
      <p:sp>
        <p:nvSpPr>
          <p:cNvPr id="166" name="Google Shape;166;p19"/>
          <p:cNvSpPr txBox="1"/>
          <p:nvPr/>
        </p:nvSpPr>
        <p:spPr>
          <a:xfrm>
            <a:off x="809242" y="161094"/>
            <a:ext cx="3598800" cy="57862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SzPts val="1100"/>
              <a:buNone/>
            </a:pPr>
            <a:r>
              <a:rPr lang="en-US" sz="2400" b="1" dirty="0">
                <a:solidFill>
                  <a:schemeClr val="dk1"/>
                </a:solidFill>
                <a:latin typeface="Arial Black" panose="020B0A04020102020204" pitchFamily="34" charset="0"/>
              </a:rPr>
              <a:t>1. </a:t>
            </a:r>
            <a:r>
              <a:rPr lang="pl-PL" sz="2400" b="1" dirty="0">
                <a:solidFill>
                  <a:schemeClr val="dk1"/>
                </a:solidFill>
                <a:latin typeface="Arial Black" panose="020B0A04020102020204" pitchFamily="34" charset="0"/>
              </a:rPr>
              <a:t>ŚWIATŁO</a:t>
            </a:r>
            <a:endParaRPr sz="2400" b="1" dirty="0">
              <a:solidFill>
                <a:srgbClr val="293739"/>
              </a:solidFill>
            </a:endParaRPr>
          </a:p>
        </p:txBody>
      </p:sp>
      <p:sp>
        <p:nvSpPr>
          <p:cNvPr id="167" name="Google Shape;167;p19"/>
          <p:cNvSpPr/>
          <p:nvPr/>
        </p:nvSpPr>
        <p:spPr>
          <a:xfrm>
            <a:off x="7868164" y="161094"/>
            <a:ext cx="1116199" cy="833661"/>
          </a:xfrm>
          <a:custGeom>
            <a:avLst/>
            <a:gdLst/>
            <a:ahLst/>
            <a:cxnLst/>
            <a:rect l="l" t="t" r="r" b="b"/>
            <a:pathLst>
              <a:path w="2232397" h="1667321" extrusionOk="0">
                <a:moveTo>
                  <a:pt x="0" y="0"/>
                </a:moveTo>
                <a:lnTo>
                  <a:pt x="2232397" y="0"/>
                </a:lnTo>
                <a:lnTo>
                  <a:pt x="2232397" y="1667321"/>
                </a:lnTo>
                <a:lnTo>
                  <a:pt x="0" y="166732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8" name="Google Shape;168;p19"/>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892E3BBF-5241-19CC-87B3-86581DE8F742}"/>
              </a:ext>
            </a:extLst>
          </p:cNvPr>
          <p:cNvPicPr>
            <a:picLocks noChangeAspect="1"/>
          </p:cNvPicPr>
          <p:nvPr/>
        </p:nvPicPr>
        <p:blipFill>
          <a:blip r:embed="rId5"/>
          <a:stretch>
            <a:fillRect/>
          </a:stretch>
        </p:blipFill>
        <p:spPr>
          <a:xfrm>
            <a:off x="7868164" y="4564963"/>
            <a:ext cx="1229298" cy="47297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173"/>
        <p:cNvGrpSpPr/>
        <p:nvPr/>
      </p:nvGrpSpPr>
      <p:grpSpPr>
        <a:xfrm>
          <a:off x="0" y="0"/>
          <a:ext cx="0" cy="0"/>
          <a:chOff x="0" y="0"/>
          <a:chExt cx="0" cy="0"/>
        </a:xfrm>
      </p:grpSpPr>
      <p:sp>
        <p:nvSpPr>
          <p:cNvPr id="174" name="Google Shape;174;p20"/>
          <p:cNvSpPr/>
          <p:nvPr/>
        </p:nvSpPr>
        <p:spPr>
          <a:xfrm>
            <a:off x="5177762" y="-1658513"/>
            <a:ext cx="6081836" cy="5853821"/>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5" name="Google Shape;175;p20"/>
          <p:cNvSpPr/>
          <p:nvPr/>
        </p:nvSpPr>
        <p:spPr>
          <a:xfrm>
            <a:off x="5619641" y="-1399787"/>
            <a:ext cx="5413153" cy="521020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6" name="Google Shape;176;p20" descr="Silhouette of a construction site"/>
          <p:cNvSpPr/>
          <p:nvPr/>
        </p:nvSpPr>
        <p:spPr>
          <a:xfrm>
            <a:off x="6022218" y="-723862"/>
            <a:ext cx="4394206" cy="4229462"/>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3"/>
            <a:stretch>
              <a:fillRect l="-28776" r="26242"/>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9" name="Google Shape;179;p20"/>
          <p:cNvSpPr/>
          <p:nvPr/>
        </p:nvSpPr>
        <p:spPr>
          <a:xfrm>
            <a:off x="7868164" y="161094"/>
            <a:ext cx="1116199" cy="833661"/>
          </a:xfrm>
          <a:custGeom>
            <a:avLst/>
            <a:gdLst/>
            <a:ahLst/>
            <a:cxnLst/>
            <a:rect l="l" t="t" r="r" b="b"/>
            <a:pathLst>
              <a:path w="2232397" h="1667321" extrusionOk="0">
                <a:moveTo>
                  <a:pt x="0" y="0"/>
                </a:moveTo>
                <a:lnTo>
                  <a:pt x="2232397" y="0"/>
                </a:lnTo>
                <a:lnTo>
                  <a:pt x="2232397" y="1667321"/>
                </a:lnTo>
                <a:lnTo>
                  <a:pt x="0" y="166732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80" name="Google Shape;180;p20"/>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166;p19">
            <a:extLst>
              <a:ext uri="{FF2B5EF4-FFF2-40B4-BE49-F238E27FC236}">
                <a16:creationId xmlns:a16="http://schemas.microsoft.com/office/drawing/2014/main" id="{9F9B9D36-25E5-05AE-BFF7-42D53F2FD2D5}"/>
              </a:ext>
            </a:extLst>
          </p:cNvPr>
          <p:cNvSpPr txBox="1"/>
          <p:nvPr/>
        </p:nvSpPr>
        <p:spPr>
          <a:xfrm>
            <a:off x="288382" y="161094"/>
            <a:ext cx="4986172" cy="57862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SzPts val="1100"/>
              <a:buNone/>
            </a:pPr>
            <a:r>
              <a:rPr lang="en-US" sz="2400" b="1" dirty="0">
                <a:solidFill>
                  <a:schemeClr val="dk1"/>
                </a:solidFill>
                <a:latin typeface="Arial Black" panose="020B0A04020102020204" pitchFamily="34" charset="0"/>
              </a:rPr>
              <a:t>2. </a:t>
            </a:r>
            <a:r>
              <a:rPr lang="pl-PL" sz="2400" b="1" dirty="0">
                <a:solidFill>
                  <a:schemeClr val="dk1"/>
                </a:solidFill>
                <a:latin typeface="Arial Black" panose="020B0A04020102020204" pitchFamily="34" charset="0"/>
              </a:rPr>
              <a:t>OSTROŚĆ I KLAROWNOŚĆ</a:t>
            </a:r>
            <a:endParaRPr sz="2400" b="1" dirty="0">
              <a:solidFill>
                <a:srgbClr val="293739"/>
              </a:solidFill>
            </a:endParaRPr>
          </a:p>
        </p:txBody>
      </p:sp>
      <p:sp>
        <p:nvSpPr>
          <p:cNvPr id="3" name="Google Shape;165;p19">
            <a:extLst>
              <a:ext uri="{FF2B5EF4-FFF2-40B4-BE49-F238E27FC236}">
                <a16:creationId xmlns:a16="http://schemas.microsoft.com/office/drawing/2014/main" id="{A5D77399-8B42-2531-B424-E0EED9C8184A}"/>
              </a:ext>
            </a:extLst>
          </p:cNvPr>
          <p:cNvSpPr txBox="1"/>
          <p:nvPr/>
        </p:nvSpPr>
        <p:spPr>
          <a:xfrm>
            <a:off x="572622" y="1091404"/>
            <a:ext cx="4605140" cy="2954655"/>
          </a:xfrm>
          <a:prstGeom prst="rect">
            <a:avLst/>
          </a:prstGeom>
          <a:noFill/>
          <a:ln>
            <a:noFill/>
          </a:ln>
        </p:spPr>
        <p:txBody>
          <a:bodyPr spcFirstLastPara="1" wrap="square" lIns="0" tIns="0" rIns="0" bIns="0" anchor="t" anchorCtr="0">
            <a:spAutoFit/>
          </a:bodyPr>
          <a:lstStyle/>
          <a:p>
            <a:pPr marL="457200" indent="-342900">
              <a:lnSpc>
                <a:spcPct val="150000"/>
              </a:lnSpc>
              <a:spcBef>
                <a:spcPts val="1200"/>
              </a:spcBef>
              <a:buClr>
                <a:schemeClr val="dk1"/>
              </a:buClr>
              <a:buSzPts val="1800"/>
              <a:buFont typeface="Arial"/>
              <a:buChar char="●"/>
            </a:pPr>
            <a:r>
              <a:rPr lang="pl-PL" sz="1800" dirty="0"/>
              <a:t>Utrzymuj ostrość i wyrazistość obiektu.</a:t>
            </a:r>
          </a:p>
          <a:p>
            <a:pPr marL="457200" indent="-342900">
              <a:lnSpc>
                <a:spcPct val="150000"/>
              </a:lnSpc>
              <a:spcBef>
                <a:spcPts val="1200"/>
              </a:spcBef>
              <a:buClr>
                <a:schemeClr val="dk1"/>
              </a:buClr>
              <a:buSzPts val="1800"/>
              <a:buFont typeface="Arial"/>
              <a:buChar char="●"/>
            </a:pPr>
            <a:r>
              <a:rPr lang="pl-PL" sz="1800" dirty="0"/>
              <a:t>Celowo korzystaj z funkcji ustawiania ostrości aparatu.</a:t>
            </a:r>
          </a:p>
          <a:p>
            <a:pPr marL="457200" indent="-342900">
              <a:lnSpc>
                <a:spcPct val="150000"/>
              </a:lnSpc>
              <a:spcBef>
                <a:spcPts val="1200"/>
              </a:spcBef>
              <a:buClr>
                <a:schemeClr val="dk1"/>
              </a:buClr>
              <a:buSzPts val="1800"/>
              <a:buFont typeface="Arial"/>
              <a:buChar char="●"/>
            </a:pPr>
            <a:r>
              <a:rPr lang="pl-PL" sz="1800" dirty="0"/>
              <a:t>Rozmycie może mieć walory artystyczne (mała głębia ostrości), ale powinno być zamierzone.</a:t>
            </a:r>
          </a:p>
        </p:txBody>
      </p:sp>
      <p:pic>
        <p:nvPicPr>
          <p:cNvPr id="4" name="Picture 3">
            <a:extLst>
              <a:ext uri="{FF2B5EF4-FFF2-40B4-BE49-F238E27FC236}">
                <a16:creationId xmlns:a16="http://schemas.microsoft.com/office/drawing/2014/main" id="{2FE4E3E0-83B3-46AD-88E1-23ACDCA1C384}"/>
              </a:ext>
            </a:extLst>
          </p:cNvPr>
          <p:cNvPicPr>
            <a:picLocks noChangeAspect="1"/>
          </p:cNvPicPr>
          <p:nvPr/>
        </p:nvPicPr>
        <p:blipFill>
          <a:blip r:embed="rId5"/>
          <a:stretch>
            <a:fillRect/>
          </a:stretch>
        </p:blipFill>
        <p:spPr>
          <a:xfrm>
            <a:off x="7868164" y="4573001"/>
            <a:ext cx="1229298" cy="472979"/>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BEA38DC34A7F643976987C39CDFC21B" ma:contentTypeVersion="9" ma:contentTypeDescription="Create a new document." ma:contentTypeScope="" ma:versionID="ca713bbf45cbaa815733e55f5775bee3">
  <xsd:schema xmlns:xsd="http://www.w3.org/2001/XMLSchema" xmlns:xs="http://www.w3.org/2001/XMLSchema" xmlns:p="http://schemas.microsoft.com/office/2006/metadata/properties" xmlns:ns2="3847c925-5dc8-460c-9b3c-6e741e74d928" targetNamespace="http://schemas.microsoft.com/office/2006/metadata/properties" ma:root="true" ma:fieldsID="deb94b57062e6a1575566b4261ef05af" ns2:_="">
    <xsd:import namespace="3847c925-5dc8-460c-9b3c-6e741e74d92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47c925-5dc8-460c-9b3c-6e741e74d9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BillingMetadata" ma:index="1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4D00F8-BD7E-43EE-9A44-02B948A7E774}">
  <ds:schemaRefs>
    <ds:schemaRef ds:uri="http://schemas.microsoft.com/office/infopath/2007/PartnerControls"/>
    <ds:schemaRef ds:uri="http://purl.org/dc/elements/1.1/"/>
    <ds:schemaRef ds:uri="http://purl.org/dc/dcmitype/"/>
    <ds:schemaRef ds:uri="http://schemas.microsoft.com/office/2006/documentManagement/types"/>
    <ds:schemaRef ds:uri="http://www.w3.org/XML/1998/namespace"/>
    <ds:schemaRef ds:uri="http://schemas.openxmlformats.org/package/2006/metadata/core-properties"/>
    <ds:schemaRef ds:uri="http://schemas.microsoft.com/office/2006/metadata/properties"/>
    <ds:schemaRef ds:uri="3847c925-5dc8-460c-9b3c-6e741e74d928"/>
    <ds:schemaRef ds:uri="http://purl.org/dc/terms/"/>
  </ds:schemaRefs>
</ds:datastoreItem>
</file>

<file path=customXml/itemProps2.xml><?xml version="1.0" encoding="utf-8"?>
<ds:datastoreItem xmlns:ds="http://schemas.openxmlformats.org/officeDocument/2006/customXml" ds:itemID="{EB226FF6-E9FD-45FD-9F36-ECCE6AB8A64A}">
  <ds:schemaRefs>
    <ds:schemaRef ds:uri="http://schemas.microsoft.com/sharepoint/v3/contenttype/forms"/>
  </ds:schemaRefs>
</ds:datastoreItem>
</file>

<file path=customXml/itemProps3.xml><?xml version="1.0" encoding="utf-8"?>
<ds:datastoreItem xmlns:ds="http://schemas.openxmlformats.org/officeDocument/2006/customXml" ds:itemID="{0D3C81E9-4B5B-404F-9540-B51FE73468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47c925-5dc8-460c-9b3c-6e741e74d9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4cffc212-26a3-48b8-a1fb-1a13b4d67b2d}" enabled="0" method="" siteId="{4cffc212-26a3-48b8-a1fb-1a13b4d67b2d}" removed="1"/>
</clbl:labelList>
</file>

<file path=docProps/app.xml><?xml version="1.0" encoding="utf-8"?>
<Properties xmlns="http://schemas.openxmlformats.org/officeDocument/2006/extended-properties" xmlns:vt="http://schemas.openxmlformats.org/officeDocument/2006/docPropsVTypes">
  <TotalTime>2325</TotalTime>
  <Words>5927</Words>
  <Application>Microsoft Office PowerPoint</Application>
  <PresentationFormat>On-screen Show (16:9)</PresentationFormat>
  <Paragraphs>369</Paragraphs>
  <Slides>35</Slides>
  <Notes>35</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35</vt:i4>
      </vt:variant>
    </vt:vector>
  </HeadingPairs>
  <TitlesOfParts>
    <vt:vector size="44" baseType="lpstr">
      <vt:lpstr>Wingdings</vt:lpstr>
      <vt:lpstr>Tahoma</vt:lpstr>
      <vt:lpstr>Calibri</vt:lpstr>
      <vt:lpstr>Arial</vt:lpstr>
      <vt:lpstr>Open Sauce</vt:lpstr>
      <vt:lpstr>Arial Black</vt:lpstr>
      <vt:lpstr>Office Theme</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Karolina</dc:creator>
  <cp:lastModifiedBy>Karolina Trojanowska</cp:lastModifiedBy>
  <cp:revision>7</cp:revision>
  <dcterms:modified xsi:type="dcterms:W3CDTF">2025-11-19T21:22:43Z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0x0101003BEA38DC34A7F643976987C39CDFC21B</vt:lpwstr>
  </property>
</Properties>
</file>