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 id="2147483672" r:id="rId6"/>
  </p:sldMasterIdLst>
  <p:notesMasterIdLst>
    <p:notesMasterId r:id="rId42"/>
  </p:notesMasterIdLst>
  <p:sldIdLst>
    <p:sldId id="256" r:id="rId7"/>
    <p:sldId id="257" r:id="rId8"/>
    <p:sldId id="290" r:id="rId9"/>
    <p:sldId id="292" r:id="rId10"/>
    <p:sldId id="260" r:id="rId11"/>
    <p:sldId id="294" r:id="rId12"/>
    <p:sldId id="261" r:id="rId13"/>
    <p:sldId id="262" r:id="rId14"/>
    <p:sldId id="263" r:id="rId15"/>
    <p:sldId id="295" r:id="rId16"/>
    <p:sldId id="264" r:id="rId17"/>
    <p:sldId id="265" r:id="rId18"/>
    <p:sldId id="296" r:id="rId19"/>
    <p:sldId id="266" r:id="rId20"/>
    <p:sldId id="297" r:id="rId21"/>
    <p:sldId id="267" r:id="rId22"/>
    <p:sldId id="268" r:id="rId23"/>
    <p:sldId id="269" r:id="rId24"/>
    <p:sldId id="291" r:id="rId25"/>
    <p:sldId id="287" r:id="rId26"/>
    <p:sldId id="298" r:id="rId27"/>
    <p:sldId id="286" r:id="rId28"/>
    <p:sldId id="285" r:id="rId29"/>
    <p:sldId id="293" r:id="rId30"/>
    <p:sldId id="259" r:id="rId31"/>
    <p:sldId id="299" r:id="rId32"/>
    <p:sldId id="271" r:id="rId33"/>
    <p:sldId id="272" r:id="rId34"/>
    <p:sldId id="274" r:id="rId35"/>
    <p:sldId id="324" r:id="rId36"/>
    <p:sldId id="325" r:id="rId37"/>
    <p:sldId id="281" r:id="rId38"/>
    <p:sldId id="282" r:id="rId39"/>
    <p:sldId id="283" r:id="rId40"/>
    <p:sldId id="300" r:id="rId41"/>
  </p:sldIdLst>
  <p:sldSz cx="9144000" cy="5143500" type="screen16x9"/>
  <p:notesSz cx="6858000" cy="9144000"/>
  <p:embeddedFontLst>
    <p:embeddedFont>
      <p:font typeface="Arial Black" panose="020B0A04020102020204" pitchFamily="34" charset="0"/>
      <p:bold r:id="rId43"/>
    </p:embeddedFont>
    <p:embeddedFont>
      <p:font typeface="Open Sauce" panose="020B0604020202020204" charset="0"/>
      <p:regular r:id="rId44"/>
    </p:embeddedFont>
    <p:embeddedFont>
      <p:font typeface="Tahoma" panose="020B0604030504040204" pitchFamily="3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FBEFDF-03E7-439C-83AD-6A30BCE1B2EA}" v="1" dt="2025-12-08T07:54:13.1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72" autoAdjust="0"/>
  </p:normalViewPr>
  <p:slideViewPr>
    <p:cSldViewPr snapToGrid="0">
      <p:cViewPr varScale="1">
        <p:scale>
          <a:sx n="110" d="100"/>
          <a:sy n="110" d="100"/>
        </p:scale>
        <p:origin x="1566"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font" Target="fonts/font3.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 Target="slides/slide2.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4.fntdata"/><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archive.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6b824e247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g36b824e2475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a:extLst>
            <a:ext uri="{FF2B5EF4-FFF2-40B4-BE49-F238E27FC236}">
              <a16:creationId xmlns:a16="http://schemas.microsoft.com/office/drawing/2014/main" id="{5748D302-ED5E-12B6-2046-B1362E22B5DA}"/>
            </a:ext>
          </a:extLst>
        </p:cNvPr>
        <p:cNvGrpSpPr/>
        <p:nvPr/>
      </p:nvGrpSpPr>
      <p:grpSpPr>
        <a:xfrm>
          <a:off x="0" y="0"/>
          <a:ext cx="0" cy="0"/>
          <a:chOff x="0" y="0"/>
          <a:chExt cx="0" cy="0"/>
        </a:xfrm>
      </p:grpSpPr>
      <p:sp>
        <p:nvSpPr>
          <p:cNvPr id="171" name="Google Shape;171;g36b824e2475_0_477:notes">
            <a:extLst>
              <a:ext uri="{FF2B5EF4-FFF2-40B4-BE49-F238E27FC236}">
                <a16:creationId xmlns:a16="http://schemas.microsoft.com/office/drawing/2014/main" id="{C883CB32-E29D-FF94-4A8A-997ADE5182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US" sz="1100" dirty="0">
                <a:solidFill>
                  <a:schemeClr val="dk1"/>
                </a:solidFill>
                <a:latin typeface="Tahoma"/>
                <a:ea typeface="Tahoma"/>
                <a:cs typeface="Tahoma"/>
                <a:sym typeface="Tahoma"/>
              </a:rPr>
              <a:t>Οι ΑΥΘΕΝΤΙΚΕΣ ΣΤΙΓΜΕΣ απαιτούν υπομονή. Αντί να λέτε «χαμογελάστε στην κάμερα», προσπαθήστε να απαθανατίσετε ανθρώπους που κάνουν κάτι — έναν μαθητή που συγκεντρώνεται σε ένα πείραμα, κάποιον που γελάει σε μια αυθεντική στιγμή. </a:t>
            </a:r>
            <a:endParaRPr lang="el-GR" sz="1100" dirty="0">
              <a:solidFill>
                <a:schemeClr val="dk1"/>
              </a:solidFill>
              <a:latin typeface="Tahoma"/>
              <a:ea typeface="Tahoma"/>
              <a:cs typeface="Tahoma"/>
              <a:sym typeface="Tahoma"/>
            </a:endParaRP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US" sz="1100" dirty="0">
                <a:solidFill>
                  <a:schemeClr val="dk1"/>
                </a:solidFill>
                <a:latin typeface="Tahoma"/>
                <a:ea typeface="Tahoma"/>
                <a:cs typeface="Tahoma"/>
                <a:sym typeface="Tahoma"/>
              </a:rPr>
              <a:t>Ο φωτογράφος Henri Cartier-Bresson το ονόμασε «αποφασιστική στιγμή» — εκείνη τη στιγμή που η σύνθεση, το φως και η δράση ευθυγραμμίζονται. Μερικές φορές πρέπει να περιμένετε για να την πιάσετε.</a:t>
            </a: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US" sz="1100" dirty="0">
                <a:solidFill>
                  <a:schemeClr val="dk1"/>
                </a:solidFill>
                <a:latin typeface="Tahoma"/>
                <a:ea typeface="Tahoma"/>
                <a:cs typeface="Tahoma"/>
                <a:sym typeface="Tahoma"/>
              </a:rPr>
              <a:t>Συμβουλή από επαγγελματία: Τραβήξτε πολλές φωτογραφίες. Δεν μπορείτε να ξανατραβήξετε τις στιγμές, οπότε αποτυπώστε τις παραλλαγές. Θα επιλέξετε την καλύτερη κατά την επεξεργασία.</a:t>
            </a: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 sz="1100" dirty="0">
                <a:solidFill>
                  <a:schemeClr val="dk1"/>
                </a:solidFill>
                <a:latin typeface="Tahoma"/>
                <a:ea typeface="Tahoma"/>
                <a:cs typeface="Tahoma"/>
                <a:sym typeface="Tahoma"/>
              </a:rPr>
              <a:t>Οι αυθόρμητες φωτογραφίες (φωτογραφίες που αποτυπώνουν φυσικές και αυθόρμητες στιγμές χωρίς πόζες) συχνά αφηγούνται πιο αυθεντικές ιστορίες, επειδή αποτυπώνουν πραγματικά συναισθήματα και δράση</a:t>
            </a:r>
            <a:r>
              <a:rPr lang="el-GR" sz="1100" dirty="0">
                <a:solidFill>
                  <a:schemeClr val="dk1"/>
                </a:solidFill>
                <a:latin typeface="Tahoma"/>
                <a:ea typeface="Tahoma"/>
                <a:cs typeface="Tahoma"/>
                <a:sym typeface="Tahoma"/>
              </a:rPr>
              <a:t>,</a:t>
            </a:r>
            <a:r>
              <a:rPr lang="en" sz="1100" dirty="0">
                <a:solidFill>
                  <a:schemeClr val="dk1"/>
                </a:solidFill>
                <a:latin typeface="Tahoma"/>
                <a:ea typeface="Tahoma"/>
                <a:cs typeface="Tahoma"/>
                <a:sym typeface="Tahoma"/>
              </a:rPr>
              <a:t> και </a:t>
            </a:r>
            <a:r>
              <a:rPr lang="el-GR" sz="1100" dirty="0">
                <a:solidFill>
                  <a:schemeClr val="dk1"/>
                </a:solidFill>
                <a:latin typeface="Tahoma"/>
                <a:ea typeface="Tahoma"/>
                <a:cs typeface="Tahoma"/>
                <a:sym typeface="Tahoma"/>
              </a:rPr>
              <a:t>το</a:t>
            </a:r>
            <a:r>
              <a:rPr lang="en" sz="1100" dirty="0">
                <a:solidFill>
                  <a:schemeClr val="dk1"/>
                </a:solidFill>
                <a:latin typeface="Tahoma"/>
                <a:ea typeface="Tahoma"/>
                <a:cs typeface="Tahoma"/>
                <a:sym typeface="Tahoma"/>
              </a:rPr>
              <a:t> γεγονός καθώς συμβαίνει. Έχουμε ασχοληθεί στο παρελθόν με το θέμα της αυθεντικότητας στην αφήγηση ιστοριών. Θυμηθείτε τι είπαμε: είναι σημαντικό να αποτυπώνετε την αλήθεια σας, το μήνυμά σας, την </a:t>
            </a:r>
            <a:r>
              <a:rPr lang="el-GR" sz="1100" dirty="0">
                <a:solidFill>
                  <a:schemeClr val="dk1"/>
                </a:solidFill>
                <a:latin typeface="Tahoma"/>
                <a:ea typeface="Tahoma"/>
                <a:cs typeface="Tahoma"/>
                <a:sym typeface="Tahoma"/>
              </a:rPr>
              <a:t>δική σας </a:t>
            </a:r>
            <a:r>
              <a:rPr lang="en" sz="1100" dirty="0">
                <a:solidFill>
                  <a:schemeClr val="dk1"/>
                </a:solidFill>
                <a:latin typeface="Tahoma"/>
                <a:ea typeface="Tahoma"/>
                <a:cs typeface="Tahoma"/>
                <a:sym typeface="Tahoma"/>
              </a:rPr>
              <a:t>παρατήρησ</a:t>
            </a:r>
            <a:r>
              <a:rPr lang="el-GR" sz="1100" dirty="0">
                <a:solidFill>
                  <a:schemeClr val="dk1"/>
                </a:solidFill>
                <a:latin typeface="Tahoma"/>
                <a:ea typeface="Tahoma"/>
                <a:cs typeface="Tahoma"/>
                <a:sym typeface="Tahoma"/>
              </a:rPr>
              <a:t>η</a:t>
            </a:r>
            <a:r>
              <a:rPr lang="en" sz="1100" dirty="0">
                <a:solidFill>
                  <a:schemeClr val="dk1"/>
                </a:solidFill>
                <a:latin typeface="Tahoma"/>
                <a:ea typeface="Tahoma"/>
                <a:cs typeface="Tahoma"/>
                <a:sym typeface="Tahoma"/>
              </a:rPr>
              <a:t>, την υποκειμενικότητά σας. </a:t>
            </a:r>
            <a:endParaRPr sz="1200" dirty="0">
              <a:solidFill>
                <a:schemeClr val="dk1"/>
              </a:solidFill>
              <a:latin typeface="Tahoma"/>
              <a:ea typeface="Tahoma"/>
              <a:cs typeface="Tahoma"/>
              <a:sym typeface="Tahoma"/>
            </a:endParaRPr>
          </a:p>
        </p:txBody>
      </p:sp>
      <p:sp>
        <p:nvSpPr>
          <p:cNvPr id="172" name="Google Shape;172;g36b824e2475_0_477:notes">
            <a:extLst>
              <a:ext uri="{FF2B5EF4-FFF2-40B4-BE49-F238E27FC236}">
                <a16:creationId xmlns:a16="http://schemas.microsoft.com/office/drawing/2014/main" id="{65DA5619-87BF-6AA6-8439-5B6C028AD94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8766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6b824e2475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Tahoma"/>
                <a:ea typeface="Tahoma"/>
                <a:cs typeface="Tahoma"/>
                <a:sym typeface="Tahoma"/>
              </a:rPr>
              <a:t>Αυτό είναι το σημείο όπου πολλοί άνθρωποι δυσκολεύονται: να επιλέξουν ποιες εικόνες θα κρατήσουν. Μπορεί να τραβήξετε 50 φωτογραφίες, αλλά να χρησιμοποιήσετε μόνο 5-10 στην τελική σας ιστορία. Αυτό είναι φυσιολογικό και καλό.</a:t>
            </a: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Tahoma"/>
                <a:ea typeface="Tahoma"/>
                <a:cs typeface="Tahoma"/>
                <a:sym typeface="Tahoma"/>
              </a:rPr>
              <a:t>Να είστε αδίστακτοι. Κάθε εικόνα πρέπει να αξίζει τη θέση της. </a:t>
            </a:r>
            <a:r>
              <a:rPr lang="en" sz="1200" dirty="0">
                <a:solidFill>
                  <a:schemeClr val="dk1"/>
                </a:solidFill>
                <a:latin typeface="Tahoma"/>
                <a:ea typeface="Tahoma"/>
                <a:cs typeface="Tahoma"/>
                <a:sym typeface="Tahoma"/>
              </a:rPr>
              <a:t>Επιλέξτε φωτογραφίες που συμβάλλουν στη ροή της ιστορίας, αποφύγετε τη σύγχυση ή την επανάληψη που προκαλείται από περιττές ή ασαφείς φωτογραφίες, εκτός αν πρόκειται για συνειδητή επιλογή.</a:t>
            </a:r>
            <a:endParaRPr lang="en-US" sz="1200" dirty="0">
              <a:solidFill>
                <a:schemeClr val="dk1"/>
              </a:solidFill>
              <a:latin typeface="Tahoma"/>
              <a:ea typeface="Tahoma"/>
              <a:cs typeface="Tahoma"/>
              <a:sym typeface="Tahoma"/>
            </a:endParaRP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Tahoma"/>
                <a:ea typeface="Tahoma"/>
                <a:cs typeface="Tahoma"/>
                <a:sym typeface="Tahoma"/>
              </a:rPr>
              <a:t> Αν μια εικόνα είναι όμορφη αλλά δεν προωθεί την ιστορία σας, κόψτε την. Αν έχετε τρεις παρόμοιες λήψεις, επιλέξτε την πιο δυνατή.</a:t>
            </a:r>
          </a:p>
          <a:p>
            <a:pPr marL="0" lvl="0" indent="0" algn="l" rtl="0">
              <a:lnSpc>
                <a:spcPct val="115000"/>
              </a:lnSpc>
              <a:spcBef>
                <a:spcPts val="1200"/>
              </a:spcBef>
              <a:spcAft>
                <a:spcPts val="0"/>
              </a:spcAft>
              <a:buClr>
                <a:schemeClr val="dk1"/>
              </a:buClr>
              <a:buSzPts val="1100"/>
              <a:buFont typeface="Arial"/>
              <a:buNone/>
            </a:pPr>
            <a:endParaRPr lang="en-US" sz="1200" dirty="0">
              <a:solidFill>
                <a:schemeClr val="dk1"/>
              </a:solidFill>
              <a:latin typeface="Tahoma"/>
              <a:ea typeface="Tahoma"/>
              <a:cs typeface="Tahoma"/>
              <a:sym typeface="Tahoma"/>
            </a:endParaRP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Tahoma"/>
                <a:ea typeface="Tahoma"/>
                <a:cs typeface="Tahoma"/>
                <a:sym typeface="Tahoma"/>
              </a:rPr>
              <a:t>Αναζητήστε οπτική ποικιλία στην ακολουθία σας: ευρεί</a:t>
            </a:r>
            <a:r>
              <a:rPr lang="el-GR" sz="1200" dirty="0">
                <a:solidFill>
                  <a:schemeClr val="dk1"/>
                </a:solidFill>
                <a:latin typeface="Tahoma"/>
                <a:ea typeface="Tahoma"/>
                <a:cs typeface="Tahoma"/>
                <a:sym typeface="Tahoma"/>
              </a:rPr>
              <a:t>α</a:t>
            </a:r>
            <a:r>
              <a:rPr lang="en-US" sz="1200" dirty="0">
                <a:solidFill>
                  <a:schemeClr val="dk1"/>
                </a:solidFill>
                <a:latin typeface="Tahoma"/>
                <a:ea typeface="Tahoma"/>
                <a:cs typeface="Tahoma"/>
                <a:sym typeface="Tahoma"/>
              </a:rPr>
              <a:t> </a:t>
            </a:r>
            <a:r>
              <a:rPr lang="el-GR" sz="1200" dirty="0">
                <a:solidFill>
                  <a:schemeClr val="dk1"/>
                </a:solidFill>
                <a:latin typeface="Tahoma"/>
                <a:ea typeface="Tahoma"/>
                <a:cs typeface="Tahoma"/>
                <a:sym typeface="Tahoma"/>
              </a:rPr>
              <a:t>γωνία </a:t>
            </a:r>
            <a:r>
              <a:rPr lang="en-US" sz="1200" dirty="0" err="1">
                <a:solidFill>
                  <a:schemeClr val="dk1"/>
                </a:solidFill>
                <a:latin typeface="Tahoma"/>
                <a:ea typeface="Tahoma"/>
                <a:cs typeface="Tahoma"/>
                <a:sym typeface="Tahoma"/>
              </a:rPr>
              <a:t>λήψ</a:t>
            </a:r>
            <a:r>
              <a:rPr lang="el-GR" sz="1200" dirty="0">
                <a:solidFill>
                  <a:schemeClr val="dk1"/>
                </a:solidFill>
                <a:latin typeface="Tahoma"/>
                <a:ea typeface="Tahoma"/>
                <a:cs typeface="Tahoma"/>
                <a:sym typeface="Tahoma"/>
              </a:rPr>
              <a:t>η</a:t>
            </a:r>
            <a:r>
              <a:rPr lang="en-US" sz="1200" dirty="0">
                <a:solidFill>
                  <a:schemeClr val="dk1"/>
                </a:solidFill>
                <a:latin typeface="Tahoma"/>
                <a:ea typeface="Tahoma"/>
                <a:cs typeface="Tahoma"/>
                <a:sym typeface="Tahoma"/>
              </a:rPr>
              <a:t>ς για το πλαίσιο, κοντινές λήψεις για το συναίσθημα, διαφορετικές γωνίες και προοπτικές. Μια ιστορία που αποτελείται μόνο από κοντινές λήψεις ή μόνο από ευρείες λήψεις γίνεται μονότονη.</a:t>
            </a:r>
          </a:p>
          <a:p>
            <a:pPr marL="0" lvl="0" indent="0" algn="l" rtl="0">
              <a:lnSpc>
                <a:spcPct val="115000"/>
              </a:lnSpc>
              <a:spcBef>
                <a:spcPts val="1200"/>
              </a:spcBef>
              <a:spcAft>
                <a:spcPts val="0"/>
              </a:spcAft>
              <a:buClr>
                <a:schemeClr val="dk1"/>
              </a:buClr>
              <a:buSzPts val="1100"/>
              <a:buFont typeface="Arial"/>
              <a:buNone/>
            </a:pPr>
            <a:endParaRPr lang="en-US" sz="1200" dirty="0">
              <a:solidFill>
                <a:schemeClr val="dk1"/>
              </a:solidFill>
              <a:latin typeface="Tahoma"/>
              <a:ea typeface="Tahoma"/>
              <a:cs typeface="Tahoma"/>
              <a:sym typeface="Tahoma"/>
            </a:endParaRPr>
          </a:p>
          <a:p>
            <a:pPr marL="0" lvl="0" indent="0" algn="l" rtl="0">
              <a:lnSpc>
                <a:spcPct val="115000"/>
              </a:lnSpc>
              <a:spcBef>
                <a:spcPts val="1200"/>
              </a:spcBef>
              <a:spcAft>
                <a:spcPts val="0"/>
              </a:spcAft>
              <a:buClr>
                <a:schemeClr val="dk1"/>
              </a:buClr>
              <a:buSzPts val="1100"/>
              <a:buFont typeface="Arial"/>
              <a:buNone/>
            </a:pPr>
            <a:r>
              <a:rPr lang="en-US" sz="1100" b="0" i="0" u="none" strike="noStrike" cap="none" dirty="0">
                <a:solidFill>
                  <a:srgbClr val="000000"/>
                </a:solidFill>
                <a:effectLst/>
                <a:latin typeface="Arial"/>
                <a:ea typeface="Arial"/>
                <a:cs typeface="Arial"/>
                <a:sym typeface="Arial"/>
              </a:rPr>
              <a:t>Σκεφτείτε σαν μοντέρ ταινιών: Τι είναι το ελάχιστο που χρειάζεται για να διηγηθείτε την ιστορία σας με δύναμη; Συχνά, το λιγότερο είναι περισσότερο.</a:t>
            </a:r>
            <a:endParaRPr lang="en-US" sz="1200" dirty="0">
              <a:solidFill>
                <a:schemeClr val="dk1"/>
              </a:solidFill>
              <a:latin typeface="Tahoma"/>
              <a:ea typeface="Tahoma"/>
              <a:cs typeface="Tahoma"/>
              <a:sym typeface="Tahoma"/>
            </a:endParaRPr>
          </a:p>
          <a:p>
            <a:pPr marL="0" lvl="0" indent="0" algn="l" rtl="0">
              <a:lnSpc>
                <a:spcPct val="115000"/>
              </a:lnSpc>
              <a:spcBef>
                <a:spcPts val="1200"/>
              </a:spcBef>
              <a:spcAft>
                <a:spcPts val="0"/>
              </a:spcAft>
              <a:buClr>
                <a:schemeClr val="dk1"/>
              </a:buClr>
              <a:buSzPts val="1100"/>
              <a:buFont typeface="Arial"/>
              <a:buNone/>
            </a:pPr>
            <a:endParaRPr lang="en" sz="1200" dirty="0">
              <a:solidFill>
                <a:schemeClr val="dk1"/>
              </a:solidFill>
              <a:latin typeface="Tahoma"/>
              <a:ea typeface="Tahoma"/>
              <a:cs typeface="Tahoma"/>
              <a:sym typeface="Tahoma"/>
            </a:endParaRPr>
          </a:p>
          <a:p>
            <a:pPr marL="0" lvl="0" indent="0" algn="l" rtl="0">
              <a:lnSpc>
                <a:spcPct val="115000"/>
              </a:lnSpc>
              <a:spcBef>
                <a:spcPts val="1200"/>
              </a:spcBef>
              <a:spcAft>
                <a:spcPts val="0"/>
              </a:spcAft>
              <a:buClr>
                <a:schemeClr val="dk1"/>
              </a:buClr>
              <a:buSzPts val="1100"/>
              <a:buFont typeface="Arial"/>
              <a:buNone/>
            </a:pPr>
            <a:endParaRPr lang="en" sz="1200" dirty="0">
              <a:solidFill>
                <a:schemeClr val="dk1"/>
              </a:solidFill>
              <a:latin typeface="Tahoma"/>
              <a:ea typeface="Tahoma"/>
              <a:cs typeface="Tahoma"/>
              <a:sym typeface="Tahoma"/>
            </a:endParaRPr>
          </a:p>
        </p:txBody>
      </p:sp>
      <p:sp>
        <p:nvSpPr>
          <p:cNvPr id="184" name="Google Shape;184;g36b824e2475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6b824e2475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Tahoma"/>
                <a:ea typeface="Tahoma"/>
                <a:cs typeface="Tahoma"/>
                <a:sym typeface="Tahoma"/>
              </a:rPr>
              <a:t>Αφού επιλέξετε τις εικόνες, τις βελτιώνετε με περικοπή και αλληλουχία.</a:t>
            </a:r>
          </a:p>
          <a:p>
            <a:pPr marL="0" lvl="0" indent="0" algn="l" rtl="0">
              <a:lnSpc>
                <a:spcPct val="115000"/>
              </a:lnSpc>
              <a:spcBef>
                <a:spcPts val="1200"/>
              </a:spcBef>
              <a:spcAft>
                <a:spcPts val="0"/>
              </a:spcAft>
              <a:buClr>
                <a:schemeClr val="dk1"/>
              </a:buClr>
              <a:buSzPts val="1100"/>
              <a:buFont typeface="Arial"/>
              <a:buNone/>
            </a:pPr>
            <a:endParaRPr lang="en-US" sz="1200" dirty="0">
              <a:solidFill>
                <a:schemeClr val="dk1"/>
              </a:solidFill>
              <a:latin typeface="Tahoma"/>
              <a:ea typeface="Tahoma"/>
              <a:cs typeface="Tahoma"/>
              <a:sym typeface="Tahoma"/>
            </a:endParaRP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US" sz="1200" dirty="0">
                <a:solidFill>
                  <a:schemeClr val="dk1"/>
                </a:solidFill>
                <a:latin typeface="Tahoma"/>
                <a:ea typeface="Tahoma"/>
                <a:cs typeface="Tahoma"/>
                <a:sym typeface="Tahoma"/>
              </a:rPr>
              <a:t>Είστε εξοικειωμένοι με </a:t>
            </a:r>
            <a:r>
              <a:rPr lang="en-US" sz="1200" dirty="0" err="1">
                <a:solidFill>
                  <a:schemeClr val="dk1"/>
                </a:solidFill>
                <a:latin typeface="Tahoma"/>
                <a:ea typeface="Tahoma"/>
                <a:cs typeface="Tahoma"/>
                <a:sym typeface="Tahoma"/>
              </a:rPr>
              <a:t>την</a:t>
            </a:r>
            <a:r>
              <a:rPr lang="en-US" sz="1200" dirty="0">
                <a:solidFill>
                  <a:schemeClr val="dk1"/>
                </a:solidFill>
                <a:latin typeface="Tahoma"/>
                <a:ea typeface="Tahoma"/>
                <a:cs typeface="Tahoma"/>
                <a:sym typeface="Tahoma"/>
              </a:rPr>
              <a:t> </a:t>
            </a:r>
            <a:r>
              <a:rPr lang="el-GR" sz="1200" dirty="0">
                <a:solidFill>
                  <a:schemeClr val="dk1"/>
                </a:solidFill>
                <a:latin typeface="Tahoma"/>
                <a:ea typeface="Tahoma"/>
                <a:cs typeface="Tahoma"/>
                <a:sym typeface="Tahoma"/>
              </a:rPr>
              <a:t>ΠΕΡΙΚΟΠΗ</a:t>
            </a:r>
            <a:r>
              <a:rPr lang="en-US" sz="1200" dirty="0">
                <a:solidFill>
                  <a:schemeClr val="dk1"/>
                </a:solidFill>
                <a:latin typeface="Tahoma"/>
                <a:ea typeface="Tahoma"/>
                <a:cs typeface="Tahoma"/>
                <a:sym typeface="Tahoma"/>
              </a:rPr>
              <a:t> </a:t>
            </a:r>
            <a:r>
              <a:rPr lang="el-GR" sz="1200" dirty="0">
                <a:solidFill>
                  <a:schemeClr val="dk1"/>
                </a:solidFill>
                <a:latin typeface="Tahoma"/>
                <a:ea typeface="Tahoma"/>
                <a:cs typeface="Tahoma"/>
                <a:sym typeface="Tahoma"/>
              </a:rPr>
              <a:t>(</a:t>
            </a:r>
            <a:r>
              <a:rPr lang="es-ES" sz="1200" dirty="0" err="1">
                <a:solidFill>
                  <a:schemeClr val="dk1"/>
                </a:solidFill>
                <a:latin typeface="Tahoma"/>
                <a:ea typeface="Tahoma"/>
                <a:cs typeface="Tahoma"/>
                <a:sym typeface="Tahoma"/>
              </a:rPr>
              <a:t>crop</a:t>
            </a:r>
            <a:r>
              <a:rPr lang="es-ES" sz="1200" dirty="0">
                <a:solidFill>
                  <a:schemeClr val="dk1"/>
                </a:solidFill>
                <a:latin typeface="Tahoma"/>
                <a:ea typeface="Tahoma"/>
                <a:cs typeface="Tahoma"/>
                <a:sym typeface="Tahoma"/>
              </a:rPr>
              <a:t>) </a:t>
            </a:r>
            <a:r>
              <a:rPr lang="en-US" sz="1200" dirty="0" err="1">
                <a:solidFill>
                  <a:schemeClr val="dk1"/>
                </a:solidFill>
                <a:latin typeface="Tahoma"/>
                <a:ea typeface="Tahoma"/>
                <a:cs typeface="Tahoma"/>
                <a:sym typeface="Tahoma"/>
              </a:rPr>
              <a:t>ως</a:t>
            </a:r>
            <a:r>
              <a:rPr lang="en-US" sz="1200" dirty="0">
                <a:solidFill>
                  <a:schemeClr val="dk1"/>
                </a:solidFill>
                <a:latin typeface="Tahoma"/>
                <a:ea typeface="Tahoma"/>
                <a:cs typeface="Tahoma"/>
                <a:sym typeface="Tahoma"/>
              </a:rPr>
              <a:t> μέθοδο, αλλά είναι σημαντικό να την δείτε και από εννοιολογική άποψη, όχι μόνο από τεχνική.</a:t>
            </a:r>
          </a:p>
          <a:p>
            <a:pPr marL="0" lvl="0" indent="0" algn="l" rtl="0">
              <a:lnSpc>
                <a:spcPct val="115000"/>
              </a:lnSpc>
              <a:spcBef>
                <a:spcPts val="1200"/>
              </a:spcBef>
              <a:spcAft>
                <a:spcPts val="0"/>
              </a:spcAft>
              <a:buClr>
                <a:schemeClr val="dk1"/>
              </a:buClr>
              <a:buSzPts val="1100"/>
              <a:buFont typeface="Arial"/>
              <a:buNone/>
            </a:pPr>
            <a:endParaRPr lang="en-US" sz="1200" dirty="0">
              <a:solidFill>
                <a:schemeClr val="dk1"/>
              </a:solidFill>
              <a:latin typeface="Tahoma"/>
              <a:ea typeface="Tahoma"/>
              <a:cs typeface="Tahoma"/>
              <a:sym typeface="Tahoma"/>
            </a:endParaRP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Tahoma"/>
                <a:ea typeface="Tahoma"/>
                <a:cs typeface="Tahoma"/>
                <a:sym typeface="Tahoma"/>
              </a:rPr>
              <a:t>Ίσως υπάρχει ένα ενοχλητικό σημάδι στο φόντο — περικόψτε το. </a:t>
            </a: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Tahoma"/>
                <a:ea typeface="Tahoma"/>
                <a:cs typeface="Tahoma"/>
                <a:sym typeface="Tahoma"/>
              </a:rPr>
              <a:t>Ίσως το θέμα σας είναι πολύ στο κέντρο — περικόψτε το χρησιμοποιώντας τον κανόνα των τρίτων. Οι εφαρμογές για κινητά τηλέφωνα και τα δωρεάν λογισμικά το </a:t>
            </a:r>
            <a:r>
              <a:rPr lang="el-GR" sz="1200" dirty="0">
                <a:solidFill>
                  <a:schemeClr val="dk1"/>
                </a:solidFill>
                <a:latin typeface="Tahoma"/>
                <a:ea typeface="Tahoma"/>
                <a:cs typeface="Tahoma"/>
                <a:sym typeface="Tahoma"/>
              </a:rPr>
              <a:t>κάνουν</a:t>
            </a:r>
            <a:r>
              <a:rPr lang="en-US" sz="1200" dirty="0">
                <a:solidFill>
                  <a:schemeClr val="dk1"/>
                </a:solidFill>
                <a:latin typeface="Tahoma"/>
                <a:ea typeface="Tahoma"/>
                <a:cs typeface="Tahoma"/>
                <a:sym typeface="Tahoma"/>
              </a:rPr>
              <a:t> εύκολο. Αλλά προσέξτε: η επιθετική περικοπή μειώνει την ποιότητα της εικόνας. </a:t>
            </a:r>
          </a:p>
          <a:p>
            <a:pPr marL="0" lvl="0" indent="0" algn="l" rtl="0">
              <a:lnSpc>
                <a:spcPct val="115000"/>
              </a:lnSpc>
              <a:spcBef>
                <a:spcPts val="1200"/>
              </a:spcBef>
              <a:spcAft>
                <a:spcPts val="0"/>
              </a:spcAft>
              <a:buClr>
                <a:schemeClr val="dk1"/>
              </a:buClr>
              <a:buSzPts val="1100"/>
              <a:buFont typeface="Arial"/>
              <a:buNone/>
            </a:pPr>
            <a:r>
              <a:rPr lang="el-GR" sz="1200" dirty="0" err="1">
                <a:solidFill>
                  <a:schemeClr val="dk1"/>
                </a:solidFill>
                <a:latin typeface="Tahoma"/>
                <a:ea typeface="Tahoma"/>
                <a:cs typeface="Tahoma"/>
                <a:sym typeface="Tahoma"/>
              </a:rPr>
              <a:t>Κροπάρετε</a:t>
            </a:r>
            <a:r>
              <a:rPr lang="el-GR" sz="1200" dirty="0">
                <a:solidFill>
                  <a:schemeClr val="dk1"/>
                </a:solidFill>
                <a:latin typeface="Tahoma"/>
                <a:ea typeface="Tahoma"/>
                <a:cs typeface="Tahoma"/>
                <a:sym typeface="Tahoma"/>
              </a:rPr>
              <a:t> </a:t>
            </a:r>
            <a:r>
              <a:rPr lang="en-US" sz="1200" dirty="0" err="1">
                <a:solidFill>
                  <a:schemeClr val="dk1"/>
                </a:solidFill>
                <a:latin typeface="Tahoma"/>
                <a:ea typeface="Tahoma"/>
                <a:cs typeface="Tahoma"/>
                <a:sym typeface="Tahoma"/>
              </a:rPr>
              <a:t>με</a:t>
            </a:r>
            <a:r>
              <a:rPr lang="en-US" sz="1200" dirty="0">
                <a:solidFill>
                  <a:schemeClr val="dk1"/>
                </a:solidFill>
                <a:latin typeface="Tahoma"/>
                <a:ea typeface="Tahoma"/>
                <a:cs typeface="Tahoma"/>
                <a:sym typeface="Tahoma"/>
              </a:rPr>
              <a:t> προσοχή, όχι υπερβολικά. </a:t>
            </a:r>
          </a:p>
          <a:p>
            <a:pPr marL="0" lvl="0" indent="0" algn="l" rtl="0">
              <a:lnSpc>
                <a:spcPct val="115000"/>
              </a:lnSpc>
              <a:spcBef>
                <a:spcPts val="1200"/>
              </a:spcBef>
              <a:spcAft>
                <a:spcPts val="0"/>
              </a:spcAft>
              <a:buClr>
                <a:schemeClr val="dk1"/>
              </a:buClr>
              <a:buSzPts val="1100"/>
              <a:buFont typeface="Arial"/>
              <a:buNone/>
            </a:pPr>
            <a:endParaRPr lang="en-US" sz="1200" dirty="0">
              <a:solidFill>
                <a:schemeClr val="dk1"/>
              </a:solidFill>
              <a:latin typeface="Tahoma"/>
              <a:ea typeface="Tahoma"/>
              <a:cs typeface="Tahoma"/>
              <a:sym typeface="Tahoma"/>
            </a:endParaRP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Tahoma"/>
                <a:ea typeface="Tahoma"/>
                <a:cs typeface="Tahoma"/>
                <a:sym typeface="Tahoma"/>
              </a:rPr>
              <a:t>Συμβουλή: διατηρήστε πάντα την αρχική φωτογραφία, περικόψτε ένα αντίγραφο!</a:t>
            </a:r>
          </a:p>
          <a:p>
            <a:pPr marL="0" lvl="0" indent="0" algn="l" rtl="0">
              <a:lnSpc>
                <a:spcPct val="115000"/>
              </a:lnSpc>
              <a:spcBef>
                <a:spcPts val="1200"/>
              </a:spcBef>
              <a:spcAft>
                <a:spcPts val="0"/>
              </a:spcAft>
              <a:buClr>
                <a:schemeClr val="dk1"/>
              </a:buClr>
              <a:buSzPts val="1100"/>
              <a:buFont typeface="Arial"/>
              <a:buNone/>
            </a:pPr>
            <a:endParaRPr sz="1200" dirty="0">
              <a:solidFill>
                <a:schemeClr val="dk1"/>
              </a:solidFill>
              <a:latin typeface="Tahoma"/>
              <a:ea typeface="Tahoma"/>
              <a:cs typeface="Tahoma"/>
              <a:sym typeface="Tahoma"/>
            </a:endParaRPr>
          </a:p>
          <a:p>
            <a:pPr marL="0" lvl="0" indent="0" algn="l" rtl="0">
              <a:lnSpc>
                <a:spcPct val="115000"/>
              </a:lnSpc>
              <a:spcBef>
                <a:spcPts val="1200"/>
              </a:spcBef>
              <a:spcAft>
                <a:spcPts val="0"/>
              </a:spcAft>
              <a:buClr>
                <a:schemeClr val="dk1"/>
              </a:buClr>
              <a:buSzPts val="1100"/>
              <a:buFont typeface="Arial"/>
              <a:buNone/>
            </a:pPr>
            <a:endParaRPr sz="1200" dirty="0">
              <a:solidFill>
                <a:schemeClr val="dk1"/>
              </a:solidFill>
              <a:latin typeface="Tahoma"/>
              <a:ea typeface="Tahoma"/>
              <a:cs typeface="Tahoma"/>
              <a:sym typeface="Tahoma"/>
            </a:endParaRPr>
          </a:p>
          <a:p>
            <a:pPr marL="0" lvl="0" indent="0" algn="l" rtl="0">
              <a:spcBef>
                <a:spcPts val="0"/>
              </a:spcBef>
              <a:spcAft>
                <a:spcPts val="0"/>
              </a:spcAft>
              <a:buNone/>
            </a:pPr>
            <a:endParaRPr sz="1200" dirty="0">
              <a:solidFill>
                <a:schemeClr val="dk1"/>
              </a:solidFill>
              <a:latin typeface="Tahoma"/>
              <a:ea typeface="Tahoma"/>
              <a:cs typeface="Tahoma"/>
              <a:sym typeface="Tahoma"/>
            </a:endParaRPr>
          </a:p>
        </p:txBody>
      </p:sp>
      <p:sp>
        <p:nvSpPr>
          <p:cNvPr id="259" name="Google Shape;259;g36b824e2475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488D23C1-D84F-5A64-F585-F197F8AC5397}"/>
            </a:ext>
          </a:extLst>
        </p:cNvPr>
        <p:cNvGrpSpPr/>
        <p:nvPr/>
      </p:nvGrpSpPr>
      <p:grpSpPr>
        <a:xfrm>
          <a:off x="0" y="0"/>
          <a:ext cx="0" cy="0"/>
          <a:chOff x="0" y="0"/>
          <a:chExt cx="0" cy="0"/>
        </a:xfrm>
      </p:grpSpPr>
      <p:sp>
        <p:nvSpPr>
          <p:cNvPr id="258" name="Google Shape;258;g36b824e2475_0_497:notes">
            <a:extLst>
              <a:ext uri="{FF2B5EF4-FFF2-40B4-BE49-F238E27FC236}">
                <a16:creationId xmlns:a16="http://schemas.microsoft.com/office/drawing/2014/main" id="{FBD98542-2473-03A0-78D8-D531797D821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Tahoma"/>
                <a:ea typeface="Tahoma"/>
                <a:cs typeface="Tahoma"/>
                <a:sym typeface="Tahoma"/>
              </a:rPr>
              <a:t>Η ΑΚΟΛΟΥΘΙΑ είναι το σημείο όπου πραγματικά συμβαίνει η αφήγηση, καθώς </a:t>
            </a:r>
            <a:r>
              <a:rPr lang="en" sz="1200" dirty="0">
                <a:solidFill>
                  <a:schemeClr val="dk1"/>
                </a:solidFill>
                <a:latin typeface="Tahoma"/>
                <a:ea typeface="Tahoma"/>
                <a:cs typeface="Tahoma"/>
                <a:sym typeface="Tahoma"/>
              </a:rPr>
              <a:t>δημιουργεί μια αφηγηματική ροή, σχεδιάζοντας μια πλοήγηση μέσα στην ιστορία. </a:t>
            </a:r>
            <a:r>
              <a:rPr lang="en-US" sz="1200" dirty="0">
                <a:solidFill>
                  <a:schemeClr val="dk1"/>
                </a:solidFill>
                <a:latin typeface="Tahoma"/>
                <a:ea typeface="Tahoma"/>
                <a:cs typeface="Tahoma"/>
                <a:sym typeface="Tahoma"/>
              </a:rPr>
              <a:t>Οι ίδιες πέντε εικόνες σε διαφορετική σειρά αφηγούνται διαφορετικές ιστορίες. Εδώ είναι που ένα storyboard μπορεί να είναι χρήσιμο!</a:t>
            </a: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Tahoma"/>
                <a:ea typeface="Tahoma"/>
                <a:cs typeface="Tahoma"/>
                <a:sym typeface="Tahoma"/>
              </a:rPr>
              <a:t>Δοκιμάστε το εξής πείραμα: απλώστε τις εικόνες σας και αναδιατάξτε τις. Πώς αλλάζει η αφήγηση όταν ξεκινάτε με ένα ευρύ πλάνο σε αντίθεση με ένα δραματικό κοντινό πλάνο;</a:t>
            </a:r>
          </a:p>
          <a:p>
            <a:pPr marL="0" lvl="0" indent="0" algn="l" rtl="0">
              <a:lnSpc>
                <a:spcPct val="115000"/>
              </a:lnSpc>
              <a:spcBef>
                <a:spcPts val="1200"/>
              </a:spcBef>
              <a:spcAft>
                <a:spcPts val="0"/>
              </a:spcAft>
              <a:buClr>
                <a:schemeClr val="dk1"/>
              </a:buClr>
              <a:buSzPts val="1100"/>
              <a:buFont typeface="Arial"/>
              <a:buNone/>
            </a:pPr>
            <a:endParaRPr lang="en-US" sz="1200" dirty="0">
              <a:solidFill>
                <a:schemeClr val="dk1"/>
              </a:solidFill>
              <a:latin typeface="Tahoma"/>
              <a:ea typeface="Tahoma"/>
              <a:cs typeface="Tahoma"/>
              <a:sym typeface="Tahoma"/>
            </a:endParaRP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Tahoma"/>
                <a:ea typeface="Tahoma"/>
                <a:cs typeface="Tahoma"/>
                <a:sym typeface="Tahoma"/>
              </a:rPr>
              <a:t>Σκεφτείτε το ρυθμό των συναισθημάτων. Αν κάθε εικόνα είναι έντονη, το κοινό σας θα εξαντληθεί. Αν κάθε εικόνα είναι ήρεμη, θα βαρεθεί. Δημιουργήστε ρυθμό — χτίστε ένταση, προσφέρετε ανακούφιση. Δείξτε το πλαίσιο και μετά εστιάστε στις λεπτομέρειες. Ξεκινήστε με μυστήριο και μετά αποκαλύψτε.</a:t>
            </a: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Tahoma"/>
                <a:ea typeface="Tahoma"/>
                <a:cs typeface="Tahoma"/>
                <a:sym typeface="Tahoma"/>
              </a:rPr>
              <a:t>Οι κλασικές ακολουθίες συχνά έχουν την εξής σειρά: </a:t>
            </a:r>
            <a:r>
              <a:rPr lang="el-GR" sz="1200" dirty="0">
                <a:solidFill>
                  <a:schemeClr val="dk1"/>
                </a:solidFill>
                <a:latin typeface="Tahoma"/>
                <a:ea typeface="Tahoma"/>
                <a:cs typeface="Tahoma"/>
                <a:sym typeface="Tahoma"/>
              </a:rPr>
              <a:t>παρουσίαση</a:t>
            </a:r>
            <a:r>
              <a:rPr lang="en-US" sz="1200" dirty="0">
                <a:solidFill>
                  <a:schemeClr val="dk1"/>
                </a:solidFill>
                <a:latin typeface="Tahoma"/>
                <a:ea typeface="Tahoma"/>
                <a:cs typeface="Tahoma"/>
                <a:sym typeface="Tahoma"/>
              </a:rPr>
              <a:t> σκηνικού → εισαγωγή χαρακτήρα → παρουσίαση σύγκρουσης/δράσης → επίλυση/</a:t>
            </a:r>
            <a:r>
              <a:rPr lang="el-GR" sz="1200" dirty="0" err="1">
                <a:solidFill>
                  <a:schemeClr val="dk1"/>
                </a:solidFill>
                <a:latin typeface="Tahoma"/>
                <a:ea typeface="Tahoma"/>
                <a:cs typeface="Tahoma"/>
                <a:sym typeface="Tahoma"/>
              </a:rPr>
              <a:t>αναστοχασμός</a:t>
            </a:r>
            <a:r>
              <a:rPr lang="en-US" sz="1200" dirty="0">
                <a:solidFill>
                  <a:schemeClr val="dk1"/>
                </a:solidFill>
                <a:latin typeface="Tahoma"/>
                <a:ea typeface="Tahoma"/>
                <a:cs typeface="Tahoma"/>
                <a:sym typeface="Tahoma"/>
              </a:rPr>
              <a:t>. Αλλά μπορείτε να σπάσετε σκόπιμα αυτό το μοτίβο μόλις το κατανοήσετε.</a:t>
            </a: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Tahoma"/>
                <a:ea typeface="Tahoma"/>
                <a:cs typeface="Tahoma"/>
                <a:sym typeface="Tahoma"/>
              </a:rPr>
              <a:t>Τα ψηφιακά εργαλεία βοηθούν: Τα περισσότερα προγράμματα επεξεργασίας διαφανειών ή βίντεο σας επιτρέπουν να μετακινείτε τις εικόνες. Πειραματιστείτε. Εμπιστευτείτε το ένστικτό σας. Αυτή η σειρά σας φαίνεται σωστή; Λέει την ιστορία που θέλετε;</a:t>
            </a:r>
          </a:p>
          <a:p>
            <a:pPr marL="0" lvl="0" indent="0" algn="l" rtl="0">
              <a:lnSpc>
                <a:spcPct val="115000"/>
              </a:lnSpc>
              <a:spcBef>
                <a:spcPts val="1200"/>
              </a:spcBef>
              <a:spcAft>
                <a:spcPts val="0"/>
              </a:spcAft>
              <a:buClr>
                <a:schemeClr val="dk1"/>
              </a:buClr>
              <a:buSzPts val="1100"/>
              <a:buFont typeface="Arial"/>
              <a:buNone/>
            </a:pPr>
            <a:endParaRPr lang="en-US" sz="1200" dirty="0">
              <a:solidFill>
                <a:schemeClr val="dk1"/>
              </a:solidFill>
              <a:latin typeface="Tahoma"/>
              <a:ea typeface="Tahoma"/>
              <a:cs typeface="Tahoma"/>
              <a:sym typeface="Tahoma"/>
            </a:endParaRPr>
          </a:p>
          <a:p>
            <a:pPr marL="0" lvl="0" indent="0" algn="l" rtl="0">
              <a:lnSpc>
                <a:spcPct val="115000"/>
              </a:lnSpc>
              <a:spcBef>
                <a:spcPts val="1200"/>
              </a:spcBef>
              <a:spcAft>
                <a:spcPts val="0"/>
              </a:spcAft>
              <a:buClr>
                <a:schemeClr val="dk1"/>
              </a:buClr>
              <a:buSzPts val="1100"/>
              <a:buFont typeface="Arial"/>
              <a:buNone/>
            </a:pPr>
            <a:r>
              <a:rPr lang="en" sz="1200" dirty="0">
                <a:solidFill>
                  <a:schemeClr val="dk1"/>
                </a:solidFill>
                <a:latin typeface="Tahoma"/>
                <a:ea typeface="Tahoma"/>
                <a:cs typeface="Tahoma"/>
                <a:sym typeface="Tahoma"/>
              </a:rPr>
              <a:t>Ως μια μικρή άσκηση, κατεβάστε εικόνες από </a:t>
            </a:r>
            <a:r>
              <a:rPr lang="el-GR" sz="1200" dirty="0">
                <a:solidFill>
                  <a:schemeClr val="dk1"/>
                </a:solidFill>
                <a:latin typeface="Tahoma"/>
                <a:ea typeface="Tahoma"/>
                <a:cs typeface="Tahoma"/>
                <a:sym typeface="Tahoma"/>
              </a:rPr>
              <a:t>ανθρώπων από το τηλέφωνό σας ή</a:t>
            </a:r>
            <a:r>
              <a:rPr lang="en" sz="1200" dirty="0">
                <a:solidFill>
                  <a:schemeClr val="dk1"/>
                </a:solidFill>
                <a:latin typeface="Tahoma"/>
                <a:ea typeface="Tahoma"/>
                <a:cs typeface="Tahoma"/>
                <a:sym typeface="Tahoma"/>
              </a:rPr>
              <a:t> το διαδίκτυο και περικόψτε μόνο τα πρόσωπά τους στο Gimp, το Pixlr ή το Photoshop.</a:t>
            </a:r>
            <a:r>
              <a:rPr lang="el-GR" sz="1200" dirty="0">
                <a:solidFill>
                  <a:schemeClr val="dk1"/>
                </a:solidFill>
                <a:latin typeface="Tahoma"/>
                <a:ea typeface="Tahoma"/>
                <a:cs typeface="Tahoma"/>
                <a:sym typeface="Tahoma"/>
              </a:rPr>
              <a:t> (ΜΗΝ ΧΡΗΣΙΜΟΠΟΙΗΣΕΤΕ ΑΥΤΈΣ ΤΙΣ ΦΩΤΟΓΡΑΦΙΕΣ ΧΩΡΙΣ ΤΗΝ ΑΔΕΙΑ ΤΟΥΣ!!!)</a:t>
            </a:r>
            <a:endParaRPr sz="1200" dirty="0">
              <a:solidFill>
                <a:schemeClr val="dk1"/>
              </a:solidFill>
              <a:latin typeface="Tahoma"/>
              <a:ea typeface="Tahoma"/>
              <a:cs typeface="Tahoma"/>
              <a:sym typeface="Tahoma"/>
            </a:endParaRPr>
          </a:p>
          <a:p>
            <a:pPr marL="0" lvl="0" indent="0" algn="l" rtl="0">
              <a:lnSpc>
                <a:spcPct val="115000"/>
              </a:lnSpc>
              <a:spcBef>
                <a:spcPts val="1200"/>
              </a:spcBef>
              <a:spcAft>
                <a:spcPts val="0"/>
              </a:spcAft>
              <a:buClr>
                <a:schemeClr val="dk1"/>
              </a:buClr>
              <a:buSzPts val="1100"/>
              <a:buFont typeface="Arial"/>
              <a:buNone/>
            </a:pPr>
            <a:endParaRPr sz="1200" dirty="0">
              <a:solidFill>
                <a:schemeClr val="dk1"/>
              </a:solidFill>
              <a:latin typeface="Tahoma"/>
              <a:ea typeface="Tahoma"/>
              <a:cs typeface="Tahoma"/>
              <a:sym typeface="Tahoma"/>
            </a:endParaRPr>
          </a:p>
          <a:p>
            <a:pPr marL="0" lvl="0" indent="0" algn="l" rtl="0">
              <a:spcBef>
                <a:spcPts val="0"/>
              </a:spcBef>
              <a:spcAft>
                <a:spcPts val="0"/>
              </a:spcAft>
              <a:buNone/>
            </a:pPr>
            <a:endParaRPr sz="1200" dirty="0">
              <a:solidFill>
                <a:schemeClr val="dk1"/>
              </a:solidFill>
              <a:latin typeface="Tahoma"/>
              <a:ea typeface="Tahoma"/>
              <a:cs typeface="Tahoma"/>
              <a:sym typeface="Tahoma"/>
            </a:endParaRPr>
          </a:p>
        </p:txBody>
      </p:sp>
      <p:sp>
        <p:nvSpPr>
          <p:cNvPr id="259" name="Google Shape;259;g36b824e2475_0_497:notes">
            <a:extLst>
              <a:ext uri="{FF2B5EF4-FFF2-40B4-BE49-F238E27FC236}">
                <a16:creationId xmlns:a16="http://schemas.microsoft.com/office/drawing/2014/main" id="{C5E2A517-0AFD-CDC8-570F-1C10CC61E6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8103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36b824e2475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Tahoma"/>
                <a:ea typeface="Tahoma"/>
                <a:cs typeface="Tahoma"/>
                <a:sym typeface="Tahoma"/>
              </a:rPr>
              <a:t>Τώρα προσθέτουμε επίπεδα πέρα από τις ίδιες τις εικόνες. </a:t>
            </a:r>
            <a:r>
              <a:rPr lang="en" sz="1200" dirty="0">
                <a:solidFill>
                  <a:schemeClr val="dk1"/>
                </a:solidFill>
                <a:latin typeface="Tahoma"/>
                <a:ea typeface="Tahoma"/>
                <a:cs typeface="Tahoma"/>
                <a:sym typeface="Tahoma"/>
              </a:rPr>
              <a:t>Πολυτροπικά στοιχεία όπως λεζάντες ή ήχος προσθέτουν βάθος και πλαίσιο, καθιστώντας την ιστορία σας πιο ελκυστική και προσβάσιμη.</a:t>
            </a:r>
            <a:endParaRPr lang="en-US" sz="1200" dirty="0">
              <a:solidFill>
                <a:schemeClr val="dk1"/>
              </a:solidFill>
              <a:latin typeface="Tahoma"/>
              <a:ea typeface="Tahoma"/>
              <a:cs typeface="Tahoma"/>
              <a:sym typeface="Tahoma"/>
            </a:endParaRP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US" sz="1200" dirty="0">
                <a:solidFill>
                  <a:schemeClr val="dk1"/>
                </a:solidFill>
                <a:latin typeface="Tahoma"/>
                <a:ea typeface="Tahoma"/>
                <a:cs typeface="Tahoma"/>
                <a:sym typeface="Tahoma"/>
              </a:rPr>
              <a:t>Το ΚΕΙΜΕΝΟ πρέπει να εξυπηρετεί τις εικόνες, όχι να τις επισκιάζει. Το κείμενο ως λεζάντα μπορεί να είναι δημιουργικό, μπορεί να είναι κυριολεκτικό ή όχι, μπορεί ακόμη και να λέει κάτι διαφορετικό από αυτό που λέει η εικόνα. Για παράδειγμα, μπορεί να δημιουργήσει νόημα μέσω της αντιπαράθεσης (μια εικόνα ρύπανσης με τη λεζάντα «Πρόοδος;»). Οι κακές λεζάντες απλώς περιγράφουν αυτό που ήδη βλέπουμε («Ένα λυπημένο παιδί»).</a:t>
            </a:r>
          </a:p>
          <a:p>
            <a:pPr marL="0" lvl="0" indent="0" algn="l" rtl="0">
              <a:lnSpc>
                <a:spcPct val="115000"/>
              </a:lnSpc>
              <a:spcBef>
                <a:spcPts val="1200"/>
              </a:spcBef>
              <a:spcAft>
                <a:spcPts val="0"/>
              </a:spcAft>
              <a:buClr>
                <a:schemeClr val="dk1"/>
              </a:buClr>
              <a:buSzPts val="1100"/>
              <a:buFont typeface="Arial"/>
              <a:buNone/>
            </a:pPr>
            <a:endParaRPr lang="en-US" sz="1200" dirty="0">
              <a:solidFill>
                <a:schemeClr val="dk1"/>
              </a:solidFill>
              <a:latin typeface="Tahoma"/>
              <a:ea typeface="Tahoma"/>
              <a:cs typeface="Tahoma"/>
              <a:sym typeface="Tahoma"/>
            </a:endParaRP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Tahoma"/>
                <a:ea typeface="Tahoma"/>
                <a:cs typeface="Tahoma"/>
                <a:sym typeface="Tahoma"/>
              </a:rPr>
              <a:t>Κρατήστε τις λεζάντες σύντομες. Αν χρειάζεστε μια παράγραφο για να εξηγήσετε μια εικόνα, ίσως χρειάζεστε μια διαφορετική εικόνα. </a:t>
            </a:r>
          </a:p>
          <a:p>
            <a:pPr marL="0" lvl="0" indent="0" algn="l" rtl="0">
              <a:lnSpc>
                <a:spcPct val="115000"/>
              </a:lnSpc>
              <a:spcBef>
                <a:spcPts val="1200"/>
              </a:spcBef>
              <a:spcAft>
                <a:spcPts val="0"/>
              </a:spcAft>
              <a:buClr>
                <a:schemeClr val="dk1"/>
              </a:buClr>
              <a:buSzPts val="1100"/>
              <a:buFont typeface="Arial"/>
              <a:buNone/>
            </a:pPr>
            <a:endParaRPr lang="en-US" sz="1200" dirty="0">
              <a:solidFill>
                <a:schemeClr val="dk1"/>
              </a:solidFill>
              <a:latin typeface="Tahoma"/>
              <a:ea typeface="Tahoma"/>
              <a:cs typeface="Tahoma"/>
              <a:sym typeface="Tahoma"/>
            </a:endParaRP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Tahoma"/>
                <a:ea typeface="Tahoma"/>
                <a:cs typeface="Tahoma"/>
                <a:sym typeface="Tahoma"/>
              </a:rPr>
              <a:t>Βεβαιωθείτε ότι το κείμενο είναι εύκολο και γρήγορο στην ανάγνωση, ότι δεν χάνεται στο φόντο και, φυσικά, ότι δεν περιέχει ορθογραφικά λάθη!!!</a:t>
            </a:r>
          </a:p>
          <a:p>
            <a:pPr marL="0" lvl="0" indent="0" algn="l" rtl="0">
              <a:lnSpc>
                <a:spcPct val="115000"/>
              </a:lnSpc>
              <a:spcBef>
                <a:spcPts val="1200"/>
              </a:spcBef>
              <a:spcAft>
                <a:spcPts val="0"/>
              </a:spcAft>
              <a:buClr>
                <a:schemeClr val="dk1"/>
              </a:buClr>
              <a:buSzPts val="1100"/>
              <a:buFont typeface="Arial"/>
              <a:buNone/>
            </a:pPr>
            <a:endParaRPr lang="en" sz="1200" dirty="0">
              <a:solidFill>
                <a:schemeClr val="dk1"/>
              </a:solidFill>
              <a:latin typeface="Tahoma"/>
              <a:ea typeface="Tahoma"/>
              <a:cs typeface="Tahoma"/>
              <a:sym typeface="Tahoma"/>
            </a:endParaRPr>
          </a:p>
          <a:p>
            <a:pPr marL="0" lvl="0" indent="0" algn="l" rtl="0">
              <a:lnSpc>
                <a:spcPct val="115000"/>
              </a:lnSpc>
              <a:spcBef>
                <a:spcPts val="1200"/>
              </a:spcBef>
              <a:spcAft>
                <a:spcPts val="0"/>
              </a:spcAft>
              <a:buClr>
                <a:schemeClr val="dk1"/>
              </a:buClr>
              <a:buSzPts val="1100"/>
              <a:buFont typeface="Arial"/>
              <a:buNone/>
            </a:pPr>
            <a:endParaRPr sz="1200" dirty="0">
              <a:solidFill>
                <a:schemeClr val="dk1"/>
              </a:solidFill>
              <a:latin typeface="Tahoma"/>
              <a:ea typeface="Tahoma"/>
              <a:cs typeface="Tahoma"/>
              <a:sym typeface="Tahoma"/>
            </a:endParaRPr>
          </a:p>
          <a:p>
            <a:pPr marL="0" lvl="0" indent="0" algn="l" rtl="0">
              <a:spcBef>
                <a:spcPts val="0"/>
              </a:spcBef>
              <a:spcAft>
                <a:spcPts val="0"/>
              </a:spcAft>
              <a:buNone/>
            </a:pPr>
            <a:endParaRPr dirty="0"/>
          </a:p>
        </p:txBody>
      </p:sp>
      <p:sp>
        <p:nvSpPr>
          <p:cNvPr id="334" name="Google Shape;334;g36b824e2475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a:extLst>
            <a:ext uri="{FF2B5EF4-FFF2-40B4-BE49-F238E27FC236}">
              <a16:creationId xmlns:a16="http://schemas.microsoft.com/office/drawing/2014/main" id="{4E8BB7E6-A57D-137D-F5AB-A71612D2BD47}"/>
            </a:ext>
          </a:extLst>
        </p:cNvPr>
        <p:cNvGrpSpPr/>
        <p:nvPr/>
      </p:nvGrpSpPr>
      <p:grpSpPr>
        <a:xfrm>
          <a:off x="0" y="0"/>
          <a:ext cx="0" cy="0"/>
          <a:chOff x="0" y="0"/>
          <a:chExt cx="0" cy="0"/>
        </a:xfrm>
      </p:grpSpPr>
      <p:sp>
        <p:nvSpPr>
          <p:cNvPr id="333" name="Google Shape;333;g36b824e2475_0_204:notes">
            <a:extLst>
              <a:ext uri="{FF2B5EF4-FFF2-40B4-BE49-F238E27FC236}">
                <a16:creationId xmlns:a16="http://schemas.microsoft.com/office/drawing/2014/main" id="{EF39698C-E1CB-0962-B383-660FD6F31C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dirty="0">
                <a:solidFill>
                  <a:schemeClr val="dk1"/>
                </a:solidFill>
                <a:latin typeface="Tahoma"/>
                <a:ea typeface="Tahoma"/>
                <a:cs typeface="Tahoma"/>
                <a:sym typeface="Tahoma"/>
              </a:rPr>
              <a:t>Η ανάμειξη οπτικών και ακουστικών στοιχείων βασίζεται στις οπτικοακουστικές καλλιτεχνικές πρακτικές.</a:t>
            </a: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Tahoma"/>
                <a:ea typeface="Tahoma"/>
                <a:cs typeface="Tahoma"/>
                <a:sym typeface="Tahoma"/>
              </a:rPr>
              <a:t>Ο ήχος μετατρέπει τις στατικές εικόνες σε μια καθηλωτική εμπειρία. Η φωνή σας μπορεί να προσφέρει το πλαίσιο, να εκφράσει συναισθήματα ή να καθοδηγήσει την ερμηνεία. </a:t>
            </a: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Tahoma"/>
                <a:ea typeface="Tahoma"/>
                <a:cs typeface="Tahoma"/>
                <a:sym typeface="Tahoma"/>
              </a:rPr>
              <a:t>Ο περιβαλλοντικός ήχος δημιουργεί ατμόσφαιρα — ο ήχος της βροχής κάνει τις φωτογραφίες με θέμα τον καιρό πιο εντυπωσιακές. Η μουσική δημιουργεί α</a:t>
            </a:r>
            <a:r>
              <a:rPr lang="en-US" sz="1200" dirty="0" err="1">
                <a:solidFill>
                  <a:schemeClr val="dk1"/>
                </a:solidFill>
                <a:latin typeface="Tahoma"/>
                <a:ea typeface="Tahoma"/>
                <a:cs typeface="Tahoma"/>
                <a:sym typeface="Tahoma"/>
              </a:rPr>
              <a:t>μέσως</a:t>
            </a:r>
            <a:r>
              <a:rPr lang="en-US" sz="1200" dirty="0">
                <a:solidFill>
                  <a:schemeClr val="dk1"/>
                </a:solidFill>
                <a:latin typeface="Tahoma"/>
                <a:ea typeface="Tahoma"/>
                <a:cs typeface="Tahoma"/>
                <a:sym typeface="Tahoma"/>
              </a:rPr>
              <a:t> </a:t>
            </a:r>
            <a:r>
              <a:rPr lang="el-GR" sz="1200" dirty="0">
                <a:solidFill>
                  <a:schemeClr val="dk1"/>
                </a:solidFill>
                <a:latin typeface="Tahoma"/>
                <a:ea typeface="Tahoma"/>
                <a:cs typeface="Tahoma"/>
                <a:sym typeface="Tahoma"/>
              </a:rPr>
              <a:t>τον </a:t>
            </a:r>
            <a:r>
              <a:rPr lang="en-US" sz="1200" dirty="0" err="1">
                <a:solidFill>
                  <a:schemeClr val="dk1"/>
                </a:solidFill>
                <a:latin typeface="Tahoma"/>
                <a:ea typeface="Tahoma"/>
                <a:cs typeface="Tahoma"/>
                <a:sym typeface="Tahoma"/>
              </a:rPr>
              <a:t>συν</a:t>
            </a:r>
            <a:r>
              <a:rPr lang="en-US" sz="1200" dirty="0">
                <a:solidFill>
                  <a:schemeClr val="dk1"/>
                </a:solidFill>
                <a:latin typeface="Tahoma"/>
                <a:ea typeface="Tahoma"/>
                <a:cs typeface="Tahoma"/>
                <a:sym typeface="Tahoma"/>
              </a:rPr>
              <a:t>αισθηματικό </a:t>
            </a:r>
            <a:r>
              <a:rPr lang="el-GR" sz="1200" dirty="0">
                <a:solidFill>
                  <a:schemeClr val="dk1"/>
                </a:solidFill>
                <a:latin typeface="Tahoma"/>
                <a:ea typeface="Tahoma"/>
                <a:cs typeface="Tahoma"/>
                <a:sym typeface="Tahoma"/>
              </a:rPr>
              <a:t>τόνο</a:t>
            </a:r>
            <a:r>
              <a:rPr lang="en-US" sz="1200" dirty="0">
                <a:solidFill>
                  <a:schemeClr val="dk1"/>
                </a:solidFill>
                <a:latin typeface="Tahoma"/>
                <a:ea typeface="Tahoma"/>
                <a:cs typeface="Tahoma"/>
                <a:sym typeface="Tahoma"/>
              </a:rPr>
              <a:t>.</a:t>
            </a: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Tahoma"/>
                <a:ea typeface="Tahoma"/>
                <a:cs typeface="Tahoma"/>
                <a:sym typeface="Tahoma"/>
              </a:rPr>
              <a:t>Αλλά προσέξτε: ο ήχος μπορεί να είναι υπερβολικός. Αν η μουσική σας είναι πολύ δυνατή ή </a:t>
            </a:r>
            <a:r>
              <a:rPr lang="el-GR" sz="1200" dirty="0">
                <a:solidFill>
                  <a:schemeClr val="dk1"/>
                </a:solidFill>
                <a:latin typeface="Tahoma"/>
                <a:ea typeface="Tahoma"/>
                <a:cs typeface="Tahoma"/>
                <a:sym typeface="Tahoma"/>
              </a:rPr>
              <a:t>πολύ </a:t>
            </a:r>
            <a:r>
              <a:rPr lang="en-US" sz="1200" dirty="0" err="1">
                <a:solidFill>
                  <a:schemeClr val="dk1"/>
                </a:solidFill>
                <a:latin typeface="Tahoma"/>
                <a:ea typeface="Tahoma"/>
                <a:cs typeface="Tahoma"/>
                <a:sym typeface="Tahoma"/>
              </a:rPr>
              <a:t>δρ</a:t>
            </a:r>
            <a:r>
              <a:rPr lang="en-US" sz="1200" dirty="0">
                <a:solidFill>
                  <a:schemeClr val="dk1"/>
                </a:solidFill>
                <a:latin typeface="Tahoma"/>
                <a:ea typeface="Tahoma"/>
                <a:cs typeface="Tahoma"/>
                <a:sym typeface="Tahoma"/>
              </a:rPr>
              <a:t>αματική, το κοινό θα επικεντρωθεί στη μουσική αντί στην ιστορία. Αν η αφήγησή σας είναι συνεχής, οι εικόνες δεν έχουν χώρο να εκφραστούν. Σκεφτείτε και τη σιωπή — οι στρατηγικές στιγμές ησυχίας μπορούν να είναι ισχυρές.</a:t>
            </a:r>
          </a:p>
          <a:p>
            <a:pPr marL="0" lvl="0" indent="0" algn="l" rtl="0">
              <a:lnSpc>
                <a:spcPct val="115000"/>
              </a:lnSpc>
              <a:spcBef>
                <a:spcPts val="1200"/>
              </a:spcBef>
              <a:spcAft>
                <a:spcPts val="0"/>
              </a:spcAft>
              <a:buClr>
                <a:schemeClr val="dk1"/>
              </a:buClr>
              <a:buSzPts val="1100"/>
              <a:buFont typeface="Arial"/>
              <a:buNone/>
            </a:pPr>
            <a:r>
              <a:rPr lang="en" sz="1200" dirty="0">
                <a:solidFill>
                  <a:schemeClr val="dk1"/>
                </a:solidFill>
                <a:latin typeface="Tahoma"/>
                <a:ea typeface="Tahoma"/>
                <a:cs typeface="Tahoma"/>
                <a:sym typeface="Tahoma"/>
              </a:rPr>
              <a:t>Δοκιμάστε τις φωτογραφικές ιστορίες σας με διαφορετικούς ήχους και θα εκπλαγείτε. Για παράδειγμα, μια ιστορία για ένα σκυλί που τρέχει χαρούμενο στο πάρκο και παίζει με μια μπάλα, θα έχει διαφορετική αίσθηση αν τη συνδυάσετε με ένα κομμάτι ορχηστρικής, ή </a:t>
            </a:r>
            <a:r>
              <a:rPr lang="el-GR" sz="1200" dirty="0">
                <a:solidFill>
                  <a:schemeClr val="dk1"/>
                </a:solidFill>
                <a:latin typeface="Tahoma"/>
                <a:ea typeface="Tahoma"/>
                <a:cs typeface="Tahoma"/>
                <a:sym typeface="Tahoma"/>
              </a:rPr>
              <a:t>ηλεκτρονικής</a:t>
            </a:r>
            <a:r>
              <a:rPr lang="en" sz="1200" dirty="0">
                <a:solidFill>
                  <a:schemeClr val="dk1"/>
                </a:solidFill>
                <a:latin typeface="Tahoma"/>
                <a:ea typeface="Tahoma"/>
                <a:cs typeface="Tahoma"/>
                <a:sym typeface="Tahoma"/>
              </a:rPr>
              <a:t> μουσικής, ή απλά με ήχους από το πάρκο. Κάθε ένα από αυτά είναι τελικά μια διαφορετική ιστορία.</a:t>
            </a:r>
          </a:p>
          <a:p>
            <a:pPr marL="0" lvl="0" indent="0" algn="l" rtl="0">
              <a:lnSpc>
                <a:spcPct val="115000"/>
              </a:lnSpc>
              <a:spcBef>
                <a:spcPts val="1200"/>
              </a:spcBef>
              <a:spcAft>
                <a:spcPts val="0"/>
              </a:spcAft>
              <a:buClr>
                <a:schemeClr val="dk1"/>
              </a:buClr>
              <a:buSzPts val="1100"/>
              <a:buFont typeface="Arial"/>
              <a:buNone/>
            </a:pPr>
            <a:endParaRPr lang="en-US" sz="1200" dirty="0">
              <a:solidFill>
                <a:schemeClr val="dk1"/>
              </a:solidFill>
              <a:latin typeface="Tahoma"/>
              <a:ea typeface="Tahoma"/>
              <a:cs typeface="Tahoma"/>
              <a:sym typeface="Tahoma"/>
            </a:endParaRP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Tahoma"/>
                <a:ea typeface="Tahoma"/>
                <a:cs typeface="Tahoma"/>
                <a:sym typeface="Tahoma"/>
              </a:rPr>
              <a:t>Συμβουλή από επαγγελματία: Γράψτε το σενάριό σας και μετά κόψτε το κατά 30%. Πείτε μόνο ό,τι είναι απαραίτητο. Αφήστε τις εικόνες σας να κάνουν τη δύσκολη δουλειά.</a:t>
            </a:r>
          </a:p>
          <a:p>
            <a:pPr marL="0" lvl="0" indent="0" algn="l" rtl="0">
              <a:lnSpc>
                <a:spcPct val="115000"/>
              </a:lnSpc>
              <a:spcBef>
                <a:spcPts val="1200"/>
              </a:spcBef>
              <a:spcAft>
                <a:spcPts val="0"/>
              </a:spcAft>
              <a:buClr>
                <a:schemeClr val="dk1"/>
              </a:buClr>
              <a:buSzPts val="1100"/>
              <a:buFont typeface="Arial"/>
              <a:buNone/>
            </a:pPr>
            <a:endParaRPr lang="en" sz="1200" dirty="0">
              <a:solidFill>
                <a:schemeClr val="dk1"/>
              </a:solidFill>
              <a:latin typeface="Tahoma"/>
              <a:ea typeface="Tahoma"/>
              <a:cs typeface="Tahoma"/>
              <a:sym typeface="Tahoma"/>
            </a:endParaRPr>
          </a:p>
          <a:p>
            <a:pPr marL="0" lvl="0" indent="0" algn="l" rtl="0">
              <a:lnSpc>
                <a:spcPct val="115000"/>
              </a:lnSpc>
              <a:spcBef>
                <a:spcPts val="1200"/>
              </a:spcBef>
              <a:spcAft>
                <a:spcPts val="0"/>
              </a:spcAft>
              <a:buClr>
                <a:schemeClr val="dk1"/>
              </a:buClr>
              <a:buSzPts val="1100"/>
              <a:buFont typeface="Arial"/>
              <a:buNone/>
            </a:pPr>
            <a:endParaRPr sz="1200" dirty="0">
              <a:solidFill>
                <a:schemeClr val="dk1"/>
              </a:solidFill>
              <a:latin typeface="Tahoma"/>
              <a:ea typeface="Tahoma"/>
              <a:cs typeface="Tahoma"/>
              <a:sym typeface="Tahoma"/>
            </a:endParaRPr>
          </a:p>
          <a:p>
            <a:pPr marL="0" lvl="0" indent="0" algn="l" rtl="0">
              <a:spcBef>
                <a:spcPts val="0"/>
              </a:spcBef>
              <a:spcAft>
                <a:spcPts val="0"/>
              </a:spcAft>
              <a:buNone/>
            </a:pPr>
            <a:endParaRPr dirty="0"/>
          </a:p>
        </p:txBody>
      </p:sp>
      <p:sp>
        <p:nvSpPr>
          <p:cNvPr id="334" name="Google Shape;334;g36b824e2475_0_204:notes">
            <a:extLst>
              <a:ext uri="{FF2B5EF4-FFF2-40B4-BE49-F238E27FC236}">
                <a16:creationId xmlns:a16="http://schemas.microsoft.com/office/drawing/2014/main" id="{19AB5790-87F3-D77E-9C21-51F2BFAEB8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9281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6c54b10d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Tahoma"/>
                <a:ea typeface="Tahoma"/>
                <a:cs typeface="Tahoma"/>
                <a:sym typeface="Tahoma"/>
              </a:rPr>
              <a:t>Τα ψηφιακά αρχεία είναι θησαυρός για τους αφηγητές. Φανταστείτε να δημιουργείτε μια ιστορία για την ιστορία της πόλης σας — μπορείτε να ενσωματώσετε πραγματικές ιστορικές φωτογραφίες μαζί με τις σύγχρονες, δείχνοντας τις αλλαγές στο πέρασμα του χρόνου. Ή μια ιστορία για την ποίηση — συμπεριλάβετε έργα τέχνης από την εποχή που γράφτηκε.</a:t>
            </a: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Tahoma"/>
                <a:ea typeface="Tahoma"/>
                <a:cs typeface="Tahoma"/>
                <a:sym typeface="Tahoma"/>
              </a:rPr>
              <a:t>Αυτό εξυπηρετεί πολλαπλούς σκοπούς. Από καλλιτεχνική άποψη, προσθέτει βάθος και ηχηρότητα. Οι προσωπικές σας φωτογραφίες αποκτούν βάθος όταν τοποθετούνται σε διάλογο με ιστορικά υλικά. </a:t>
            </a: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Tahoma"/>
                <a:ea typeface="Tahoma"/>
                <a:cs typeface="Tahoma"/>
                <a:sym typeface="Tahoma"/>
              </a:rPr>
              <a:t>Από εκπαιδευτική άποψη, συνδέει την ιστορία σας με την ευρύτερη πολιτιστική κληρονομιά. </a:t>
            </a: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Tahoma"/>
                <a:ea typeface="Tahoma"/>
                <a:cs typeface="Tahoma"/>
                <a:sym typeface="Tahoma"/>
              </a:rPr>
              <a:t>Από κοινωνική άποψη, διατηρεί τα αρχεία ζωντανά — αυτά τα υλικά υπάρχουν για να χρησιμοποιούνται, να μοιράζονται, να ερμηνεύονται εκ νέου.</a:t>
            </a: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Tahoma"/>
                <a:ea typeface="Tahoma"/>
                <a:cs typeface="Tahoma"/>
                <a:sym typeface="Tahoma"/>
              </a:rPr>
              <a:t>Αλλά —και αυτό είναι κρίσιμο— μπορείτε να χρησιμοποιήσετε μόνο υλικό που είναι ανοιχτά αδειοδοτημένο ή βρίσκεται στο δημόσιο τομέα. Θα το συζητήσουμε περισσότερο στην ενότητα για την ηθική, αλλά τα αρχεία που θα δούμε στην επόμενη διαφάνεια περιέχουν υλικό που ΜΠΟΡΕΙΤΕ να χρησιμοποιήσετε νόμιμα.</a:t>
            </a:r>
          </a:p>
          <a:p>
            <a:pPr marL="0" lvl="0" indent="0" algn="l" rtl="0">
              <a:lnSpc>
                <a:spcPct val="115000"/>
              </a:lnSpc>
              <a:spcBef>
                <a:spcPts val="1200"/>
              </a:spcBef>
              <a:spcAft>
                <a:spcPts val="0"/>
              </a:spcAft>
              <a:buClr>
                <a:schemeClr val="dk1"/>
              </a:buClr>
              <a:buSzPts val="1100"/>
              <a:buFont typeface="Arial"/>
              <a:buNone/>
            </a:pPr>
            <a:r>
              <a:rPr lang="en-US" sz="1200" dirty="0">
                <a:solidFill>
                  <a:schemeClr val="dk1"/>
                </a:solidFill>
                <a:latin typeface="Tahoma"/>
                <a:ea typeface="Tahoma"/>
                <a:cs typeface="Tahoma"/>
                <a:sym typeface="Tahoma"/>
              </a:rPr>
              <a:t>Η χρήση αρχείων δεν έχει να κάνει με την αντικατάσταση της δουλειάς σας με αυτή άλλων. Έχει να κάνει με τον εμπλουτισμό. Ίσως η ιστορία σας για τη μετανάστευση περιλαμβάνει φωτογραφίες σας από μαθητές από διαφορετικές χώρες μαζί με ιστορικές φωτογραφίες. Αυτή η αντιπαράθεση δημιουργεί ένα νόημα που κανένα από τα δύο δεν θα μπορούσε να επιτύχει μόνο του.</a:t>
            </a:r>
          </a:p>
          <a:p>
            <a:pPr marL="0" lvl="0" indent="0" algn="l" rtl="0">
              <a:spcBef>
                <a:spcPts val="0"/>
              </a:spcBef>
              <a:spcAft>
                <a:spcPts val="0"/>
              </a:spcAft>
              <a:buNone/>
            </a:pPr>
            <a:endParaRPr dirty="0"/>
          </a:p>
        </p:txBody>
      </p:sp>
      <p:sp>
        <p:nvSpPr>
          <p:cNvPr id="348" name="Google Shape;348;g36c54b10d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6c54b10d38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dk1"/>
                </a:solidFill>
                <a:latin typeface="Tahoma"/>
                <a:ea typeface="Tahoma"/>
                <a:cs typeface="Tahoma"/>
                <a:sym typeface="Tahoma"/>
              </a:rPr>
              <a:t> Σύμφωνα με τον Γάλλο φιλόσοφο Jacques Derrida, η τεχνολογία δεν έχει αλλάξει μόνο τη διαδικασία αρχειοθέτησης, αλλά και το περιεχόμενο που αρχειοθετείται. Αυτό σημαίνει ότι αρχειοθετούμε τόσα πολλά που ίσως είναι υπερβολικά. Ταυτόχρονα, όμως, υπάρχει μια τεράστια διαθέσιμη δεξαμενή διαδικτυακού περιεχομένου που μπορεί να αξιοποιηθεί δημιουργικά και να επαναχρησιμοποιηθεί.  Ορισμένα βασικά αποθετήρια εδώ, εξερευνήστε τα σε ομάδες και δείτε πώς μπορείτε να κατεβάσετε υλικό και να το επαναχρησιμοποιήσετε.  </a:t>
            </a:r>
          </a:p>
          <a:p>
            <a:pPr marL="0" lvl="0" indent="0" algn="l" rtl="0">
              <a:spcBef>
                <a:spcPts val="0"/>
              </a:spcBef>
              <a:spcAft>
                <a:spcPts val="0"/>
              </a:spcAft>
              <a:buNone/>
            </a:pPr>
            <a:endParaRPr lang="en" sz="1200" dirty="0">
              <a:solidFill>
                <a:schemeClr val="dk1"/>
              </a:solidFill>
              <a:latin typeface="Tahoma"/>
              <a:ea typeface="Tahoma"/>
              <a:cs typeface="Tahoma"/>
              <a:sym typeface="Tahoma"/>
            </a:endParaRPr>
          </a:p>
          <a:p>
            <a:pPr marL="0" lvl="0" indent="0" algn="l" rtl="0">
              <a:spcBef>
                <a:spcPts val="0"/>
              </a:spcBef>
              <a:spcAft>
                <a:spcPts val="0"/>
              </a:spcAft>
              <a:buNone/>
            </a:pPr>
            <a:r>
              <a:rPr lang="en" sz="1200" dirty="0">
                <a:solidFill>
                  <a:schemeClr val="dk1"/>
                </a:solidFill>
                <a:latin typeface="Tahoma"/>
                <a:ea typeface="Tahoma"/>
                <a:cs typeface="Tahoma"/>
                <a:sym typeface="Tahoma"/>
              </a:rPr>
              <a:t>Η Europeana προστατεύει την ευρωπαϊκή πολιτιστική κληρονομιά, </a:t>
            </a:r>
          </a:p>
          <a:p>
            <a:pPr marL="0" lvl="0" indent="0" algn="l" rtl="0">
              <a:spcBef>
                <a:spcPts val="0"/>
              </a:spcBef>
              <a:spcAft>
                <a:spcPts val="0"/>
              </a:spcAft>
              <a:buNone/>
            </a:pPr>
            <a:r>
              <a:rPr lang="en" sz="1200" u="sng" dirty="0">
                <a:solidFill>
                  <a:schemeClr val="hlink"/>
                </a:solidFill>
                <a:latin typeface="Tahoma"/>
                <a:ea typeface="Tahoma"/>
                <a:cs typeface="Tahoma"/>
                <a:sym typeface="Tahoma"/>
                <a:hlinkClick r:id="rId3"/>
              </a:rPr>
              <a:t>το archive.org </a:t>
            </a:r>
            <a:r>
              <a:rPr lang="en" sz="1200" dirty="0">
                <a:solidFill>
                  <a:schemeClr val="dk1"/>
                </a:solidFill>
                <a:latin typeface="Tahoma"/>
                <a:ea typeface="Tahoma"/>
                <a:cs typeface="Tahoma"/>
                <a:sym typeface="Tahoma"/>
              </a:rPr>
              <a:t>αρχειοθετεί τον ιστό, αλλά και εκατομμύρια βιβλία, DVD, βιντεοπαιχνίδια,</a:t>
            </a:r>
          </a:p>
          <a:p>
            <a:pPr marL="0" lvl="0" indent="0" algn="l" rtl="0">
              <a:spcBef>
                <a:spcPts val="0"/>
              </a:spcBef>
              <a:spcAft>
                <a:spcPts val="0"/>
              </a:spcAft>
              <a:buNone/>
            </a:pPr>
            <a:r>
              <a:rPr lang="en" sz="1200" dirty="0">
                <a:solidFill>
                  <a:schemeClr val="dk1"/>
                </a:solidFill>
                <a:latin typeface="Tahoma"/>
                <a:ea typeface="Tahoma"/>
                <a:cs typeface="Tahoma"/>
                <a:sym typeface="Tahoma"/>
              </a:rPr>
              <a:t>Το euscreen φιλοξενεί οπτικοακουστικό περιεχόμενο σε ευρωπαϊκό επίπεδο. </a:t>
            </a:r>
          </a:p>
          <a:p>
            <a:pPr marL="0" lvl="0" indent="0" algn="l" rtl="0">
              <a:spcBef>
                <a:spcPts val="0"/>
              </a:spcBef>
              <a:spcAft>
                <a:spcPts val="0"/>
              </a:spcAft>
              <a:buNone/>
            </a:pPr>
            <a:endParaRPr lang="en" sz="1200" dirty="0">
              <a:solidFill>
                <a:schemeClr val="dk1"/>
              </a:solidFill>
              <a:latin typeface="Tahoma"/>
              <a:ea typeface="Tahoma"/>
              <a:cs typeface="Tahoma"/>
              <a:sym typeface="Tahoma"/>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Τα έργα «Archive to Alive» και «GIF It Up» δείχνουν πώς μαθητές όπως εσείς έχουν χρησιμοποιήσει δημιουργικά αυτά τα αρχεία. Περιηγηθείτε σε αυτά για να βρείτε έμπνευση.</a:t>
            </a:r>
          </a:p>
          <a:p>
            <a:pPr marL="0" lvl="0" indent="0" algn="l" rtl="0">
              <a:spcBef>
                <a:spcPts val="0"/>
              </a:spcBef>
              <a:spcAft>
                <a:spcPts val="0"/>
              </a:spcAft>
              <a:buNone/>
            </a:pPr>
            <a:endParaRPr sz="1200" dirty="0">
              <a:solidFill>
                <a:schemeClr val="dk1"/>
              </a:solidFill>
              <a:latin typeface="Tahoma"/>
              <a:ea typeface="Tahoma"/>
              <a:cs typeface="Tahoma"/>
              <a:sym typeface="Tahoma"/>
            </a:endParaRPr>
          </a:p>
        </p:txBody>
      </p:sp>
      <p:sp>
        <p:nvSpPr>
          <p:cNvPr id="362" name="Google Shape;362;g36c54b10d38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36c54b10d3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Αναζητήστε «μετανάστευση», «βιομηχανική επανάσταση», «καθημερινή ζωή της δεκαετίας του 1920» και θα βρείτε υλικό που μπορεί να εμπλουτίσει σχεδόν κάθε ιστορία.</a:t>
            </a:r>
          </a:p>
          <a:p>
            <a:pPr marL="0" lvl="0" indent="0" algn="l" rtl="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Πάντα να ελέγχετε την άδεια χρήσης πριν χρησιμοποιήσετε υλικό. Αναζητήστε άδειες Creative Commons ή </a:t>
            </a:r>
            <a:r>
              <a:rPr lang="el-GR" sz="1100" b="0" i="0" u="none" strike="noStrike" cap="none" dirty="0">
                <a:solidFill>
                  <a:srgbClr val="000000"/>
                </a:solidFill>
                <a:effectLst/>
                <a:latin typeface="Arial"/>
                <a:ea typeface="Arial"/>
                <a:cs typeface="Arial"/>
                <a:sym typeface="Arial"/>
              </a:rPr>
              <a:t>δημόσιας ιδιοκτησίας</a:t>
            </a:r>
            <a:r>
              <a:rPr lang="en-US" sz="1100" b="0" i="0" u="none" strike="noStrike" cap="none" dirty="0">
                <a:solidFill>
                  <a:srgbClr val="000000"/>
                </a:solidFill>
                <a:effectLst/>
                <a:latin typeface="Arial"/>
                <a:ea typeface="Arial"/>
                <a:cs typeface="Arial"/>
                <a:sym typeface="Arial"/>
              </a:rPr>
              <a:t>. Σε περίπτωση αμφιβολίας, μην το χρησιμοποιήσετε. Και πάντα να αναφέρετε την πηγή.</a:t>
            </a:r>
            <a:endParaRPr lang="en" sz="1200" dirty="0">
              <a:solidFill>
                <a:schemeClr val="dk1"/>
              </a:solidFill>
              <a:latin typeface="Tahoma"/>
              <a:ea typeface="Tahoma"/>
              <a:cs typeface="Tahoma"/>
              <a:sym typeface="Tahoma"/>
            </a:endParaRPr>
          </a:p>
          <a:p>
            <a:pPr marL="0" lvl="0" indent="0" algn="l" rtl="0">
              <a:spcBef>
                <a:spcPts val="0"/>
              </a:spcBef>
              <a:spcAft>
                <a:spcPts val="0"/>
              </a:spcAft>
              <a:buNone/>
            </a:pPr>
            <a:endParaRPr lang="en" sz="1200" dirty="0">
              <a:solidFill>
                <a:schemeClr val="dk1"/>
              </a:solidFill>
              <a:latin typeface="Tahoma"/>
              <a:ea typeface="Tahoma"/>
              <a:cs typeface="Tahoma"/>
              <a:sym typeface="Tahoma"/>
            </a:endParaRPr>
          </a:p>
          <a:p>
            <a:pPr marL="0" lvl="0" indent="0" algn="l" rtl="0">
              <a:spcBef>
                <a:spcPts val="0"/>
              </a:spcBef>
              <a:spcAft>
                <a:spcPts val="0"/>
              </a:spcAft>
              <a:buNone/>
            </a:pPr>
            <a:r>
              <a:rPr lang="en" sz="1200" i="1" dirty="0">
                <a:solidFill>
                  <a:schemeClr val="dk1"/>
                </a:solidFill>
                <a:latin typeface="Tahoma"/>
                <a:ea typeface="Tahoma"/>
                <a:cs typeface="Tahoma"/>
                <a:sym typeface="Tahoma"/>
              </a:rPr>
              <a:t>Σημείωση για τους εκπαιδευτικούς</a:t>
            </a:r>
            <a:r>
              <a:rPr lang="en" sz="1200" dirty="0">
                <a:solidFill>
                  <a:schemeClr val="dk1"/>
                </a:solidFill>
                <a:latin typeface="Tahoma"/>
                <a:ea typeface="Tahoma"/>
                <a:cs typeface="Tahoma"/>
                <a:sym typeface="Tahoma"/>
              </a:rPr>
              <a:t>: Για μια πιο σε βάθος ανάλυση της αξιοποίησης του ψηφιακού αρχειακού περιεχομένου, της θεωρίας, της πρακτικής και των συνδέσεων με την τρέχουσα τεχνολογία τεχνητής νοημοσύνης, ανατρέξτε στην έκδοση Archives in transit: From the world of libraries to artificial intelligence (Αρχεία σε μετάβαση: Από τον κόσμο των βιβλιοθηκών στην τεχνητή νοημοσύνη) Ψηφιακό εκπαιδευτικό υλικό για εκπαιδευτικούς δευτεροβάθμιας εκπαίδευσης (αναφέρεται στο τέλος της βιβλιογραφίας).</a:t>
            </a:r>
            <a:endParaRPr sz="1200" dirty="0">
              <a:solidFill>
                <a:schemeClr val="dk1"/>
              </a:solidFill>
              <a:latin typeface="Tahoma"/>
              <a:ea typeface="Tahoma"/>
              <a:cs typeface="Tahoma"/>
              <a:sym typeface="Tahoma"/>
            </a:endParaRPr>
          </a:p>
        </p:txBody>
      </p:sp>
      <p:sp>
        <p:nvSpPr>
          <p:cNvPr id="376" name="Google Shape;376;g36c54b10d3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Εδώ είναι η πρακτική ερώτηση για τ</a:t>
            </a:r>
            <a:r>
              <a:rPr lang="el-GR" dirty="0"/>
              <a:t>α</a:t>
            </a:r>
            <a:r>
              <a:rPr lang="en-US" dirty="0"/>
              <a:t> </a:t>
            </a:r>
            <a:r>
              <a:rPr lang="en-US" dirty="0" err="1"/>
              <a:t>εργ</a:t>
            </a:r>
            <a:r>
              <a:rPr lang="en-US" dirty="0"/>
              <a:t>αλεί</a:t>
            </a:r>
            <a:r>
              <a:rPr lang="el-GR" dirty="0"/>
              <a:t>α</a:t>
            </a:r>
            <a:r>
              <a:rPr lang="en-US" dirty="0"/>
              <a:t>: Τι λογισμικό να χρησιμοποιήσω;</a:t>
            </a:r>
          </a:p>
          <a:p>
            <a:pPr marL="158750" indent="0">
              <a:buNone/>
            </a:pPr>
            <a:r>
              <a:rPr lang="en-US" dirty="0"/>
              <a:t>Μια γενική συμβουλή: Ξεκινήστε με κάτι απλό. Μην προσπαθήσετε να μάθετε αμέσως τα επαγγελματικά εργαλεία. </a:t>
            </a:r>
          </a:p>
          <a:p>
            <a:pPr marL="158750" indent="0">
              <a:buNone/>
            </a:pPr>
            <a:endParaRPr lang="en-US" dirty="0"/>
          </a:p>
          <a:p>
            <a:pPr marL="158750" indent="0">
              <a:buNone/>
            </a:pPr>
            <a:r>
              <a:rPr lang="en-US" dirty="0"/>
              <a:t>Το CANVA είναι εξαιρετικά φιλικό προς τον χρήστη και κάνει σχεδόν όλα όσα χρειάζεστε — συνδυάζει εικόνες, κείμενο, μουσική, ακόμη και βασικά κινούμενα σχέδια. </a:t>
            </a:r>
            <a:r>
              <a:rPr lang="el-GR" dirty="0"/>
              <a:t>Λειτουργεί μέσα από </a:t>
            </a:r>
            <a:r>
              <a:rPr lang="es-ES" dirty="0"/>
              <a:t>browser</a:t>
            </a:r>
            <a:r>
              <a:rPr lang="en-US" dirty="0"/>
              <a:t>, οπότε δεν χρειάζεται εγκατάσταση. Πολλοί μαθητές το βρίσκουν ιδανικό για ψηφιακές ιστορίες.</a:t>
            </a:r>
          </a:p>
          <a:p>
            <a:pPr marL="158750" indent="0">
              <a:buNone/>
            </a:pPr>
            <a:r>
              <a:rPr lang="en-US" dirty="0"/>
              <a:t>Το GOOGLE SLIDES ή το POWERPOINT λειτουργούν εκπληκτικά καλά για απλές φωτογραφικές ιστορίες. Προσθέστε τις εικόνες σας, </a:t>
            </a:r>
            <a:r>
              <a:rPr lang="en-US" dirty="0" err="1"/>
              <a:t>ρυθμίστε</a:t>
            </a:r>
            <a:r>
              <a:rPr lang="en-US" dirty="0"/>
              <a:t> </a:t>
            </a:r>
            <a:r>
              <a:rPr lang="en-US" dirty="0" err="1"/>
              <a:t>το</a:t>
            </a:r>
            <a:r>
              <a:rPr lang="el-GR" dirty="0"/>
              <a:t>ν χρονισμό</a:t>
            </a:r>
            <a:r>
              <a:rPr lang="en-US" dirty="0"/>
              <a:t> των διαφανειών σε αυτόματη προώθηση, προσθέστε αφήγηση ή μουσική και εξαγάγετε ως βίντεο. </a:t>
            </a:r>
            <a:r>
              <a:rPr lang="en-US" dirty="0" err="1"/>
              <a:t>Δεν</a:t>
            </a:r>
            <a:r>
              <a:rPr lang="en-US" dirty="0"/>
              <a:t> </a:t>
            </a:r>
            <a:r>
              <a:rPr lang="el-GR" dirty="0"/>
              <a:t>έχει πολυτέλειες</a:t>
            </a:r>
            <a:r>
              <a:rPr lang="en-US" dirty="0"/>
              <a:t>, αλλά είναι αποτελεσματικό και </a:t>
            </a:r>
            <a:r>
              <a:rPr lang="el-GR" dirty="0"/>
              <a:t>μάλλον </a:t>
            </a:r>
            <a:r>
              <a:rPr lang="en-US" dirty="0" err="1"/>
              <a:t>ήδη</a:t>
            </a:r>
            <a:r>
              <a:rPr lang="en-US" dirty="0"/>
              <a:t> ξέρετε πώς να το χρησιμοποιήσετε.</a:t>
            </a:r>
          </a:p>
          <a:p>
            <a:pPr marL="158750" indent="0">
              <a:buNone/>
            </a:pPr>
            <a:endParaRPr lang="en-US" dirty="0"/>
          </a:p>
          <a:p>
            <a:pPr marL="158750" indent="0">
              <a:buNone/>
            </a:pPr>
            <a:r>
              <a:rPr lang="en-US" dirty="0"/>
              <a:t>Αν θέλετε περισσότερες λειτουργίες επεξεργασίας βίντεο, το CLIPCHAMP (συμπεριλαμβάνεται στα Windows) ή το WeVideo (βασίζεται σε πρόγραμμα περιήγησης) είναι καλές επιλογές. Λειτουργούν σαν απλοποιημένες εκδόσεις επαγγελματικών προγραμμάτων επεξεργασίας — έχετε ένα χρονοδιάγραμμα, </a:t>
            </a:r>
            <a:r>
              <a:rPr lang="el-GR" dirty="0"/>
              <a:t>μεταφέρετε</a:t>
            </a:r>
            <a:r>
              <a:rPr lang="en-US" dirty="0"/>
              <a:t> κλιπ, προσθέτετε μεταβάσεις και κείμενο.</a:t>
            </a:r>
          </a:p>
          <a:p>
            <a:pPr marL="158750" indent="0">
              <a:buNone/>
            </a:pPr>
            <a:endParaRPr lang="en-US" dirty="0"/>
          </a:p>
          <a:p>
            <a:pPr marL="158750" indent="0">
              <a:buNone/>
            </a:pPr>
            <a:r>
              <a:rPr lang="en-US" dirty="0"/>
              <a:t>Το AUDACITY είναι το πρότυπο για την ηχογράφηση φωνητικών σχολίων. Είναι δωρεάν, λειτουργεί σε οποιονδήποτε υπολογιστή και διαθέτει όλα όσα χρειάζεστε για καθαρό ήχο.</a:t>
            </a:r>
          </a:p>
          <a:p>
            <a:pPr marL="158750" indent="0">
              <a:buNone/>
            </a:pPr>
            <a:endParaRPr lang="en-US" dirty="0"/>
          </a:p>
          <a:p>
            <a:pPr marL="158750" indent="0">
              <a:buNone/>
            </a:pPr>
            <a:r>
              <a:rPr lang="en-US" dirty="0"/>
              <a:t>Η αλήθεια είναι ότι το εργαλείο έχει λιγότερη σημασία από την ιστορία. Αυτό σημαίνει ότι μπορείτε να χρησιμοποιήσετε ένα απλό εργαλείο και να δημιουργήσετε μια πολύ δυνατή ιστορία, ή μπορείτε να χρησιμοποιήσετε ένα πολύ εξελιγμένο εργαλείο και να παράγετε κάτι μέτριο. </a:t>
            </a:r>
          </a:p>
          <a:p>
            <a:pPr marL="158750" indent="0">
              <a:buNone/>
            </a:pPr>
            <a:r>
              <a:rPr lang="en-US" dirty="0"/>
              <a:t>Κατακτήστε ένα εργαλείο και, αν χρειαστεί, </a:t>
            </a:r>
            <a:r>
              <a:rPr lang="el-GR" dirty="0"/>
              <a:t>μάθετε περισσότερα</a:t>
            </a:r>
            <a:r>
              <a:rPr lang="en-US" dirty="0"/>
              <a:t>. Μην αφήνετε την τεχνολογία να σας φοβίζει — αυτά τα εργαλεία έχουν σχεδιαστεί για αρχάριους.</a:t>
            </a:r>
          </a:p>
          <a:p>
            <a:pPr marL="158750" indent="0">
              <a:buNone/>
            </a:pPr>
            <a:endParaRPr lang="en-US" dirty="0"/>
          </a:p>
        </p:txBody>
      </p:sp>
    </p:spTree>
    <p:extLst>
      <p:ext uri="{BB962C8B-B14F-4D97-AF65-F5344CB8AC3E}">
        <p14:creationId xmlns:p14="http://schemas.microsoft.com/office/powerpoint/2010/main" val="10201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6ee73024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Σήμερα θα ασχοληθούμε με την ολοκλήρωση των ιστοριών σας και την υπεύθυνη δημοσίευσή τους. Θα δούμε διάφορα πρακτικά εργαλεία, θα συζητήσουμε θέματα δεοντολογίας σχετικά με τη χρήση εικόνων και θα εξερευνήσουμε τις επιλογές και τις πλατφόρμες </a:t>
            </a:r>
            <a:r>
              <a:rPr lang="el-GR" sz="1100" b="0" i="0" u="none" strike="noStrike" cap="none" dirty="0">
                <a:solidFill>
                  <a:srgbClr val="000000"/>
                </a:solidFill>
                <a:effectLst/>
                <a:latin typeface="Arial"/>
                <a:ea typeface="Arial"/>
                <a:cs typeface="Arial"/>
                <a:sym typeface="Arial"/>
              </a:rPr>
              <a:t>για να μοιραζόμαστε τις ιστορίες μας</a:t>
            </a:r>
            <a:r>
              <a:rPr lang="en-US" sz="1100" b="0" i="0" u="none" strike="noStrike" cap="none" dirty="0">
                <a:solidFill>
                  <a:srgbClr val="000000"/>
                </a:solidFill>
                <a:effectLst/>
                <a:latin typeface="Arial"/>
                <a:ea typeface="Arial"/>
                <a:cs typeface="Arial"/>
                <a:sym typeface="Arial"/>
              </a:rPr>
              <a:t>.</a:t>
            </a:r>
            <a:endParaRPr dirty="0"/>
          </a:p>
        </p:txBody>
      </p:sp>
      <p:sp>
        <p:nvSpPr>
          <p:cNvPr id="98" name="Google Shape;98;g36ee73024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a:extLst>
            <a:ext uri="{FF2B5EF4-FFF2-40B4-BE49-F238E27FC236}">
              <a16:creationId xmlns:a16="http://schemas.microsoft.com/office/drawing/2014/main" id="{FD67202F-1DEF-9D69-3CAD-AD67C978857D}"/>
            </a:ext>
          </a:extLst>
        </p:cNvPr>
        <p:cNvGrpSpPr/>
        <p:nvPr/>
      </p:nvGrpSpPr>
      <p:grpSpPr>
        <a:xfrm>
          <a:off x="0" y="0"/>
          <a:ext cx="0" cy="0"/>
          <a:chOff x="0" y="0"/>
          <a:chExt cx="0" cy="0"/>
        </a:xfrm>
      </p:grpSpPr>
      <p:sp>
        <p:nvSpPr>
          <p:cNvPr id="389" name="Google Shape;389;g36b824e2475_0_235:notes">
            <a:extLst>
              <a:ext uri="{FF2B5EF4-FFF2-40B4-BE49-F238E27FC236}">
                <a16:creationId xmlns:a16="http://schemas.microsoft.com/office/drawing/2014/main" id="{4703D792-0200-15B6-CD52-F431B1E55C6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US" dirty="0"/>
              <a:t>Ξεκινήστε με το ΣΕΝΑΡΙΟ σας. Γράψτε </a:t>
            </a:r>
            <a:r>
              <a:rPr lang="en-US" dirty="0" err="1"/>
              <a:t>το</a:t>
            </a:r>
            <a:r>
              <a:rPr lang="en-US" dirty="0"/>
              <a:t> </a:t>
            </a:r>
            <a:r>
              <a:rPr lang="el-GR" dirty="0"/>
              <a:t>σαν να μιλάτε, σχεδόν </a:t>
            </a:r>
            <a:r>
              <a:rPr lang="el-GR" dirty="0" err="1"/>
              <a:t>καθημερικά</a:t>
            </a:r>
            <a:r>
              <a:rPr lang="en-US" dirty="0"/>
              <a:t>— «Θέλαμε να καταλάβουμε...» και όχι «Ο στόχος ήταν να κατανοήσουμε...». Διαβάστε το δυνατά πολλές φορές. Αν δυσκολεύεστε με κάποιες φράσεις, ξαναγράψτε τις. Το σενάριό σας πρέπει να ακούγεται φυσικό όταν </a:t>
            </a:r>
            <a:r>
              <a:rPr lang="el-GR" dirty="0"/>
              <a:t>διαβάζεται δυνατά</a:t>
            </a:r>
            <a:r>
              <a:rPr lang="en-US" dirty="0"/>
              <a:t>, </a:t>
            </a:r>
            <a:r>
              <a:rPr lang="en-US" dirty="0" err="1"/>
              <a:t>όχι</a:t>
            </a:r>
            <a:r>
              <a:rPr lang="en-US" dirty="0"/>
              <a:t> </a:t>
            </a:r>
            <a:r>
              <a:rPr lang="el-GR" dirty="0"/>
              <a:t>μόνο </a:t>
            </a:r>
            <a:r>
              <a:rPr lang="en-US" dirty="0" err="1"/>
              <a:t>γρ</a:t>
            </a:r>
            <a:r>
              <a:rPr lang="en-US" dirty="0"/>
              <a:t>αμμένο.</a:t>
            </a:r>
          </a:p>
          <a:p>
            <a:pPr marL="0" lvl="0" indent="0" algn="l" rtl="0">
              <a:spcBef>
                <a:spcPts val="1200"/>
              </a:spcBef>
              <a:spcAft>
                <a:spcPts val="0"/>
              </a:spcAft>
              <a:buNone/>
            </a:pPr>
            <a:r>
              <a:rPr lang="en-US" dirty="0"/>
              <a:t>Συγκρίνετε το σενάριό σας με τις εικόνες σας. Αν έχετε μια αφήγηση 30 δευτερολέπτων, αλλά μόνο 15 δευτερόλεπτα εικόνων, έχετε ένα πρόβλημα. Προσθέστε εικόνες ή συντομεύστε την αφήγηση. Γενικά, αφήστε κάθε εικόνα να παραμείνει στην οθόνη για τουλάχιστον 3-5 δευτερόλεπτα — το κοινό χρειάζεται χρόνο για να αφομοιώσει τις οπτικές πληροφορίες.</a:t>
            </a:r>
          </a:p>
          <a:p>
            <a:pPr marL="0" lvl="0" indent="0" algn="l" rtl="0">
              <a:spcBef>
                <a:spcPts val="1200"/>
              </a:spcBef>
              <a:spcAft>
                <a:spcPts val="0"/>
              </a:spcAft>
              <a:buNone/>
            </a:pPr>
            <a:r>
              <a:rPr lang="en-US" dirty="0"/>
              <a:t>To </a:t>
            </a:r>
            <a:r>
              <a:rPr lang="el-GR" dirty="0"/>
              <a:t>ΤΑΙΡΙΑΣΜΑ </a:t>
            </a:r>
            <a:r>
              <a:rPr lang="en-US" dirty="0" err="1"/>
              <a:t>έχει</a:t>
            </a:r>
            <a:r>
              <a:rPr lang="en-US" dirty="0"/>
              <a:t> να κάνει με τη συνέργεια. Αν πείτε «...και τότε όλα άλλαξαν», αυτό πρέπει να συμπίπτει με μια εικόνα που δείχνει αλλαγή. Αν μιλάτε για ελπίδα, δείξτε μια εικόνα που μεταδίδει ελπίδα. Αλλά μην είστε πολύ κυριολεκτικοί — οι μεταφορές λειτουργούν. Μιλάτε για απομόνωση; Ίσως να δείξετε μια άδεια καρέκλα, ένα μοναχικό δέντρο, μια κλειστή πόρτα.</a:t>
            </a:r>
          </a:p>
          <a:p>
            <a:pPr marL="0" lvl="0" indent="0" algn="l" rtl="0">
              <a:spcBef>
                <a:spcPts val="1200"/>
              </a:spcBef>
              <a:spcAft>
                <a:spcPts val="0"/>
              </a:spcAft>
              <a:buNone/>
            </a:pPr>
            <a:r>
              <a:rPr lang="en-US" dirty="0"/>
              <a:t>ΗΧΟΓΡΑΦΗΣΗ φωνής: Βρείτε ένα ήσυχο δωμάτιο. Χρησιμοποιήστε την εφαρμογή φωνητικών σημειώσεων του τηλεφώνου σας ή το Audacity. Καθίστε άνετα, αναπνεύστε και μιλήστε καθαρά με μέτριο ρυθμό. Ηχογραφήστε ολόκληρο το σενάριο, κάντε παύση και ηχογραφήστε το ξανά. Οι πολλαπλές λήψεις σας δίνουν επιλογές κατά την επεξεργασία. Ακούστε ξανά — </a:t>
            </a:r>
            <a:r>
              <a:rPr lang="el-GR" dirty="0"/>
              <a:t>μήπως δεν μιλάτε καθαρά</a:t>
            </a:r>
            <a:r>
              <a:rPr lang="en-US" dirty="0"/>
              <a:t>; Πολύ γρήγορα; Μον</a:t>
            </a:r>
            <a:r>
              <a:rPr lang="el-GR" dirty="0" err="1"/>
              <a:t>ότονα</a:t>
            </a:r>
            <a:r>
              <a:rPr lang="en-US" dirty="0"/>
              <a:t>; Προσαρμόστε και ηχογραφήστε ξανά.</a:t>
            </a:r>
          </a:p>
          <a:p>
            <a:pPr marL="0" lvl="0" indent="0" algn="l" rtl="0">
              <a:spcBef>
                <a:spcPts val="1200"/>
              </a:spcBef>
              <a:spcAft>
                <a:spcPts val="0"/>
              </a:spcAft>
              <a:buNone/>
            </a:pPr>
            <a:r>
              <a:rPr lang="en-US" dirty="0"/>
              <a:t>Η ΜΟΥΣΙΚΗ είναι δύσκολη υπόθεση. Μπορεί να ενισχύσει υπέροχα τη διάθεση ή να αποσπάσει εντελώς την προσοχή. Κρατήστε την διακριτική — στο παρασκήνιο, όχι στο προσκήνιο. Και βεβαιωθείτε ότι είναι μουσική με ανοιχτή άδεια χρήσης (YouTube Audio Library, Free Music Archive ή παρόμοια).</a:t>
            </a:r>
          </a:p>
          <a:p>
            <a:pPr marL="0" lvl="0" indent="0" algn="l" rtl="0">
              <a:spcBef>
                <a:spcPts val="1200"/>
              </a:spcBef>
              <a:spcAft>
                <a:spcPts val="0"/>
              </a:spcAft>
              <a:buNone/>
            </a:pPr>
            <a:endParaRPr dirty="0"/>
          </a:p>
        </p:txBody>
      </p:sp>
      <p:sp>
        <p:nvSpPr>
          <p:cNvPr id="390" name="Google Shape;390;g36b824e2475_0_235:notes">
            <a:extLst>
              <a:ext uri="{FF2B5EF4-FFF2-40B4-BE49-F238E27FC236}">
                <a16:creationId xmlns:a16="http://schemas.microsoft.com/office/drawing/2014/main" id="{3F00B3EE-8D2D-A981-A462-B578C5E139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8615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a:extLst>
            <a:ext uri="{FF2B5EF4-FFF2-40B4-BE49-F238E27FC236}">
              <a16:creationId xmlns:a16="http://schemas.microsoft.com/office/drawing/2014/main" id="{CCD77BC9-DA9D-E917-ADDA-8BE3D7C419B3}"/>
            </a:ext>
          </a:extLst>
        </p:cNvPr>
        <p:cNvGrpSpPr/>
        <p:nvPr/>
      </p:nvGrpSpPr>
      <p:grpSpPr>
        <a:xfrm>
          <a:off x="0" y="0"/>
          <a:ext cx="0" cy="0"/>
          <a:chOff x="0" y="0"/>
          <a:chExt cx="0" cy="0"/>
        </a:xfrm>
      </p:grpSpPr>
      <p:sp>
        <p:nvSpPr>
          <p:cNvPr id="389" name="Google Shape;389;g36b824e2475_0_235:notes">
            <a:extLst>
              <a:ext uri="{FF2B5EF4-FFF2-40B4-BE49-F238E27FC236}">
                <a16:creationId xmlns:a16="http://schemas.microsoft.com/office/drawing/2014/main" id="{AF2927A2-086E-BD85-AC65-AC3203F4839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US" dirty="0"/>
              <a:t>Καθώς δημιουργείτε ιστορίες, ειδικά αυτές που αφορούν πραγματικούς ανθρώπους και κοινότητες, λάβετε υπόψη αυτές τις αρχές.</a:t>
            </a:r>
          </a:p>
          <a:p>
            <a:pPr marL="0" lvl="0" indent="0" algn="l" rtl="0">
              <a:spcBef>
                <a:spcPts val="1200"/>
              </a:spcBef>
              <a:spcAft>
                <a:spcPts val="0"/>
              </a:spcAft>
              <a:buNone/>
            </a:pPr>
            <a:r>
              <a:rPr lang="en-US" dirty="0"/>
              <a:t>Η ΣΑΦ</a:t>
            </a:r>
            <a:r>
              <a:rPr lang="el-GR" dirty="0"/>
              <a:t>Η</a:t>
            </a:r>
            <a:r>
              <a:rPr lang="en-US" dirty="0"/>
              <a:t>ΝΕΙΑ σημαίνει ότι το κοινό σας δεν μπερδεύεται. Αν σας δείξω μια εικόνα και η πρώτη σας αντίδραση είναι «Τι βλέπω</a:t>
            </a:r>
            <a:r>
              <a:rPr lang="el-GR" dirty="0"/>
              <a:t> εδώ</a:t>
            </a:r>
            <a:r>
              <a:rPr lang="en-US" dirty="0"/>
              <a:t>;», αυτό είναι πρόβλημα. Οι ισχυρές εικόνες που αφηγούνται ιστορίες έχουν σαφή θέματα και καθαρές συνθέσεις. Αυτό έχει σημασία ειδικά για μαθητές με διαφορές στην οπτική επεξεργασία ή για όσους βλέπουν σε μικρές οθόνες.</a:t>
            </a:r>
          </a:p>
          <a:p>
            <a:pPr marL="0" lvl="0" indent="0" algn="l" rtl="0">
              <a:spcBef>
                <a:spcPts val="1200"/>
              </a:spcBef>
              <a:spcAft>
                <a:spcPts val="0"/>
              </a:spcAft>
              <a:buNone/>
            </a:pPr>
            <a:r>
              <a:rPr lang="en-US" dirty="0"/>
              <a:t>Η ΣΥΝΑΙΣΘΗΜΑΤΙΚΗ </a:t>
            </a:r>
            <a:r>
              <a:rPr lang="el-GR" dirty="0"/>
              <a:t>ΕΠΙΔΡΑΣΗ</a:t>
            </a:r>
            <a:r>
              <a:rPr lang="en-US" dirty="0"/>
              <a:t> </a:t>
            </a:r>
            <a:r>
              <a:rPr lang="el-GR" dirty="0"/>
              <a:t>δημιουργείται</a:t>
            </a:r>
            <a:r>
              <a:rPr lang="en-US" dirty="0"/>
              <a:t> από την αυθεντικότητα. Οι πιο ισχυρές εικόνες συχνά δείχνουν γνήσιες ανθρώπινες στιγμές — χαρά, συγκέντρωση, θλίψη, αποφασιστικότητα. Υπάρχει όμως μια διαφορά: το να δείχνεις τον πόνο κάποιου για να δημιουργήσεις ενσυναίσθηση είναι διαφορετικό από το να εκμεταλλεύεσαι τον πόνο του για να προκαλέσεις εντύπωση. Ρώτα τον εαυτό σου: Αυτή η εικόνα σέβεται την ανθρωπιά του θέματος;</a:t>
            </a:r>
          </a:p>
          <a:p>
            <a:pPr marL="0" lvl="0" indent="0" algn="l" rtl="0">
              <a:spcBef>
                <a:spcPts val="1200"/>
              </a:spcBef>
              <a:spcAft>
                <a:spcPts val="0"/>
              </a:spcAft>
              <a:buNone/>
            </a:pPr>
            <a:r>
              <a:rPr lang="en-US" dirty="0"/>
              <a:t>Η ΑΜΕΣΟΤΗΤΑ έχει να κάνει με την οπτική αποτελεσματικότητα. </a:t>
            </a:r>
            <a:r>
              <a:rPr lang="en-US" dirty="0" err="1"/>
              <a:t>Οι</a:t>
            </a:r>
            <a:r>
              <a:rPr lang="en-US" dirty="0"/>
              <a:t> </a:t>
            </a:r>
            <a:r>
              <a:rPr lang="el-GR" dirty="0"/>
              <a:t>καλές αφηγηματικές</a:t>
            </a:r>
            <a:r>
              <a:rPr lang="en-US" dirty="0"/>
              <a:t> </a:t>
            </a:r>
            <a:r>
              <a:rPr lang="en-US" dirty="0" err="1"/>
              <a:t>εικόνες</a:t>
            </a:r>
            <a:r>
              <a:rPr lang="en-US" dirty="0"/>
              <a:t> επ</a:t>
            </a:r>
            <a:r>
              <a:rPr lang="en-US" dirty="0" err="1"/>
              <a:t>ικοινωνούν</a:t>
            </a:r>
            <a:r>
              <a:rPr lang="en-US" dirty="0"/>
              <a:t> αμέσως. Αυτό δεν σημαίνει ότι είναι απλοϊκές, αλλά το κύριο μήνυμα πρέπει να είναι άμεσο.</a:t>
            </a:r>
          </a:p>
          <a:p>
            <a:pPr marL="0" lvl="0" indent="0" algn="l" rtl="0">
              <a:spcBef>
                <a:spcPts val="1200"/>
              </a:spcBef>
              <a:spcAft>
                <a:spcPts val="0"/>
              </a:spcAft>
              <a:buNone/>
            </a:pPr>
            <a:endParaRPr dirty="0"/>
          </a:p>
        </p:txBody>
      </p:sp>
      <p:sp>
        <p:nvSpPr>
          <p:cNvPr id="390" name="Google Shape;390;g36b824e2475_0_235:notes">
            <a:extLst>
              <a:ext uri="{FF2B5EF4-FFF2-40B4-BE49-F238E27FC236}">
                <a16:creationId xmlns:a16="http://schemas.microsoft.com/office/drawing/2014/main" id="{0D76A96C-E0D2-C4C0-330C-B637B5914B0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3588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a:extLst>
            <a:ext uri="{FF2B5EF4-FFF2-40B4-BE49-F238E27FC236}">
              <a16:creationId xmlns:a16="http://schemas.microsoft.com/office/drawing/2014/main" id="{A3C8C8DE-F4A5-05E0-6122-D6E86FF6EF1C}"/>
            </a:ext>
          </a:extLst>
        </p:cNvPr>
        <p:cNvGrpSpPr/>
        <p:nvPr/>
      </p:nvGrpSpPr>
      <p:grpSpPr>
        <a:xfrm>
          <a:off x="0" y="0"/>
          <a:ext cx="0" cy="0"/>
          <a:chOff x="0" y="0"/>
          <a:chExt cx="0" cy="0"/>
        </a:xfrm>
      </p:grpSpPr>
      <p:sp>
        <p:nvSpPr>
          <p:cNvPr id="429" name="Google Shape;429;g36b824e2475_0_255:notes">
            <a:extLst>
              <a:ext uri="{FF2B5EF4-FFF2-40B4-BE49-F238E27FC236}">
                <a16:creationId xmlns:a16="http://schemas.microsoft.com/office/drawing/2014/main" id="{46406870-091A-43CC-22CA-24258A733B1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430" name="Google Shape;430;g36b824e2475_0_255:notes">
            <a:extLst>
              <a:ext uri="{FF2B5EF4-FFF2-40B4-BE49-F238E27FC236}">
                <a16:creationId xmlns:a16="http://schemas.microsoft.com/office/drawing/2014/main" id="{231E3EF9-0416-A83A-00CA-47AEB48DCA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1205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a:extLst>
            <a:ext uri="{FF2B5EF4-FFF2-40B4-BE49-F238E27FC236}">
              <a16:creationId xmlns:a16="http://schemas.microsoft.com/office/drawing/2014/main" id="{41505515-D473-D30F-31CC-6C76DB2170E4}"/>
            </a:ext>
          </a:extLst>
        </p:cNvPr>
        <p:cNvGrpSpPr/>
        <p:nvPr/>
      </p:nvGrpSpPr>
      <p:grpSpPr>
        <a:xfrm>
          <a:off x="0" y="0"/>
          <a:ext cx="0" cy="0"/>
          <a:chOff x="0" y="0"/>
          <a:chExt cx="0" cy="0"/>
        </a:xfrm>
      </p:grpSpPr>
      <p:sp>
        <p:nvSpPr>
          <p:cNvPr id="429" name="Google Shape;429;g36b824e2475_0_255:notes">
            <a:extLst>
              <a:ext uri="{FF2B5EF4-FFF2-40B4-BE49-F238E27FC236}">
                <a16:creationId xmlns:a16="http://schemas.microsoft.com/office/drawing/2014/main" id="{84F7A01C-6819-C400-39C5-3AEF059ABB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430" name="Google Shape;430;g36b824e2475_0_255:notes">
            <a:extLst>
              <a:ext uri="{FF2B5EF4-FFF2-40B4-BE49-F238E27FC236}">
                <a16:creationId xmlns:a16="http://schemas.microsoft.com/office/drawing/2014/main" id="{2D1DFE11-D2AE-3EDF-C147-C458A3F4A4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1476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a:extLst>
            <a:ext uri="{FF2B5EF4-FFF2-40B4-BE49-F238E27FC236}">
              <a16:creationId xmlns:a16="http://schemas.microsoft.com/office/drawing/2014/main" id="{BC40F617-FFA2-C4F8-1D6E-19E8C458F9DE}"/>
            </a:ext>
          </a:extLst>
        </p:cNvPr>
        <p:cNvGrpSpPr/>
        <p:nvPr/>
      </p:nvGrpSpPr>
      <p:grpSpPr>
        <a:xfrm>
          <a:off x="0" y="0"/>
          <a:ext cx="0" cy="0"/>
          <a:chOff x="0" y="0"/>
          <a:chExt cx="0" cy="0"/>
        </a:xfrm>
      </p:grpSpPr>
      <p:sp>
        <p:nvSpPr>
          <p:cNvPr id="488" name="Google Shape;488;g36b824e2475_0_290:notes">
            <a:extLst>
              <a:ext uri="{FF2B5EF4-FFF2-40B4-BE49-F238E27FC236}">
                <a16:creationId xmlns:a16="http://schemas.microsoft.com/office/drawing/2014/main" id="{BF32B084-A527-8665-A50A-BC81DFD794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dirty="0">
                <a:solidFill>
                  <a:schemeClr val="dk1"/>
                </a:solidFill>
                <a:latin typeface="Tahoma"/>
                <a:ea typeface="Tahoma"/>
                <a:cs typeface="Tahoma"/>
                <a:sym typeface="Tahoma"/>
              </a:rPr>
              <a:t>Αυτή η δραστηριότητα μπορεί να γίνει εκτός σύνδεσης, με διάρκεια περίπου 30 λεπτά.</a:t>
            </a:r>
          </a:p>
          <a:p>
            <a:pPr marL="0" lvl="0" indent="0" algn="l" rtl="0">
              <a:lnSpc>
                <a:spcPct val="115000"/>
              </a:lnSpc>
              <a:spcBef>
                <a:spcPts val="1200"/>
              </a:spcBef>
              <a:spcAft>
                <a:spcPts val="0"/>
              </a:spcAft>
              <a:buClr>
                <a:schemeClr val="dk1"/>
              </a:buClr>
              <a:buSzPts val="1100"/>
              <a:buFont typeface="Arial"/>
              <a:buNone/>
            </a:pPr>
            <a:endParaRPr lang="en" sz="1200" dirty="0">
              <a:solidFill>
                <a:schemeClr val="dk1"/>
              </a:solidFill>
              <a:latin typeface="Tahoma"/>
              <a:ea typeface="Tahoma"/>
              <a:cs typeface="Tahoma"/>
              <a:sym typeface="Tahoma"/>
            </a:endParaRPr>
          </a:p>
          <a:p>
            <a:pPr marL="0" lvl="0" indent="0" algn="l" rtl="0">
              <a:lnSpc>
                <a:spcPct val="115000"/>
              </a:lnSpc>
              <a:spcBef>
                <a:spcPts val="1200"/>
              </a:spcBef>
              <a:spcAft>
                <a:spcPts val="0"/>
              </a:spcAft>
              <a:buClr>
                <a:schemeClr val="dk1"/>
              </a:buClr>
              <a:buSzPts val="1100"/>
              <a:buFont typeface="Arial"/>
              <a:buNone/>
            </a:pPr>
            <a:r>
              <a:rPr lang="en" sz="1200" dirty="0">
                <a:solidFill>
                  <a:schemeClr val="dk1"/>
                </a:solidFill>
                <a:latin typeface="Tahoma"/>
                <a:ea typeface="Tahoma"/>
                <a:cs typeface="Tahoma"/>
                <a:sym typeface="Tahoma"/>
              </a:rPr>
              <a:t>Τώρα θα δημιουργήσετε τις ιστορίες σας με βάση τα storyboards σας. Θυμηθείτε το μήνυμά σας, την ιδέα, τις επιλογές, τις τεχνικές. Παρακαλώ, ακολουθήστε πιστά το storyboard.  Πριν τελειώσετε, ζητήστε την γνώμη του μαθητή που κάθεται δίπλα σας. Ρωτήστε τον αν αυτό που βλέπει ανταποκρίνεται στην πρόθεσή σας, αν μεταδίδει το μήνυμα.</a:t>
            </a:r>
            <a:endParaRPr sz="1200" dirty="0">
              <a:solidFill>
                <a:schemeClr val="dk1"/>
              </a:solidFill>
              <a:latin typeface="Tahoma"/>
              <a:ea typeface="Tahoma"/>
              <a:cs typeface="Tahoma"/>
              <a:sym typeface="Tahoma"/>
            </a:endParaRPr>
          </a:p>
          <a:p>
            <a:pPr marL="0" lvl="0" indent="0" algn="l" rtl="0">
              <a:spcBef>
                <a:spcPts val="1200"/>
              </a:spcBef>
              <a:spcAft>
                <a:spcPts val="0"/>
              </a:spcAft>
              <a:buNone/>
            </a:pPr>
            <a:endParaRPr dirty="0"/>
          </a:p>
        </p:txBody>
      </p:sp>
      <p:sp>
        <p:nvSpPr>
          <p:cNvPr id="489" name="Google Shape;489;g36b824e2475_0_290:notes">
            <a:extLst>
              <a:ext uri="{FF2B5EF4-FFF2-40B4-BE49-F238E27FC236}">
                <a16:creationId xmlns:a16="http://schemas.microsoft.com/office/drawing/2014/main" id="{A045DC66-F17C-B7E3-0B9D-D593FE362B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549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6b824e2475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l-GR" dirty="0"/>
              <a:t>Και τώρα περνάμε στο τελευταίο κομμάτι, που αφορά θέματα κανόνων, ηθικής, και σωστής συμπεριφοράς.</a:t>
            </a:r>
            <a:endParaRPr dirty="0"/>
          </a:p>
        </p:txBody>
      </p:sp>
      <p:sp>
        <p:nvSpPr>
          <p:cNvPr id="126" name="Google Shape;126;g36b824e2475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a:extLst>
            <a:ext uri="{FF2B5EF4-FFF2-40B4-BE49-F238E27FC236}">
              <a16:creationId xmlns:a16="http://schemas.microsoft.com/office/drawing/2014/main" id="{445DAF40-8711-A942-DECA-45EB727AF802}"/>
            </a:ext>
          </a:extLst>
        </p:cNvPr>
        <p:cNvGrpSpPr/>
        <p:nvPr/>
      </p:nvGrpSpPr>
      <p:grpSpPr>
        <a:xfrm>
          <a:off x="0" y="0"/>
          <a:ext cx="0" cy="0"/>
          <a:chOff x="0" y="0"/>
          <a:chExt cx="0" cy="0"/>
        </a:xfrm>
      </p:grpSpPr>
      <p:sp>
        <p:nvSpPr>
          <p:cNvPr id="399" name="Google Shape;399;g36b824e2475_0_580:notes">
            <a:extLst>
              <a:ext uri="{FF2B5EF4-FFF2-40B4-BE49-F238E27FC236}">
                <a16:creationId xmlns:a16="http://schemas.microsoft.com/office/drawing/2014/main" id="{8C45F267-5DED-D0E3-B487-FE0E304EE0E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Tahoma"/>
                <a:ea typeface="Tahoma"/>
                <a:cs typeface="Tahoma"/>
                <a:sym typeface="Tahoma"/>
              </a:rPr>
              <a:t>Ας γίνουμε πιο συγκεκριμένοι σχετικά με τα πνευματικά δικαιώματα και την προστασία της ιδιωτικής ζωής, καθώς αυτά έχουν πραγματικές συνέπειες.</a:t>
            </a:r>
          </a:p>
          <a:p>
            <a:pPr marL="0" lvl="0" indent="0" algn="l" rtl="0">
              <a:spcBef>
                <a:spcPts val="0"/>
              </a:spcBef>
              <a:spcAft>
                <a:spcPts val="0"/>
              </a:spcAft>
              <a:buNone/>
            </a:pPr>
            <a:r>
              <a:rPr lang="en-US" sz="1200" b="1" dirty="0">
                <a:solidFill>
                  <a:schemeClr val="dk1"/>
                </a:solidFill>
                <a:latin typeface="Tahoma"/>
                <a:ea typeface="Tahoma"/>
                <a:cs typeface="Tahoma"/>
                <a:sym typeface="Tahoma"/>
              </a:rPr>
              <a:t>ΠΝΕΥΜΑΤΙΚΑ ΔΙΚΑΙΩΜΑΤΑ</a:t>
            </a:r>
            <a:r>
              <a:rPr lang="en-US" sz="1200" dirty="0">
                <a:solidFill>
                  <a:schemeClr val="dk1"/>
                </a:solidFill>
                <a:latin typeface="Tahoma"/>
                <a:ea typeface="Tahoma"/>
                <a:cs typeface="Tahoma"/>
                <a:sym typeface="Tahoma"/>
              </a:rPr>
              <a:t>: Εάν δεν το δημιουργήσατε εσείς και δεν </a:t>
            </a:r>
            <a:r>
              <a:rPr lang="el-GR" sz="1200" dirty="0">
                <a:solidFill>
                  <a:schemeClr val="dk1"/>
                </a:solidFill>
                <a:latin typeface="Tahoma"/>
                <a:ea typeface="Tahoma"/>
                <a:cs typeface="Tahoma"/>
                <a:sym typeface="Tahoma"/>
              </a:rPr>
              <a:t>έχει ανοιχτή άδεια</a:t>
            </a:r>
            <a:r>
              <a:rPr lang="en-US" sz="1200" dirty="0">
                <a:solidFill>
                  <a:schemeClr val="dk1"/>
                </a:solidFill>
                <a:latin typeface="Tahoma"/>
                <a:ea typeface="Tahoma"/>
                <a:cs typeface="Tahoma"/>
                <a:sym typeface="Tahoma"/>
              </a:rPr>
              <a:t>, δεν μπορείτε να το χρησιμοποιήσετε. Τελεία και παύλα. Αυτό περιλαμβάνει:</a:t>
            </a:r>
          </a:p>
          <a:p>
            <a:pPr marL="0" lvl="0" indent="0" algn="l" rtl="0">
              <a:spcBef>
                <a:spcPts val="0"/>
              </a:spcBef>
              <a:spcAft>
                <a:spcPts val="0"/>
              </a:spcAft>
              <a:buNone/>
            </a:pPr>
            <a:r>
              <a:rPr lang="en-US" sz="1200" dirty="0">
                <a:solidFill>
                  <a:schemeClr val="dk1"/>
                </a:solidFill>
                <a:latin typeface="Tahoma"/>
                <a:ea typeface="Tahoma"/>
                <a:cs typeface="Tahoma"/>
                <a:sym typeface="Tahoma"/>
              </a:rPr>
              <a:t>• Τραγούδια από το Spotify (προστατευμένα από πνευματικά δικαιώματα)</a:t>
            </a:r>
          </a:p>
          <a:p>
            <a:pPr marL="0" lvl="0" indent="0" algn="l" rtl="0">
              <a:spcBef>
                <a:spcPts val="0"/>
              </a:spcBef>
              <a:spcAft>
                <a:spcPts val="0"/>
              </a:spcAft>
              <a:buNone/>
            </a:pPr>
            <a:r>
              <a:rPr lang="en-US" sz="1200" dirty="0">
                <a:solidFill>
                  <a:schemeClr val="dk1"/>
                </a:solidFill>
                <a:latin typeface="Tahoma"/>
                <a:ea typeface="Tahoma"/>
                <a:cs typeface="Tahoma"/>
                <a:sym typeface="Tahoma"/>
              </a:rPr>
              <a:t>• Φωτογραφίες από το Google Images (συνήθως προστατεύονται από πνευματικά δικαιώματα)</a:t>
            </a:r>
          </a:p>
          <a:p>
            <a:pPr marL="0" lvl="0" indent="0" algn="l" rtl="0">
              <a:spcBef>
                <a:spcPts val="0"/>
              </a:spcBef>
              <a:spcAft>
                <a:spcPts val="0"/>
              </a:spcAft>
              <a:buNone/>
            </a:pPr>
            <a:r>
              <a:rPr lang="en-US" sz="1200" dirty="0">
                <a:solidFill>
                  <a:schemeClr val="dk1"/>
                </a:solidFill>
                <a:latin typeface="Tahoma"/>
                <a:ea typeface="Tahoma"/>
                <a:cs typeface="Tahoma"/>
                <a:sym typeface="Tahoma"/>
              </a:rPr>
              <a:t>• Κλιπ από ταινίες ή τηλεοπτικές εκπομπές (με πνευματικά δικαιώματα)</a:t>
            </a:r>
          </a:p>
          <a:p>
            <a:pPr marL="0" lvl="0" indent="0" algn="l" rtl="0">
              <a:spcBef>
                <a:spcPts val="0"/>
              </a:spcBef>
              <a:spcAft>
                <a:spcPts val="0"/>
              </a:spcAft>
              <a:buNone/>
            </a:pPr>
            <a:r>
              <a:rPr lang="en-US" sz="1200" dirty="0">
                <a:solidFill>
                  <a:schemeClr val="dk1"/>
                </a:solidFill>
                <a:latin typeface="Tahoma"/>
                <a:ea typeface="Tahoma"/>
                <a:cs typeface="Tahoma"/>
                <a:sym typeface="Tahoma"/>
              </a:rPr>
              <a:t>• Έργα τέχνης που βρίσκετε στο διαδίκτυο (συνήθως προστατεύονται από πνευματικά δικαιώματα)</a:t>
            </a:r>
          </a:p>
          <a:p>
            <a:pPr marL="0" lvl="0" indent="0" algn="l" rtl="0">
              <a:spcBef>
                <a:spcPts val="0"/>
              </a:spcBef>
              <a:spcAft>
                <a:spcPts val="0"/>
              </a:spcAft>
              <a:buNone/>
            </a:pPr>
            <a:r>
              <a:rPr lang="en-US" sz="1200" dirty="0">
                <a:solidFill>
                  <a:schemeClr val="dk1"/>
                </a:solidFill>
                <a:latin typeface="Tahoma"/>
                <a:ea typeface="Tahoma"/>
                <a:cs typeface="Tahoma"/>
                <a:sym typeface="Tahoma"/>
              </a:rPr>
              <a:t>Τι ΜΠΟΡΕΙΤΕ να χρησιμοποιήσετε; Τις δικές σας φωτογραφίες. Φωτογραφίες από το Europeana ή το Archive.org που φέρουν την ένδειξη Creative Commons ή δημόσιο</a:t>
            </a:r>
            <a:r>
              <a:rPr lang="el-GR" sz="1200" dirty="0">
                <a:solidFill>
                  <a:schemeClr val="dk1"/>
                </a:solidFill>
                <a:latin typeface="Tahoma"/>
                <a:ea typeface="Tahoma"/>
                <a:cs typeface="Tahoma"/>
                <a:sym typeface="Tahoma"/>
              </a:rPr>
              <a:t>υ</a:t>
            </a:r>
            <a:r>
              <a:rPr lang="en-US" sz="1200" dirty="0">
                <a:solidFill>
                  <a:schemeClr val="dk1"/>
                </a:solidFill>
                <a:latin typeface="Tahoma"/>
                <a:ea typeface="Tahoma"/>
                <a:cs typeface="Tahoma"/>
                <a:sym typeface="Tahoma"/>
              </a:rPr>
              <a:t> τομέα. Μουσική από τη Βιβλιοθήκη Ήχου του YouTube ή το Free Music Archive. Κυβερνητικά έγγραφα (συνήθως δημόσιου τομέα).</a:t>
            </a:r>
          </a:p>
          <a:p>
            <a:pPr marL="0" lvl="0" indent="0" algn="l" rtl="0">
              <a:spcBef>
                <a:spcPts val="0"/>
              </a:spcBef>
              <a:spcAft>
                <a:spcPts val="0"/>
              </a:spcAft>
              <a:buNone/>
            </a:pPr>
            <a:r>
              <a:rPr lang="en-US" sz="1200" dirty="0">
                <a:solidFill>
                  <a:schemeClr val="dk1"/>
                </a:solidFill>
                <a:latin typeface="Tahoma"/>
                <a:ea typeface="Tahoma"/>
                <a:cs typeface="Tahoma"/>
                <a:sym typeface="Tahoma"/>
              </a:rPr>
              <a:t>Όταν χρησιμοποιείτε υλικό με ανοιχτή άδεια χρήσης, αναγράψτε σωστά την πηγή. Συμπεριλάβετε: το όνομα του δημιουργού, τον τίτλο, την πηγή και τον τύπο της άδειας χρήσης. Είναι θέμα σεβασμού και συχνά απαιτείται από το νόμο.</a:t>
            </a:r>
          </a:p>
          <a:p>
            <a:pPr marL="0" lvl="0" indent="0" algn="l" rtl="0">
              <a:spcBef>
                <a:spcPts val="0"/>
              </a:spcBef>
              <a:spcAft>
                <a:spcPts val="0"/>
              </a:spcAft>
              <a:buNone/>
            </a:pPr>
            <a:endParaRPr lang="en-US" sz="1200" dirty="0">
              <a:solidFill>
                <a:schemeClr val="dk1"/>
              </a:solidFill>
              <a:latin typeface="Tahoma"/>
              <a:ea typeface="Tahoma"/>
              <a:cs typeface="Tahoma"/>
              <a:sym typeface="Tahoma"/>
            </a:endParaRPr>
          </a:p>
          <a:p>
            <a:pPr marL="0" lvl="0" indent="0" algn="l" rtl="0">
              <a:spcBef>
                <a:spcPts val="0"/>
              </a:spcBef>
              <a:spcAft>
                <a:spcPts val="0"/>
              </a:spcAft>
              <a:buNone/>
            </a:pPr>
            <a:r>
              <a:rPr lang="en-US" sz="1200" b="1" dirty="0">
                <a:solidFill>
                  <a:schemeClr val="dk1"/>
                </a:solidFill>
                <a:latin typeface="Tahoma"/>
                <a:ea typeface="Tahoma"/>
                <a:cs typeface="Tahoma"/>
                <a:sym typeface="Tahoma"/>
              </a:rPr>
              <a:t>Η </a:t>
            </a:r>
            <a:r>
              <a:rPr lang="el-GR" sz="1200" b="1" dirty="0">
                <a:solidFill>
                  <a:schemeClr val="dk1"/>
                </a:solidFill>
                <a:latin typeface="Tahoma"/>
                <a:ea typeface="Tahoma"/>
                <a:cs typeface="Tahoma"/>
                <a:sym typeface="Tahoma"/>
              </a:rPr>
              <a:t>ΠΡΟΣΤΑΣΙΑ ΠΡΟΣΩΠΙΚΩΝ ΔΕΔΟΜΕΝΩΝ </a:t>
            </a:r>
            <a:r>
              <a:rPr lang="en-US" sz="1200" dirty="0">
                <a:solidFill>
                  <a:schemeClr val="dk1"/>
                </a:solidFill>
                <a:latin typeface="Tahoma"/>
                <a:ea typeface="Tahoma"/>
                <a:cs typeface="Tahoma"/>
                <a:sym typeface="Tahoma"/>
              </a:rPr>
              <a:t>α</a:t>
            </a:r>
            <a:r>
              <a:rPr lang="en-US" sz="1200" dirty="0" err="1">
                <a:solidFill>
                  <a:schemeClr val="dk1"/>
                </a:solidFill>
                <a:latin typeface="Tahoma"/>
                <a:ea typeface="Tahoma"/>
                <a:cs typeface="Tahoma"/>
                <a:sym typeface="Tahoma"/>
              </a:rPr>
              <a:t>φορά</a:t>
            </a:r>
            <a:r>
              <a:rPr lang="en-US" sz="1200" dirty="0">
                <a:solidFill>
                  <a:schemeClr val="dk1"/>
                </a:solidFill>
                <a:latin typeface="Tahoma"/>
                <a:ea typeface="Tahoma"/>
                <a:cs typeface="Tahoma"/>
                <a:sym typeface="Tahoma"/>
              </a:rPr>
              <a:t> την προστασία των ανθρώπων, ειδικά των ευάλωτων. Σε πολλά μέρη, είναι παράνομο να δημοσιεύονται φωτογραφίες παιδιών χωρίς τη συγκατάθεση των γονέων. Αλλά ακόμα και όταν είναι νόμιμο, είναι ηθικό; Σκεφτείτε:</a:t>
            </a:r>
          </a:p>
          <a:p>
            <a:pPr marL="0" lvl="0" indent="0" algn="l" rtl="0">
              <a:spcBef>
                <a:spcPts val="0"/>
              </a:spcBef>
              <a:spcAft>
                <a:spcPts val="0"/>
              </a:spcAft>
              <a:buNone/>
            </a:pPr>
            <a:r>
              <a:rPr lang="en-US" sz="1200" dirty="0">
                <a:solidFill>
                  <a:schemeClr val="dk1"/>
                </a:solidFill>
                <a:latin typeface="Tahoma"/>
                <a:ea typeface="Tahoma"/>
                <a:cs typeface="Tahoma"/>
                <a:sym typeface="Tahoma"/>
              </a:rPr>
              <a:t>• Μια φωτογραφία ενός μαθητή που δυσκολεύεται στην τάξη — μπορεί να τον φέρει σε δύσκολη θέση</a:t>
            </a:r>
          </a:p>
          <a:p>
            <a:pPr marL="0" lvl="0" indent="0" algn="l" rtl="0">
              <a:spcBef>
                <a:spcPts val="0"/>
              </a:spcBef>
              <a:spcAft>
                <a:spcPts val="0"/>
              </a:spcAft>
              <a:buNone/>
            </a:pPr>
            <a:r>
              <a:rPr lang="en-US" sz="1200" dirty="0">
                <a:solidFill>
                  <a:schemeClr val="dk1"/>
                </a:solidFill>
                <a:latin typeface="Tahoma"/>
                <a:ea typeface="Tahoma"/>
                <a:cs typeface="Tahoma"/>
                <a:sym typeface="Tahoma"/>
              </a:rPr>
              <a:t>• Μια φωτογραφία που δείχνει τη διεύθυνση του σπιτιού ή του σχολείου κάποιου — θέμα ασφάλειας</a:t>
            </a:r>
          </a:p>
          <a:p>
            <a:pPr marL="0" lvl="0" indent="0" algn="l" rtl="0">
              <a:spcBef>
                <a:spcPts val="0"/>
              </a:spcBef>
              <a:spcAft>
                <a:spcPts val="0"/>
              </a:spcAft>
              <a:buNone/>
            </a:pPr>
            <a:r>
              <a:rPr lang="en-US" sz="1200" dirty="0">
                <a:solidFill>
                  <a:schemeClr val="dk1"/>
                </a:solidFill>
                <a:latin typeface="Tahoma"/>
                <a:ea typeface="Tahoma"/>
                <a:cs typeface="Tahoma"/>
                <a:sym typeface="Tahoma"/>
              </a:rPr>
              <a:t>• Φωτογραφίες ανθρώπων σε κατάσταση δυσφορίας — εκμεταλλεύεται την ευάλωτη θέση τους</a:t>
            </a:r>
          </a:p>
          <a:p>
            <a:pPr marL="0" lvl="0" indent="0" algn="l" rtl="0">
              <a:spcBef>
                <a:spcPts val="0"/>
              </a:spcBef>
              <a:spcAft>
                <a:spcPts val="0"/>
              </a:spcAft>
              <a:buNone/>
            </a:pPr>
            <a:r>
              <a:rPr lang="en-US" sz="1200" dirty="0">
                <a:solidFill>
                  <a:schemeClr val="dk1"/>
                </a:solidFill>
                <a:latin typeface="Tahoma"/>
                <a:ea typeface="Tahoma"/>
                <a:cs typeface="Tahoma"/>
                <a:sym typeface="Tahoma"/>
              </a:rPr>
              <a:t>Γενικός κανόνας: Αν φωτογραφίζετε άτομα, ενημερώστε τα για το τι δημιουργείτε και πώς θα μοιραστεί. Δείξτε τους τις φωτογραφίες. Ζητήστε την άδειά τους. Αυτό είναι βασικός σεβασμός προς τον άνθρωπο.</a:t>
            </a:r>
          </a:p>
          <a:p>
            <a:pPr marL="0" lvl="0" indent="0" algn="l" rtl="0">
              <a:spcBef>
                <a:spcPts val="0"/>
              </a:spcBef>
              <a:spcAft>
                <a:spcPts val="0"/>
              </a:spcAft>
              <a:buNone/>
            </a:pPr>
            <a:endParaRPr lang="en-US" sz="1200" dirty="0">
              <a:solidFill>
                <a:schemeClr val="dk1"/>
              </a:solidFill>
              <a:latin typeface="Tahoma"/>
              <a:ea typeface="Tahoma"/>
              <a:cs typeface="Tahoma"/>
              <a:sym typeface="Tahoma"/>
            </a:endParaRPr>
          </a:p>
          <a:p>
            <a:pPr marL="0" lvl="0" indent="0" algn="l" rtl="0">
              <a:spcBef>
                <a:spcPts val="0"/>
              </a:spcBef>
              <a:spcAft>
                <a:spcPts val="0"/>
              </a:spcAft>
              <a:buNone/>
            </a:pPr>
            <a:r>
              <a:rPr lang="en-US" sz="1200" dirty="0">
                <a:solidFill>
                  <a:schemeClr val="dk1"/>
                </a:solidFill>
                <a:latin typeface="Tahoma"/>
                <a:ea typeface="Tahoma"/>
                <a:cs typeface="Tahoma"/>
                <a:sym typeface="Tahoma"/>
              </a:rPr>
              <a:t>Και </a:t>
            </a:r>
            <a:r>
              <a:rPr lang="en-US" sz="1200" b="1" dirty="0">
                <a:solidFill>
                  <a:schemeClr val="dk1"/>
                </a:solidFill>
                <a:latin typeface="Tahoma"/>
                <a:ea typeface="Tahoma"/>
                <a:cs typeface="Tahoma"/>
                <a:sym typeface="Tahoma"/>
              </a:rPr>
              <a:t>ΘΥΜΗΘΕΙΤΕ</a:t>
            </a:r>
            <a:r>
              <a:rPr lang="en-US" sz="1200" dirty="0">
                <a:solidFill>
                  <a:schemeClr val="dk1"/>
                </a:solidFill>
                <a:latin typeface="Tahoma"/>
                <a:ea typeface="Tahoma"/>
                <a:cs typeface="Tahoma"/>
                <a:sym typeface="Tahoma"/>
              </a:rPr>
              <a:t>: Μόλις δημοσιεύσετε κάτι στο διαδίκτυο, χάνετε τον έλεγχο. Ακόμα και με τις ρυθμίσεις απορρήτου, οι άνθρωποι μπορούν να κάνουν screenshot και να το μοιραστούν. Μόλις δημοσιευτεί, είναι μόνιμο. Σκεφτείτε πριν δημοσιεύσετε.</a:t>
            </a:r>
          </a:p>
          <a:p>
            <a:pPr marL="0" lvl="0" indent="0" algn="l" rtl="0">
              <a:spcBef>
                <a:spcPts val="0"/>
              </a:spcBef>
              <a:spcAft>
                <a:spcPts val="0"/>
              </a:spcAft>
              <a:buNone/>
            </a:pPr>
            <a:endParaRPr lang="en-US" sz="1200" dirty="0">
              <a:solidFill>
                <a:schemeClr val="dk1"/>
              </a:solidFill>
              <a:latin typeface="Tahoma"/>
              <a:ea typeface="Tahoma"/>
              <a:cs typeface="Tahoma"/>
              <a:sym typeface="Tahoma"/>
            </a:endParaRPr>
          </a:p>
          <a:p>
            <a:pPr marL="0" lvl="0" indent="0" algn="l" rtl="0">
              <a:lnSpc>
                <a:spcPct val="115000"/>
              </a:lnSpc>
              <a:spcBef>
                <a:spcPts val="1200"/>
              </a:spcBef>
              <a:spcAft>
                <a:spcPts val="0"/>
              </a:spcAft>
              <a:buClr>
                <a:schemeClr val="dk1"/>
              </a:buClr>
              <a:buSzPts val="1100"/>
              <a:buFont typeface="Arial"/>
              <a:buNone/>
            </a:pPr>
            <a:endParaRPr sz="1200" dirty="0">
              <a:solidFill>
                <a:schemeClr val="dk1"/>
              </a:solidFill>
              <a:latin typeface="Tahoma"/>
              <a:ea typeface="Tahoma"/>
              <a:cs typeface="Tahoma"/>
              <a:sym typeface="Tahoma"/>
            </a:endParaRPr>
          </a:p>
          <a:p>
            <a:pPr marL="0" lvl="0" indent="0" algn="l" rtl="0">
              <a:spcBef>
                <a:spcPts val="1200"/>
              </a:spcBef>
              <a:spcAft>
                <a:spcPts val="0"/>
              </a:spcAft>
              <a:buNone/>
            </a:pPr>
            <a:endParaRPr sz="1200" dirty="0">
              <a:solidFill>
                <a:schemeClr val="dk1"/>
              </a:solidFill>
              <a:latin typeface="Tahoma"/>
              <a:ea typeface="Tahoma"/>
              <a:cs typeface="Tahoma"/>
              <a:sym typeface="Tahoma"/>
            </a:endParaRPr>
          </a:p>
        </p:txBody>
      </p:sp>
      <p:sp>
        <p:nvSpPr>
          <p:cNvPr id="400" name="Google Shape;400;g36b824e2475_0_580:notes">
            <a:extLst>
              <a:ext uri="{FF2B5EF4-FFF2-40B4-BE49-F238E27FC236}">
                <a16:creationId xmlns:a16="http://schemas.microsoft.com/office/drawing/2014/main" id="{2541F81D-DB02-6ED0-00E6-0211AF9C92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6077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6b824e2475_0_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200" dirty="0">
                <a:solidFill>
                  <a:schemeClr val="dk1"/>
                </a:solidFill>
                <a:latin typeface="Tahoma"/>
                <a:ea typeface="Tahoma"/>
                <a:cs typeface="Tahoma"/>
                <a:sym typeface="Tahoma"/>
              </a:rPr>
              <a:t>Η</a:t>
            </a:r>
            <a:r>
              <a:rPr lang="en-US" sz="1200" b="1" dirty="0">
                <a:solidFill>
                  <a:schemeClr val="dk1"/>
                </a:solidFill>
                <a:latin typeface="Tahoma"/>
                <a:ea typeface="Tahoma"/>
                <a:cs typeface="Tahoma"/>
                <a:sym typeface="Tahoma"/>
              </a:rPr>
              <a:t> ΣΥΓΚΑΤΑΘΕΣΗ </a:t>
            </a:r>
            <a:r>
              <a:rPr lang="en-US" sz="1200" dirty="0">
                <a:solidFill>
                  <a:schemeClr val="dk1"/>
                </a:solidFill>
                <a:latin typeface="Tahoma"/>
                <a:ea typeface="Tahoma"/>
                <a:cs typeface="Tahoma"/>
                <a:sym typeface="Tahoma"/>
              </a:rPr>
              <a:t>είναι σημαντική στην ηθική αφήγηση, </a:t>
            </a:r>
            <a:r>
              <a:rPr lang="el-GR" sz="1200" dirty="0">
                <a:solidFill>
                  <a:schemeClr val="dk1"/>
                </a:solidFill>
                <a:latin typeface="Tahoma"/>
                <a:ea typeface="Tahoma"/>
                <a:cs typeface="Tahoma"/>
                <a:sym typeface="Tahoma"/>
              </a:rPr>
              <a:t>και εμπεριέχει</a:t>
            </a:r>
            <a:r>
              <a:rPr lang="en-US" sz="1200" dirty="0">
                <a:solidFill>
                  <a:schemeClr val="dk1"/>
                </a:solidFill>
                <a:latin typeface="Tahoma"/>
                <a:ea typeface="Tahoma"/>
                <a:cs typeface="Tahoma"/>
                <a:sym typeface="Tahoma"/>
              </a:rPr>
              <a:t> εμπιστοσύνη, δίκαιη χρήση</a:t>
            </a:r>
            <a:r>
              <a:rPr lang="el-GR" sz="1200" dirty="0">
                <a:solidFill>
                  <a:schemeClr val="dk1"/>
                </a:solidFill>
                <a:latin typeface="Tahoma"/>
                <a:ea typeface="Tahoma"/>
                <a:cs typeface="Tahoma"/>
                <a:sym typeface="Tahoma"/>
              </a:rPr>
              <a:t>.</a:t>
            </a:r>
            <a:r>
              <a:rPr lang="en-US" sz="1200" dirty="0">
                <a:solidFill>
                  <a:schemeClr val="dk1"/>
                </a:solidFill>
                <a:latin typeface="Tahoma"/>
                <a:ea typeface="Tahoma"/>
                <a:cs typeface="Tahoma"/>
                <a:sym typeface="Tahoma"/>
              </a:rPr>
              <a:t> </a:t>
            </a:r>
            <a:r>
              <a:rPr lang="el-GR" sz="1200" dirty="0">
                <a:solidFill>
                  <a:schemeClr val="dk1"/>
                </a:solidFill>
                <a:latin typeface="Tahoma"/>
                <a:ea typeface="Tahoma"/>
                <a:cs typeface="Tahoma"/>
                <a:sym typeface="Tahoma"/>
              </a:rPr>
              <a:t>Φ</a:t>
            </a:r>
            <a:r>
              <a:rPr lang="en-US" sz="1200" dirty="0" err="1">
                <a:solidFill>
                  <a:schemeClr val="dk1"/>
                </a:solidFill>
                <a:latin typeface="Tahoma"/>
                <a:ea typeface="Tahoma"/>
                <a:cs typeface="Tahoma"/>
                <a:sym typeface="Tahoma"/>
              </a:rPr>
              <a:t>έρνει</a:t>
            </a:r>
            <a:r>
              <a:rPr lang="en-US" sz="1200" dirty="0">
                <a:solidFill>
                  <a:schemeClr val="dk1"/>
                </a:solidFill>
                <a:latin typeface="Tahoma"/>
                <a:ea typeface="Tahoma"/>
                <a:cs typeface="Tahoma"/>
                <a:sym typeface="Tahoma"/>
              </a:rPr>
              <a:t> μια ανθρωπιστική αξία στη δημιουργική διαδικασία. Η συγκατάθεση σημαίνει πρακτικά να λαμβάνετε (γραπτή) άδεια από τους ανθρώπους πριν τους φωτογραφίσετε ή μοιραστείτε τις εικόνες τους δημόσια. Αυτή η αρχή ισχύει και για τις ιστορίες των άλλων, αν δεν θέλουν να δημοσιευτούν, δεν πρέπει να τις δημοσιεύσετε. </a:t>
            </a:r>
            <a:endParaRPr lang="en-US" sz="1100" b="0" i="0" u="none" strike="noStrike" cap="none" dirty="0">
              <a:solidFill>
                <a:srgbClr val="000000"/>
              </a:solidFill>
              <a:effectLst/>
              <a:latin typeface="Arial"/>
              <a:ea typeface="Tahoma"/>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Δεν αρκεί να πείτε «Φωτογραφίζω». Πρέπει να εξηγήσετε: «Δημιουργώ μια φωτογραφική ιστορία για τη σχολική ζωή που θα μοιραστεί στον ιστότοπο του σχολείου μας και στα μέσα κοινωνικής δικτύωσης. Σας πειράζει να εμφανιστείτε σε αυτήν;» Αυτό είναι </a:t>
            </a:r>
            <a:r>
              <a:rPr lang="en-US" sz="1100" b="1" i="0" u="none" strike="noStrike" cap="none" dirty="0">
                <a:solidFill>
                  <a:srgbClr val="000000"/>
                </a:solidFill>
                <a:effectLst/>
                <a:latin typeface="Arial"/>
                <a:ea typeface="Arial"/>
                <a:cs typeface="Arial"/>
                <a:sym typeface="Arial"/>
              </a:rPr>
              <a:t>ενημερωμένη συγκατάθεση</a:t>
            </a:r>
            <a:r>
              <a:rPr lang="en-US" sz="1100" b="0" i="0" u="none" strike="noStrike" cap="none" dirty="0">
                <a:solidFill>
                  <a:srgbClr val="000000"/>
                </a:solidFill>
                <a:effectLst/>
                <a:latin typeface="Arial"/>
                <a:ea typeface="Arial"/>
                <a:cs typeface="Arial"/>
                <a:sym typeface="Arial"/>
              </a:rPr>
              <a:t>.</a:t>
            </a:r>
          </a:p>
          <a:p>
            <a:pPr marL="158750" indent="0">
              <a:buNone/>
            </a:pPr>
            <a:r>
              <a:rPr lang="en-US" sz="1100" b="0" i="0" u="none" strike="noStrike" cap="none" dirty="0">
                <a:solidFill>
                  <a:srgbClr val="000000"/>
                </a:solidFill>
                <a:effectLst/>
                <a:latin typeface="Arial"/>
                <a:ea typeface="Arial"/>
                <a:cs typeface="Arial"/>
                <a:sym typeface="Arial"/>
              </a:rPr>
              <a:t>Δείξτε τις φωτογραφίες στους ανθρώπους πριν τις δημοσιεύσετε. Μπορεί να πουν: «Μου αρέσει αυτή, αλλά παρακαλώ μην χρησιμοποιήσετε εκείνη». Σεβαστείτε την επιθυμία τους. Η αυτονομία τους είναι πιο σημαντική από τ</a:t>
            </a:r>
            <a:r>
              <a:rPr lang="el-GR" sz="1100" b="0" i="0" u="none" strike="noStrike" cap="none" dirty="0">
                <a:solidFill>
                  <a:srgbClr val="000000"/>
                </a:solidFill>
                <a:effectLst/>
                <a:latin typeface="Arial"/>
                <a:ea typeface="Arial"/>
                <a:cs typeface="Arial"/>
                <a:sym typeface="Arial"/>
              </a:rPr>
              <a:t>ο</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δημιουργικ</a:t>
            </a:r>
            <a:r>
              <a:rPr lang="el-GR" sz="1100" b="0" i="0" u="none" strike="noStrike" cap="none" dirty="0">
                <a:solidFill>
                  <a:srgbClr val="000000"/>
                </a:solidFill>
                <a:effectLst/>
                <a:latin typeface="Arial"/>
                <a:ea typeface="Arial"/>
                <a:cs typeface="Arial"/>
                <a:sym typeface="Arial"/>
              </a:rPr>
              <a:t>ό</a:t>
            </a:r>
            <a:r>
              <a:rPr lang="en-US" sz="1100" b="0" i="0" u="none" strike="noStrike" cap="none" dirty="0">
                <a:solidFill>
                  <a:srgbClr val="000000"/>
                </a:solidFill>
                <a:effectLst/>
                <a:latin typeface="Arial"/>
                <a:ea typeface="Arial"/>
                <a:cs typeface="Arial"/>
                <a:sym typeface="Arial"/>
              </a:rPr>
              <a:t> σας </a:t>
            </a:r>
            <a:r>
              <a:rPr lang="en-US" sz="1100" b="0" i="0" u="none" strike="noStrike" cap="none" dirty="0" err="1">
                <a:solidFill>
                  <a:srgbClr val="000000"/>
                </a:solidFill>
                <a:effectLst/>
                <a:latin typeface="Arial"/>
                <a:ea typeface="Arial"/>
                <a:cs typeface="Arial"/>
                <a:sym typeface="Arial"/>
              </a:rPr>
              <a:t>όρ</a:t>
            </a:r>
            <a:r>
              <a:rPr lang="en-US" sz="1100" b="0" i="0" u="none" strike="noStrike" cap="none" dirty="0">
                <a:solidFill>
                  <a:srgbClr val="000000"/>
                </a:solidFill>
                <a:effectLst/>
                <a:latin typeface="Arial"/>
                <a:ea typeface="Arial"/>
                <a:cs typeface="Arial"/>
                <a:sym typeface="Arial"/>
              </a:rPr>
              <a:t>α</a:t>
            </a:r>
            <a:r>
              <a:rPr lang="el-GR" sz="1100" b="0" i="0" u="none" strike="noStrike" cap="none" dirty="0">
                <a:solidFill>
                  <a:srgbClr val="000000"/>
                </a:solidFill>
                <a:effectLst/>
                <a:latin typeface="Arial"/>
                <a:ea typeface="Arial"/>
                <a:cs typeface="Arial"/>
                <a:sym typeface="Arial"/>
              </a:rPr>
              <a:t>μα</a:t>
            </a:r>
            <a:r>
              <a:rPr lang="en-US" sz="1100" b="0" i="0" u="none" strike="noStrike" cap="none" dirty="0">
                <a:solidFill>
                  <a:srgbClr val="000000"/>
                </a:solidFill>
                <a:effectLst/>
                <a:latin typeface="Arial"/>
                <a:ea typeface="Arial"/>
                <a:cs typeface="Arial"/>
                <a:sym typeface="Arial"/>
              </a:rPr>
              <a:t>.</a:t>
            </a:r>
          </a:p>
          <a:p>
            <a:pPr marL="158750" indent="0">
              <a:buNone/>
            </a:pPr>
            <a:r>
              <a:rPr lang="en-US" sz="1100" b="0" i="0" u="none" strike="noStrike" cap="none" dirty="0">
                <a:solidFill>
                  <a:srgbClr val="000000"/>
                </a:solidFill>
                <a:effectLst/>
                <a:latin typeface="Arial"/>
                <a:ea typeface="Arial"/>
                <a:cs typeface="Arial"/>
                <a:sym typeface="Arial"/>
              </a:rPr>
              <a:t>Ιδιαίτερη προσοχή σε ευάλωτα άτομα: Ένα παιδί δεν μπορεί να δώσει ουσιαστική συγκατάθεση — χρειάζεστε την άδεια των γονιών. Κάποιος που είναι άστεγος μπορεί να νιώθει ότι δεν μπορεί να πει όχι σε έναν μαθητή με φωτογραφική μηχανή. Σκεφτείτε τις δυναμικές εξουσίας. Ασκώ πίεση σε κάποιον; Εκμεταλλεύομαι την κατάστασή του;</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1" i="0" u="none" strike="noStrike" cap="none" dirty="0">
                <a:solidFill>
                  <a:srgbClr val="000000"/>
                </a:solidFill>
                <a:effectLst/>
                <a:latin typeface="Arial"/>
                <a:ea typeface="Arial"/>
                <a:cs typeface="Arial"/>
                <a:sym typeface="Arial"/>
              </a:rPr>
              <a:t>ΗΘΙΚΗ ΑΝΑΠΑΡΑΣΤΑΣΗ </a:t>
            </a:r>
            <a:r>
              <a:rPr lang="en" sz="1100" dirty="0">
                <a:solidFill>
                  <a:schemeClr val="dk1"/>
                </a:solidFill>
                <a:latin typeface="Tahoma"/>
                <a:ea typeface="Tahoma"/>
                <a:cs typeface="Tahoma"/>
                <a:sym typeface="Tahoma"/>
              </a:rPr>
              <a:t>Ο τρόπος με τον οποίο αναπαριστάτε τους ανθρώπους επηρεάζει την αντίληψη του κοινού σας. Η ηθική αφήγηση έχει να κάνει με την ενσυναίσθηση και την κατανόηση, με τη συμπόνια, όχι με την έκθεση, την κατηγοριοποίηση των ανθρώπων ή την προώθηση στερεοτύπων. Η αφήγηση είναι ένα μέσο για την καταπολέμηση των στερεοτύπων, αλλά μπορεί επίσης να συμβάλει στην αναπαραγωγή τους. Μια φωτογραφία ή μια ταινία προωθεί ένα στερεότυπο όταν παρουσιάζει μια απλοποιημένη και αρνητική ή παραπλανητική εικόνα ενός ατόμου ή μιας ομάδας, ενισχύοντας τις γενικεύσεις και τις κατηγοριοποιήσεις των άλλων. </a:t>
            </a: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Αντ' αυτού, δείξτε την πολυπλοκότητα. Αν αφηγείστε μια ιστορία για μια δύσκολη κατάσταση, δείξτε επίσης δύναμη, κοινότητα, χαρά. Οι άνθρωποι δεν είναι ποτέ μόνο οι </a:t>
            </a:r>
            <a:r>
              <a:rPr lang="el-GR" sz="1100" b="0" i="0" u="none" strike="noStrike" cap="none" dirty="0">
                <a:solidFill>
                  <a:srgbClr val="000000"/>
                </a:solidFill>
                <a:effectLst/>
                <a:latin typeface="Arial"/>
                <a:ea typeface="Arial"/>
                <a:cs typeface="Arial"/>
                <a:sym typeface="Arial"/>
              </a:rPr>
              <a:t>δυσκολίες</a:t>
            </a:r>
            <a:r>
              <a:rPr lang="en-US" sz="1100" b="0" i="0" u="none" strike="noStrike" cap="none" dirty="0">
                <a:solidFill>
                  <a:srgbClr val="000000"/>
                </a:solidFill>
                <a:effectLst/>
                <a:latin typeface="Arial"/>
                <a:ea typeface="Arial"/>
                <a:cs typeface="Arial"/>
                <a:sym typeface="Arial"/>
              </a:rPr>
              <a:t> τους.</a:t>
            </a:r>
          </a:p>
          <a:p>
            <a:pPr marL="158750" indent="0">
              <a:buNone/>
            </a:pPr>
            <a:r>
              <a:rPr lang="en-US" sz="1100" b="0" i="0" u="none" strike="noStrike" cap="none" dirty="0">
                <a:solidFill>
                  <a:srgbClr val="000000"/>
                </a:solidFill>
                <a:effectLst/>
                <a:latin typeface="Arial"/>
                <a:ea typeface="Arial"/>
                <a:cs typeface="Arial"/>
                <a:sym typeface="Arial"/>
              </a:rPr>
              <a:t>Παρέχετε ακριβές πλαίσιο. Μην κόβετε μια φωτογραφία για να αλλάξετε το νόημά της. Μην αντιπαραθέτετε εικόνες για να υπονοήσετε ψευδείς συνδέσεις. Μην χρησιμοποιείτε συναισθηματική μουσική για να χειραγωγήσετε τον τρόπο με τον οποίο οι θεατές ερμηνεύουν κάτι.</a:t>
            </a:r>
          </a:p>
          <a:p>
            <a:pPr marL="158750" indent="0">
              <a:buNone/>
            </a:pPr>
            <a:r>
              <a:rPr lang="en-US" sz="1100" b="0" i="0" u="none" strike="noStrike" cap="none" dirty="0">
                <a:solidFill>
                  <a:srgbClr val="000000"/>
                </a:solidFill>
                <a:effectLst/>
                <a:latin typeface="Arial"/>
                <a:ea typeface="Arial"/>
                <a:cs typeface="Arial"/>
                <a:sym typeface="Arial"/>
              </a:rPr>
              <a:t>Ρωτήστε τον εαυτό σας: Αν ήμουν το θέμα αυτής της ιστορίας, θα ένιωθα </a:t>
            </a:r>
            <a:r>
              <a:rPr lang="el-GR" sz="1100" b="0" i="0" u="none" strike="noStrike" cap="none" dirty="0">
                <a:solidFill>
                  <a:srgbClr val="000000"/>
                </a:solidFill>
                <a:effectLst/>
                <a:latin typeface="Arial"/>
                <a:ea typeface="Arial"/>
                <a:cs typeface="Arial"/>
                <a:sym typeface="Arial"/>
              </a:rPr>
              <a:t>ότι με σέβονται</a:t>
            </a:r>
            <a:r>
              <a:rPr lang="en-US" sz="1100" b="0" i="0" u="none" strike="noStrike" cap="none" dirty="0">
                <a:solidFill>
                  <a:srgbClr val="000000"/>
                </a:solidFill>
                <a:effectLst/>
                <a:latin typeface="Arial"/>
                <a:ea typeface="Arial"/>
                <a:cs typeface="Arial"/>
                <a:sym typeface="Arial"/>
              </a:rPr>
              <a:t>; Θα ένιωθα ότι εκπροσωπώμαι δίκαια; Θα ένιωθα ότι η ανθρωπιά μου τιμάται; Αν η απάντηση είναι όχι, έχετε ακόμη δουλειά να κάνετε.</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1" i="0" u="none" strike="noStrike" cap="none" dirty="0">
                <a:solidFill>
                  <a:srgbClr val="000000"/>
                </a:solidFill>
                <a:effectLst/>
                <a:latin typeface="Arial"/>
                <a:ea typeface="Arial"/>
                <a:cs typeface="Arial"/>
                <a:sym typeface="Arial"/>
              </a:rPr>
              <a:t>Τελική σκέψη</a:t>
            </a:r>
            <a:r>
              <a:rPr lang="en-US" sz="1100" b="0" i="0" u="none" strike="noStrike" cap="none" dirty="0">
                <a:solidFill>
                  <a:srgbClr val="000000"/>
                </a:solidFill>
                <a:effectLst/>
                <a:latin typeface="Arial"/>
                <a:ea typeface="Arial"/>
                <a:cs typeface="Arial"/>
                <a:sym typeface="Arial"/>
              </a:rPr>
              <a:t>: Η καλύτερη προσέγγιση είναι η συνεργασία. Όταν είναι δυνατόν, εμπλέξτε τους ανθρώπους που εκπροσωπείτε στον τρόπο με τον οποίο απεικονίζονται. Αφηγηθείτε ιστορίες ΜΑΖΙ με τις κοινότητες, όχι ΓΙΑ αυτές. Οι φωνές τους πρέπει να είναι στο επίκεντρο.</a:t>
            </a:r>
          </a:p>
          <a:p>
            <a:pPr marL="158750" indent="0">
              <a:buNone/>
            </a:pPr>
            <a:endParaRPr lang="en-US"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15000"/>
              </a:lnSpc>
              <a:spcBef>
                <a:spcPts val="1200"/>
              </a:spcBef>
              <a:spcAft>
                <a:spcPts val="0"/>
              </a:spcAft>
              <a:buClr>
                <a:schemeClr val="dk1"/>
              </a:buClr>
              <a:buSzPts val="1100"/>
              <a:buNone/>
              <a:tabLst/>
              <a:defRPr/>
            </a:pPr>
            <a:endParaRPr lang="en-US" sz="1200" dirty="0">
              <a:solidFill>
                <a:schemeClr val="dk1"/>
              </a:solidFill>
              <a:latin typeface="Tahoma"/>
              <a:ea typeface="Tahoma"/>
              <a:cs typeface="Tahoma"/>
              <a:sym typeface="Tahoma"/>
            </a:endParaRPr>
          </a:p>
          <a:p>
            <a:pPr marL="0" lvl="0" indent="0" algn="l" rtl="0">
              <a:lnSpc>
                <a:spcPct val="115000"/>
              </a:lnSpc>
              <a:spcBef>
                <a:spcPts val="1200"/>
              </a:spcBef>
              <a:spcAft>
                <a:spcPts val="0"/>
              </a:spcAft>
              <a:buClr>
                <a:schemeClr val="dk1"/>
              </a:buClr>
              <a:buSzPts val="1100"/>
              <a:buFont typeface="Arial"/>
              <a:buNone/>
            </a:pPr>
            <a:endParaRPr sz="1200" dirty="0">
              <a:solidFill>
                <a:schemeClr val="dk1"/>
              </a:solidFill>
              <a:latin typeface="Tahoma"/>
              <a:ea typeface="Tahoma"/>
              <a:cs typeface="Tahoma"/>
              <a:sym typeface="Tahoma"/>
            </a:endParaRPr>
          </a:p>
          <a:p>
            <a:pPr marL="0" lvl="0" indent="0" algn="l" rtl="0">
              <a:spcBef>
                <a:spcPts val="1200"/>
              </a:spcBef>
              <a:spcAft>
                <a:spcPts val="0"/>
              </a:spcAft>
              <a:buNone/>
            </a:pPr>
            <a:endParaRPr sz="1200" dirty="0">
              <a:solidFill>
                <a:schemeClr val="dk1"/>
              </a:solidFill>
              <a:latin typeface="Tahoma"/>
              <a:ea typeface="Tahoma"/>
              <a:cs typeface="Tahoma"/>
              <a:sym typeface="Tahoma"/>
            </a:endParaRPr>
          </a:p>
        </p:txBody>
      </p:sp>
      <p:sp>
        <p:nvSpPr>
          <p:cNvPr id="400" name="Google Shape;400;g36b824e2475_0_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36b824e2475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0" algn="l" rtl="0">
              <a:lnSpc>
                <a:spcPct val="115000"/>
              </a:lnSpc>
              <a:spcBef>
                <a:spcPts val="1200"/>
              </a:spcBef>
              <a:spcAft>
                <a:spcPts val="0"/>
              </a:spcAft>
              <a:buClr>
                <a:schemeClr val="dk1"/>
              </a:buClr>
              <a:buSzPts val="1100"/>
              <a:buFont typeface="Arial"/>
              <a:buNone/>
            </a:pPr>
            <a:r>
              <a:rPr lang="en" sz="1200" dirty="0">
                <a:solidFill>
                  <a:schemeClr val="dk1"/>
                </a:solidFill>
                <a:latin typeface="Tahoma"/>
                <a:ea typeface="Tahoma"/>
                <a:cs typeface="Tahoma"/>
                <a:sym typeface="Tahoma"/>
              </a:rPr>
              <a:t>Ο τρόπος με τον οποίο παρουσιάζετε τους ανθρώπους επηρεάζει την αντίληψη του κοινού σας. Η ηθική αφήγηση έχει να κάνει με την ενσυναίσθηση και την κατανόηση, καθώς και με τη συμπόνια, και όχι με την έκθεση, την κατηγοριοποίηση των ανθρώπων ή την προώθηση στερεοτύπων. Η αφήγηση είναι ένα μέσο για την καταπολέμηση των στερεοτύπων, αλλά μπορεί επίσης να συμβάλει στην αναπαραγωγή τους. Μια φωτογραφία ή μια ταινία προωθεί ένα στερεότυπο όταν παρουσιάζει μια απλοποιημένη και αρνητική ή παραπλανητική εικόνα ενός ατόμου ή μιας ομάδας, ενισχύοντας τις γενικεύσεις και τις κατηγοριοποιήσεις των άλλων. Στις πρώτες ταινίες του Χόλιγουντ, οι Αμερικανοί Ινδιάνοι συχνά απεικονίζονταν ως άγριοι, βίαιοι και βάναυσοι χαρακτήρες. Αυτό διαμόρφωσε την αντίληψη του κοινού για δεκαετίες με μια λανθασμένη έμφαση, συμβάλλοντας σε παρεξηγήσεις, προκαταλήψεις και περιθωριοποίηση των Αμερικανών Ινδιάνων από τους θεατές αυτών των ταινιών. Να σκέφτεστε πάντα ότι «η ψηφιακή αφήγηση έχει ρόλο μετασχηματιστικού μέσου για την προώθηση της ένταξης, την ενίσχυση των περιθωριοποιημένων φωνών και την αναδιαμόρφωση των παγκόσμιων αφηγήσεων», όπως το θέτει ο ειδικός Kato Nabiry.</a:t>
            </a:r>
            <a:endParaRPr sz="1200" dirty="0">
              <a:solidFill>
                <a:schemeClr val="dk1"/>
              </a:solidFill>
              <a:latin typeface="Tahoma"/>
              <a:ea typeface="Tahoma"/>
              <a:cs typeface="Tahoma"/>
              <a:sym typeface="Tahoma"/>
            </a:endParaRPr>
          </a:p>
          <a:p>
            <a:pPr marL="0" lvl="0" indent="0" algn="l" rtl="0">
              <a:lnSpc>
                <a:spcPct val="115000"/>
              </a:lnSpc>
              <a:spcBef>
                <a:spcPts val="1200"/>
              </a:spcBef>
              <a:spcAft>
                <a:spcPts val="0"/>
              </a:spcAft>
              <a:buClr>
                <a:schemeClr val="dk1"/>
              </a:buClr>
              <a:buSzPts val="1100"/>
              <a:buFont typeface="Arial"/>
              <a:buNone/>
            </a:pPr>
            <a:endParaRPr sz="1200" dirty="0">
              <a:solidFill>
                <a:schemeClr val="dk1"/>
              </a:solidFill>
              <a:latin typeface="Tahoma"/>
              <a:ea typeface="Tahoma"/>
              <a:cs typeface="Tahoma"/>
              <a:sym typeface="Tahoma"/>
            </a:endParaRPr>
          </a:p>
          <a:p>
            <a:pPr marL="0" lvl="0" indent="0" algn="l" rtl="0">
              <a:spcBef>
                <a:spcPts val="0"/>
              </a:spcBef>
              <a:spcAft>
                <a:spcPts val="0"/>
              </a:spcAft>
              <a:buNone/>
            </a:pPr>
            <a:endParaRPr sz="1200" dirty="0">
              <a:solidFill>
                <a:schemeClr val="dk1"/>
              </a:solidFill>
              <a:latin typeface="Tahoma"/>
              <a:ea typeface="Tahoma"/>
              <a:cs typeface="Tahoma"/>
              <a:sym typeface="Tahoma"/>
            </a:endParaRPr>
          </a:p>
        </p:txBody>
      </p:sp>
      <p:sp>
        <p:nvSpPr>
          <p:cNvPr id="410" name="Google Shape;410;g36b824e2475_0_5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6b824e2475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dirty="0">
                <a:solidFill>
                  <a:schemeClr val="dk1"/>
                </a:solidFill>
                <a:latin typeface="Tahoma"/>
                <a:ea typeface="Tahoma"/>
                <a:cs typeface="Tahoma"/>
                <a:sym typeface="Tahoma"/>
              </a:rPr>
              <a:t>Επιλέξτε προσεκτικά τις πλατφόρμες κοινής χρήσης, λαμβάνοντας υπόψη το κοινό σας και την ιδιωτικότητά σας. Οι σχολικές πλατφόρμες μπορεί να είναι ασφαλέστερες για τις εργασίες των μαθητών, αλλά τώρα, στον ψηφιακό κόσμο μας, ολόκληρο το διαδίκτυο είναι γεμάτο από εφαρμογές και πλατφόρμες για την κοινή χρήση του περιεχομένου μας.  Όταν δημοσιεύουμε στην τάξη με επιλεγμένα εργαλεία, εξακολουθεί να είναι σημαντικό να χρησιμοποιούμε προσεκτικά το πραγματικό μας όνομα ή ψευδώνυμο, τα πραγματικά μας στοιχεία και να φροντίζουμε να συνδ</a:t>
            </a:r>
            <a:r>
              <a:rPr lang="el-GR" sz="1200" dirty="0" err="1">
                <a:solidFill>
                  <a:schemeClr val="dk1"/>
                </a:solidFill>
                <a:latin typeface="Tahoma"/>
                <a:ea typeface="Tahoma"/>
                <a:cs typeface="Tahoma"/>
                <a:sym typeface="Tahoma"/>
              </a:rPr>
              <a:t>εόμαστ</a:t>
            </a:r>
            <a:r>
              <a:rPr lang="en" sz="1200" dirty="0">
                <a:solidFill>
                  <a:schemeClr val="dk1"/>
                </a:solidFill>
                <a:latin typeface="Tahoma"/>
                <a:ea typeface="Tahoma"/>
                <a:cs typeface="Tahoma"/>
                <a:sym typeface="Tahoma"/>
              </a:rPr>
              <a:t>ε μόνο </a:t>
            </a:r>
            <a:r>
              <a:rPr lang="el-GR" sz="1200" dirty="0">
                <a:solidFill>
                  <a:schemeClr val="dk1"/>
                </a:solidFill>
                <a:latin typeface="Tahoma"/>
                <a:ea typeface="Tahoma"/>
                <a:cs typeface="Tahoma"/>
                <a:sym typeface="Tahoma"/>
              </a:rPr>
              <a:t>με </a:t>
            </a:r>
            <a:r>
              <a:rPr lang="en" sz="1200" dirty="0">
                <a:solidFill>
                  <a:schemeClr val="dk1"/>
                </a:solidFill>
                <a:latin typeface="Tahoma"/>
                <a:ea typeface="Tahoma"/>
                <a:cs typeface="Tahoma"/>
                <a:sym typeface="Tahoma"/>
              </a:rPr>
              <a:t>άτομα που γνωρίζουμε καλά.</a:t>
            </a:r>
            <a:endParaRPr sz="1200" dirty="0">
              <a:solidFill>
                <a:schemeClr val="dk1"/>
              </a:solidFill>
              <a:latin typeface="Tahoma"/>
              <a:ea typeface="Tahoma"/>
              <a:cs typeface="Tahoma"/>
              <a:sym typeface="Tahoma"/>
            </a:endParaRPr>
          </a:p>
          <a:p>
            <a:pPr marL="0" lvl="0" indent="0" algn="l" rtl="0">
              <a:spcBef>
                <a:spcPts val="1200"/>
              </a:spcBef>
              <a:spcAft>
                <a:spcPts val="0"/>
              </a:spcAft>
              <a:buNone/>
            </a:pPr>
            <a:r>
              <a:rPr lang="en" sz="1200" dirty="0">
                <a:solidFill>
                  <a:schemeClr val="dk1"/>
                </a:solidFill>
                <a:latin typeface="Tahoma"/>
                <a:ea typeface="Tahoma"/>
                <a:cs typeface="Tahoma"/>
                <a:sym typeface="Tahoma"/>
              </a:rPr>
              <a:t>Σχετικά με τα μέσα κοινωνικής δικτύωσης: Η κοινή χρήση ψηφιακών φωτογραφικών ιστοριών σε πλατφόρμες κοινωνικής δικτύωσης όπως το Instagram, το TikTok ή το Facebook μπορεί να ενισχύσει τη φωνή σας και να σας βοηθήσει να προσεγγίσετε ευρύτερο κοινό.  Ωστόσο, αυτό συνοδεύεται από ορισμένες προκλήσεις, όπως η απώλεια ελέγχου του πλαισίου και του νοήματος (το περιεχόμενό μας είναι ανοιχτό σε οποιαδήποτε ερμηνεία από άλλους που μπορεί να αλλάξει το αρχικό νόημα ή σκοπό του). Επίσης, η μονιμότητα του ψηφιακού αποτυπώματος (σκεφτείτε δύο φορές τι δημοσιεύετε εκεί - μπορεί να παραμείνει για πολύ καιρό εκεί μαζί σας, και να το δείτε στο μέλλον και να μην είστε ευχαριστημένοι με αυτό). Σκεφτείτε την ιδιωτικότητα, τη φροντίδα, τον σεβασμό και τη διαφάνεια.</a:t>
            </a:r>
          </a:p>
          <a:p>
            <a:pPr marL="0" lvl="0" indent="0" algn="l" rtl="0">
              <a:spcBef>
                <a:spcPts val="1200"/>
              </a:spcBef>
              <a:spcAft>
                <a:spcPts val="0"/>
              </a:spcAft>
              <a:buNone/>
            </a:pPr>
            <a:r>
              <a:rPr lang="en-US" dirty="0"/>
              <a:t>Ειδικές πλατφόρμες αφήγησης όπως </a:t>
            </a:r>
            <a:r>
              <a:rPr lang="en-US" dirty="0" err="1"/>
              <a:t>το Storybird </a:t>
            </a:r>
            <a:r>
              <a:rPr lang="en-US" dirty="0"/>
              <a:t>ή το Book Creator έχουν σχεδιαστεί για μαθητές. Συχνά διαθέτουν καλύτερους ελέγχους απορρήτου και είναι περιβάλλοντα με εκπαιδευτικό χαρακτήρα.</a:t>
            </a:r>
          </a:p>
          <a:p>
            <a:pPr marL="0" lvl="0" indent="0" algn="l" rtl="0">
              <a:spcBef>
                <a:spcPts val="1200"/>
              </a:spcBef>
              <a:spcAft>
                <a:spcPts val="0"/>
              </a:spcAft>
              <a:buNone/>
            </a:pPr>
            <a:endParaRPr lang="en-US" dirty="0"/>
          </a:p>
          <a:p>
            <a:pPr marL="0" lvl="0" indent="0" algn="l" rtl="0">
              <a:spcBef>
                <a:spcPts val="1200"/>
              </a:spcBef>
              <a:spcAft>
                <a:spcPts val="0"/>
              </a:spcAft>
              <a:buNone/>
            </a:pPr>
            <a:r>
              <a:rPr lang="en-US" sz="1100" b="1" i="0" u="none" strike="noStrike" cap="none" dirty="0">
                <a:solidFill>
                  <a:srgbClr val="000000"/>
                </a:solidFill>
                <a:effectLst/>
                <a:latin typeface="Arial"/>
                <a:ea typeface="Arial"/>
                <a:cs typeface="Arial"/>
                <a:sym typeface="Arial"/>
              </a:rPr>
              <a:t>ΘΥΜΗΘΕΙΤΕ</a:t>
            </a:r>
            <a:r>
              <a:rPr lang="en-US" sz="1100" b="0" i="0" u="none" strike="noStrike" cap="none" dirty="0">
                <a:solidFill>
                  <a:srgbClr val="000000"/>
                </a:solidFill>
                <a:effectLst/>
                <a:latin typeface="Arial"/>
                <a:ea typeface="Arial"/>
                <a:cs typeface="Arial"/>
                <a:sym typeface="Arial"/>
              </a:rPr>
              <a:t>: Δεν ΕΙΝΑΙ ΑΠΑΡΑΙΤΗΤΟ να δημοσιεύετε τα πάντα δημόσια. Ορισμένες ιστορίες έχουν νόημα ακόμα και αν τις βλέπετε μόνο εσείς, ο δάσκαλός σας και οι συμμαθητές σας. Δεν χρειάζεται να είναι όλα online.</a:t>
            </a:r>
            <a:endParaRPr dirty="0"/>
          </a:p>
        </p:txBody>
      </p:sp>
      <p:sp>
        <p:nvSpPr>
          <p:cNvPr id="430" name="Google Shape;430;g36b824e2475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6b8404688f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g36b8404688f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Αυτό δεν είναι το τέλος, είναι η αρχή. Έχετε τις βασικές δεξιότητες, αλλά η τελειότητα έρχεται με την πρακτική.</a:t>
            </a:r>
          </a:p>
          <a:p>
            <a:pPr marL="158750" indent="0">
              <a:buNone/>
            </a:pPr>
            <a:endParaRPr lang="en-US" dirty="0"/>
          </a:p>
        </p:txBody>
      </p:sp>
    </p:spTree>
    <p:extLst>
      <p:ext uri="{BB962C8B-B14F-4D97-AF65-F5344CB8AC3E}">
        <p14:creationId xmlns:p14="http://schemas.microsoft.com/office/powerpoint/2010/main" val="19960090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Το πιο σημαντικό είναι ότι τώρα διαθέτετε ένα πλήρες σύνολο εργαλείων. Κατανοείτε το ΓΙΑΤΙ (οι ιστορίες δημιουργούν συναισθηματική σύνδεση και μάθηση). Κατανοείτε το ΠΩΣ (σχεδιασμός, λήψη, επεξεργασία, βελτίωση). Και κατανοείτε την ΕΥΘΥΝΗ (ηθική, συναίνεση, εκπροσώπηση).</a:t>
            </a:r>
          </a:p>
          <a:p>
            <a:pPr marL="158750" indent="0">
              <a:buNone/>
            </a:pPr>
            <a:r>
              <a:rPr lang="en-US" dirty="0"/>
              <a:t>Αυτές οι δεξιότητες μεταφέρονται. Είτε δημιουργείτε μια επιστημονική παρουσίαση, μια ιστορική ανάλυση, μια προσωπική αφήγηση ή περιεχόμενο για τα μέσα κοινωνικής δικτύωσης, τώρα σκέφτεστε σαν αφηγητής. Λαμβάνετε υπόψη το κοινό, το συναίσθημα, τη δομή, την ηθική.</a:t>
            </a:r>
          </a:p>
          <a:p>
            <a:endParaRPr lang="en-US" dirty="0"/>
          </a:p>
        </p:txBody>
      </p:sp>
    </p:spTree>
    <p:extLst>
      <p:ext uri="{BB962C8B-B14F-4D97-AF65-F5344CB8AC3E}">
        <p14:creationId xmlns:p14="http://schemas.microsoft.com/office/powerpoint/2010/main" val="2571123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36b824e2475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1" name="Google Shape;531;g36b824e2475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36b824e2475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44" name="Google Shape;544;g36b824e2475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36b824e2475_0_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55" name="Google Shape;555;g36b824e2475_0_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Η αξιολόγηση του ΠΕΡΙΕΧΟΜΕΝΟΥ αφορά την αποτελεσματικότητα της αφήγησης.</a:t>
            </a:r>
          </a:p>
          <a:p>
            <a:pPr marL="158750" indent="0">
              <a:buNone/>
            </a:pPr>
            <a:r>
              <a:rPr lang="en-US" dirty="0"/>
              <a:t>Η τεχνική αξιολόγηση αφορά την τεχνική. Παρακολουθήστε την ιστορία σας χωρίς ήχο — οι εικόνες αφηγούνται την ιστορία οπτικά; Ακούστε την χωρίς να την παρακολουθείτε — ο ήχος είναι αυτόνομος; Και τα δύο πρέπει να είναι ισχυρά.</a:t>
            </a:r>
          </a:p>
          <a:p>
            <a:pPr marL="158750" indent="0">
              <a:buNone/>
            </a:pPr>
            <a:r>
              <a:rPr lang="en-US" sz="1100" b="0" i="0" u="none" strike="noStrike" cap="none" dirty="0">
                <a:solidFill>
                  <a:srgbClr val="000000"/>
                </a:solidFill>
                <a:effectLst/>
                <a:latin typeface="Arial"/>
                <a:ea typeface="Arial"/>
                <a:cs typeface="Arial"/>
                <a:sym typeface="Arial"/>
              </a:rPr>
              <a:t>Η ΑΞΙΟΛΟΓΗΣΗ ΤΗΣ ΗΘΙΚΗΣ αφορά την ευθύνη.</a:t>
            </a:r>
          </a:p>
          <a:p>
            <a:pPr marL="158750" indent="0">
              <a:buNone/>
            </a:pPr>
            <a:r>
              <a:rPr lang="en-US" sz="1100" b="0" i="0" u="none" strike="noStrike" cap="none" dirty="0">
                <a:solidFill>
                  <a:srgbClr val="000000"/>
                </a:solidFill>
                <a:effectLst/>
                <a:latin typeface="Arial"/>
                <a:ea typeface="Arial"/>
                <a:cs typeface="Arial"/>
                <a:sym typeface="Arial"/>
              </a:rPr>
              <a:t>Η αξιολόγηση του ΑΝΤΙΚΤΥΠΟΥ αφορά την αποτελεσματικότητα.</a:t>
            </a:r>
          </a:p>
          <a:p>
            <a:pPr marL="158750" indent="0">
              <a:buNone/>
            </a:pPr>
            <a:endParaRPr lang="en-US" sz="1100" b="0" i="0" u="none" strike="noStrike" cap="none" dirty="0">
              <a:solidFill>
                <a:srgbClr val="000000"/>
              </a:solidFill>
              <a:effectLst/>
              <a:latin typeface="Arial"/>
              <a:cs typeface="Arial"/>
              <a:sym typeface="Arial"/>
            </a:endParaRPr>
          </a:p>
          <a:p>
            <a:pPr marL="158750" indent="0">
              <a:buNone/>
            </a:pPr>
            <a:r>
              <a:rPr lang="en-US" sz="1100" b="0" i="0" u="none" strike="noStrike" cap="none" dirty="0">
                <a:solidFill>
                  <a:srgbClr val="000000"/>
                </a:solidFill>
                <a:effectLst/>
                <a:latin typeface="Arial"/>
                <a:cs typeface="Arial"/>
                <a:sym typeface="Arial"/>
              </a:rPr>
              <a:t>Συμβουλή: παρακολουθήστε την ιστορία σας σαν να ήσασταν το κοινό.</a:t>
            </a:r>
          </a:p>
          <a:p>
            <a:pPr marL="158750" indent="0">
              <a:buNone/>
            </a:pPr>
            <a:endParaRPr lang="en-US" dirty="0"/>
          </a:p>
        </p:txBody>
      </p:sp>
    </p:spTree>
    <p:extLst>
      <p:ext uri="{BB962C8B-B14F-4D97-AF65-F5344CB8AC3E}">
        <p14:creationId xmlns:p14="http://schemas.microsoft.com/office/powerpoint/2010/main" val="3520697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a:extLst>
            <a:ext uri="{FF2B5EF4-FFF2-40B4-BE49-F238E27FC236}">
              <a16:creationId xmlns:a16="http://schemas.microsoft.com/office/drawing/2014/main" id="{1C6E5F45-1EC6-B877-9295-CD887EB6D126}"/>
            </a:ext>
          </a:extLst>
        </p:cNvPr>
        <p:cNvGrpSpPr/>
        <p:nvPr/>
      </p:nvGrpSpPr>
      <p:grpSpPr>
        <a:xfrm>
          <a:off x="0" y="0"/>
          <a:ext cx="0" cy="0"/>
          <a:chOff x="0" y="0"/>
          <a:chExt cx="0" cy="0"/>
        </a:xfrm>
      </p:grpSpPr>
      <p:sp>
        <p:nvSpPr>
          <p:cNvPr id="125" name="Google Shape;125;g36b824e2475_0_101:notes">
            <a:extLst>
              <a:ext uri="{FF2B5EF4-FFF2-40B4-BE49-F238E27FC236}">
                <a16:creationId xmlns:a16="http://schemas.microsoft.com/office/drawing/2014/main" id="{3EFBD67E-1FAA-2566-EDB8-605A9BE4A2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 sz="1200" dirty="0">
                <a:solidFill>
                  <a:schemeClr val="dk1"/>
                </a:solidFill>
                <a:latin typeface="Tahoma"/>
                <a:ea typeface="Tahoma"/>
                <a:cs typeface="Tahoma"/>
                <a:sym typeface="Tahoma"/>
              </a:rPr>
              <a:t>Γεια σας,</a:t>
            </a:r>
            <a:r>
              <a:rPr lang="el-GR" sz="1200" dirty="0">
                <a:solidFill>
                  <a:schemeClr val="dk1"/>
                </a:solidFill>
                <a:latin typeface="Tahoma"/>
                <a:ea typeface="Tahoma"/>
                <a:cs typeface="Tahoma"/>
                <a:sym typeface="Tahoma"/>
              </a:rPr>
              <a:t> καλωσορίσατε</a:t>
            </a:r>
            <a:r>
              <a:rPr lang="en" sz="1200" dirty="0">
                <a:solidFill>
                  <a:schemeClr val="dk1"/>
                </a:solidFill>
                <a:latin typeface="Tahoma"/>
                <a:ea typeface="Tahoma"/>
                <a:cs typeface="Tahoma"/>
                <a:sym typeface="Tahoma"/>
              </a:rPr>
              <a:t>, </a:t>
            </a:r>
            <a:r>
              <a:rPr lang="el-GR" sz="1200" dirty="0">
                <a:solidFill>
                  <a:schemeClr val="dk1"/>
                </a:solidFill>
                <a:latin typeface="Tahoma"/>
                <a:ea typeface="Tahoma"/>
                <a:cs typeface="Tahoma"/>
                <a:sym typeface="Tahoma"/>
              </a:rPr>
              <a:t>στο τελευταίο μέρος </a:t>
            </a:r>
            <a:r>
              <a:rPr lang="en" sz="1200" dirty="0">
                <a:solidFill>
                  <a:schemeClr val="dk1"/>
                </a:solidFill>
                <a:latin typeface="Tahoma"/>
                <a:ea typeface="Tahoma"/>
                <a:cs typeface="Tahoma"/>
                <a:sym typeface="Tahoma"/>
              </a:rPr>
              <a:t>του μαθήματός μας! Σήμερα θα εξερευνήσουμε πώς να δημιουργούμε ψηφιακές φωτογραφικές ιστορίες</a:t>
            </a:r>
            <a:r>
              <a:rPr lang="el-GR" sz="1200" dirty="0">
                <a:solidFill>
                  <a:schemeClr val="dk1"/>
                </a:solidFill>
                <a:latin typeface="Tahoma"/>
                <a:ea typeface="Tahoma"/>
                <a:cs typeface="Tahoma"/>
                <a:sym typeface="Tahoma"/>
              </a:rPr>
              <a:t> με νόημα</a:t>
            </a:r>
            <a:r>
              <a:rPr lang="en" sz="1200" dirty="0">
                <a:solidFill>
                  <a:schemeClr val="dk1"/>
                </a:solidFill>
                <a:latin typeface="Tahoma"/>
                <a:ea typeface="Tahoma"/>
                <a:cs typeface="Tahoma"/>
                <a:sym typeface="Tahoma"/>
              </a:rPr>
              <a:t>, τις τεχνικές παραγωγής τους</a:t>
            </a:r>
            <a:r>
              <a:rPr lang="el-GR" sz="1200" dirty="0">
                <a:solidFill>
                  <a:schemeClr val="dk1"/>
                </a:solidFill>
                <a:latin typeface="Tahoma"/>
                <a:ea typeface="Tahoma"/>
                <a:cs typeface="Tahoma"/>
                <a:sym typeface="Tahoma"/>
              </a:rPr>
              <a:t>,</a:t>
            </a:r>
            <a:r>
              <a:rPr lang="en" sz="1200" dirty="0">
                <a:solidFill>
                  <a:schemeClr val="dk1"/>
                </a:solidFill>
                <a:latin typeface="Tahoma"/>
                <a:ea typeface="Tahoma"/>
                <a:cs typeface="Tahoma"/>
                <a:sym typeface="Tahoma"/>
              </a:rPr>
              <a:t> και θα σκεφτούμε  </a:t>
            </a:r>
            <a:r>
              <a:rPr lang="el-GR" sz="1200" dirty="0">
                <a:solidFill>
                  <a:schemeClr val="dk1"/>
                </a:solidFill>
                <a:latin typeface="Tahoma"/>
                <a:ea typeface="Tahoma"/>
                <a:cs typeface="Tahoma"/>
                <a:sym typeface="Tahoma"/>
              </a:rPr>
              <a:t>θέματα δεοντολογίας και ηθικής που σχετίζονται με τη δημιουργία, τη χρήση και τον διαμοιρασμό των ψηφιακών φωτογραφικών μας ιστοριών</a:t>
            </a:r>
            <a:r>
              <a:rPr lang="en" sz="1200" dirty="0">
                <a:solidFill>
                  <a:schemeClr val="dk1"/>
                </a:solidFill>
                <a:latin typeface="Tahoma"/>
                <a:ea typeface="Tahoma"/>
                <a:cs typeface="Tahoma"/>
                <a:sym typeface="Tahoma"/>
              </a:rPr>
              <a:t>. </a:t>
            </a:r>
            <a:endParaRPr dirty="0"/>
          </a:p>
        </p:txBody>
      </p:sp>
      <p:sp>
        <p:nvSpPr>
          <p:cNvPr id="126" name="Google Shape;126;g36b824e2475_0_101:notes">
            <a:extLst>
              <a:ext uri="{FF2B5EF4-FFF2-40B4-BE49-F238E27FC236}">
                <a16:creationId xmlns:a16="http://schemas.microsoft.com/office/drawing/2014/main" id="{BB389A6A-DEE4-07F4-C83D-8AA82E9C0D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610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6b87f66f0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solidFill>
                  <a:schemeClr val="dk1"/>
                </a:solidFill>
                <a:latin typeface="Tahoma"/>
                <a:ea typeface="Tahoma"/>
                <a:cs typeface="Tahoma"/>
                <a:sym typeface="Tahoma"/>
              </a:rPr>
              <a:t> Μέχρι τώρα δουλέψαμε με φωτογραφίες, φωτογραφικές ιστορίες, storyboards, μελετήσαμε εικόνες και τον κόσμο τους. Ας αναπτύξουμε και ας μοιραστούμε τις φωτογραφικές μας ιστορίες σήμερα! Εδώ είναι που ο σχεδιασμός γίνεται πραγματικότητα!</a:t>
            </a:r>
            <a:endParaRPr sz="1200" dirty="0">
              <a:solidFill>
                <a:schemeClr val="dk1"/>
              </a:solidFill>
              <a:latin typeface="Tahoma"/>
              <a:ea typeface="Tahoma"/>
              <a:cs typeface="Tahoma"/>
              <a:sym typeface="Tahoma"/>
            </a:endParaRPr>
          </a:p>
          <a:p>
            <a:pPr marL="0" lvl="0" indent="0" algn="l" rtl="0">
              <a:spcBef>
                <a:spcPts val="0"/>
              </a:spcBef>
              <a:spcAft>
                <a:spcPts val="0"/>
              </a:spcAft>
              <a:buNone/>
            </a:pPr>
            <a:endParaRPr sz="1200" dirty="0">
              <a:solidFill>
                <a:schemeClr val="dk1"/>
              </a:solidFill>
              <a:latin typeface="Tahoma"/>
              <a:ea typeface="Tahoma"/>
              <a:cs typeface="Tahoma"/>
              <a:sym typeface="Tahoma"/>
            </a:endParaRPr>
          </a:p>
        </p:txBody>
      </p:sp>
      <p:sp>
        <p:nvSpPr>
          <p:cNvPr id="137" name="Google Shape;137;g36b87f66f0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a:extLst>
            <a:ext uri="{FF2B5EF4-FFF2-40B4-BE49-F238E27FC236}">
              <a16:creationId xmlns:a16="http://schemas.microsoft.com/office/drawing/2014/main" id="{E60B310A-9522-82BD-CB43-1983CB2D7186}"/>
            </a:ext>
          </a:extLst>
        </p:cNvPr>
        <p:cNvGrpSpPr/>
        <p:nvPr/>
      </p:nvGrpSpPr>
      <p:grpSpPr>
        <a:xfrm>
          <a:off x="0" y="0"/>
          <a:ext cx="0" cy="0"/>
          <a:chOff x="0" y="0"/>
          <a:chExt cx="0" cy="0"/>
        </a:xfrm>
      </p:grpSpPr>
      <p:sp>
        <p:nvSpPr>
          <p:cNvPr id="258" name="Google Shape;258;g36b824e2475_0_497:notes">
            <a:extLst>
              <a:ext uri="{FF2B5EF4-FFF2-40B4-BE49-F238E27FC236}">
                <a16:creationId xmlns:a16="http://schemas.microsoft.com/office/drawing/2014/main" id="{D1DC4E5A-6444-71D9-166F-1529710388C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0" i="0" u="none" strike="noStrike" cap="none" dirty="0">
                <a:solidFill>
                  <a:srgbClr val="000000"/>
                </a:solidFill>
                <a:effectLst/>
                <a:latin typeface="Arial"/>
                <a:ea typeface="Arial"/>
                <a:cs typeface="Arial"/>
                <a:sym typeface="Arial"/>
              </a:rPr>
              <a:t>Αυτή είναι η ακολουθία παραγωγής. Κάθε μέρος αποτελεί συνέχεια του προηγούμενου και απαιτεί δεξιότητες, τις οποίες αναπτύσσουμε. </a:t>
            </a:r>
            <a:r>
              <a:rPr lang="en" sz="1200" dirty="0">
                <a:solidFill>
                  <a:schemeClr val="dk1"/>
                </a:solidFill>
                <a:latin typeface="Tahoma"/>
                <a:ea typeface="Tahoma"/>
                <a:cs typeface="Tahoma"/>
                <a:sym typeface="Tahoma"/>
              </a:rPr>
              <a:t>Από τη λήψη εικόνων έως την επεξεργασία και την προσθήκη στοιχείων πολυμέσων, υπάρχουν κόλπα, τεχνικές, συμβουλές και τεκμηρίωση που μπορείτε να βρείτε στο διαδίκτυο για οτιδήποτε τεχνικό δεν γνωρίζετε.  Ας εξερευνήσουμε τώρα </a:t>
            </a:r>
            <a:r>
              <a:rPr lang="el-GR" sz="1200" dirty="0">
                <a:solidFill>
                  <a:schemeClr val="dk1"/>
                </a:solidFill>
                <a:latin typeface="Tahoma"/>
                <a:ea typeface="Tahoma"/>
                <a:cs typeface="Tahoma"/>
                <a:sym typeface="Tahoma"/>
              </a:rPr>
              <a:t>μερικά </a:t>
            </a:r>
            <a:r>
              <a:rPr lang="el-GR" sz="1200" dirty="0" err="1">
                <a:solidFill>
                  <a:schemeClr val="dk1"/>
                </a:solidFill>
                <a:latin typeface="Tahoma"/>
                <a:ea typeface="Tahoma"/>
                <a:cs typeface="Tahoma"/>
                <a:sym typeface="Tahoma"/>
              </a:rPr>
              <a:t>tips</a:t>
            </a:r>
            <a:r>
              <a:rPr lang="el-GR" sz="1200" dirty="0">
                <a:solidFill>
                  <a:schemeClr val="dk1"/>
                </a:solidFill>
                <a:latin typeface="Tahoma"/>
                <a:ea typeface="Tahoma"/>
                <a:cs typeface="Tahoma"/>
                <a:sym typeface="Tahoma"/>
              </a:rPr>
              <a:t> για τη φωτογράφιση</a:t>
            </a:r>
            <a:r>
              <a:rPr lang="en" sz="1200" dirty="0">
                <a:solidFill>
                  <a:schemeClr val="dk1"/>
                </a:solidFill>
                <a:latin typeface="Tahoma"/>
                <a:ea typeface="Tahoma"/>
                <a:cs typeface="Tahoma"/>
                <a:sym typeface="Tahoma"/>
              </a:rPr>
              <a:t>.</a:t>
            </a:r>
            <a:endParaRPr sz="1200" dirty="0">
              <a:solidFill>
                <a:schemeClr val="dk1"/>
              </a:solidFill>
              <a:latin typeface="Tahoma"/>
              <a:ea typeface="Tahoma"/>
              <a:cs typeface="Tahoma"/>
              <a:sym typeface="Tahoma"/>
            </a:endParaRPr>
          </a:p>
          <a:p>
            <a:pPr marL="0" lvl="0" indent="0" algn="l" rtl="0">
              <a:spcBef>
                <a:spcPts val="0"/>
              </a:spcBef>
              <a:spcAft>
                <a:spcPts val="0"/>
              </a:spcAft>
              <a:buNone/>
            </a:pPr>
            <a:endParaRPr sz="1200" dirty="0">
              <a:solidFill>
                <a:schemeClr val="dk1"/>
              </a:solidFill>
              <a:latin typeface="Tahoma"/>
              <a:ea typeface="Tahoma"/>
              <a:cs typeface="Tahoma"/>
              <a:sym typeface="Tahoma"/>
            </a:endParaRPr>
          </a:p>
        </p:txBody>
      </p:sp>
      <p:sp>
        <p:nvSpPr>
          <p:cNvPr id="259" name="Google Shape;259;g36b824e2475_0_497:notes">
            <a:extLst>
              <a:ext uri="{FF2B5EF4-FFF2-40B4-BE49-F238E27FC236}">
                <a16:creationId xmlns:a16="http://schemas.microsoft.com/office/drawing/2014/main" id="{E829D496-DC6D-8034-67CB-8910A56894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3075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6b824e2475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Ας μιλήσουμε για τη φωτογράφιση της ιστορίας σας. Αυτές είναι οι βασικές αρχές που διαχωρίζουν τις </a:t>
            </a:r>
            <a:r>
              <a:rPr lang="el-GR" sz="1100" b="0" i="0" u="none" strike="noStrike" cap="none" dirty="0">
                <a:solidFill>
                  <a:srgbClr val="000000"/>
                </a:solidFill>
                <a:effectLst/>
                <a:latin typeface="Arial"/>
                <a:ea typeface="Arial"/>
                <a:cs typeface="Arial"/>
                <a:sym typeface="Arial"/>
              </a:rPr>
              <a:t>καθημερινές μας</a:t>
            </a:r>
            <a:r>
              <a:rPr lang="en-US" sz="1100" b="0" i="0" u="none" strike="noStrike" cap="none" dirty="0">
                <a:solidFill>
                  <a:srgbClr val="000000"/>
                </a:solidFill>
                <a:effectLst/>
                <a:latin typeface="Arial"/>
                <a:ea typeface="Arial"/>
                <a:cs typeface="Arial"/>
                <a:sym typeface="Arial"/>
              </a:rPr>
              <a:t> φωτογραφίες από τις εικόνες που αφηγούνται μια ιστορία. Έχουμε δει πολλά από αυτά τα στοιχεία στο παρελθόν, αλλά ας </a:t>
            </a:r>
            <a:r>
              <a:rPr lang="el-GR" sz="1100" b="0" i="0" u="none" strike="noStrike" cap="none" dirty="0">
                <a:solidFill>
                  <a:srgbClr val="000000"/>
                </a:solidFill>
                <a:effectLst/>
                <a:latin typeface="Arial"/>
                <a:ea typeface="Arial"/>
                <a:cs typeface="Arial"/>
                <a:sym typeface="Arial"/>
              </a:rPr>
              <a:t>τους ρίξουμε μια τελευταία ματιά.</a:t>
            </a:r>
            <a:endParaRPr dirty="0"/>
          </a:p>
        </p:txBody>
      </p:sp>
      <p:sp>
        <p:nvSpPr>
          <p:cNvPr id="148" name="Google Shape;148;g36b824e2475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6b824e2475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0" i="0" u="none" strike="noStrike" cap="none" dirty="0">
                <a:solidFill>
                  <a:srgbClr val="000000"/>
                </a:solidFill>
                <a:effectLst/>
                <a:latin typeface="Arial"/>
                <a:ea typeface="Arial"/>
                <a:cs typeface="Arial"/>
                <a:sym typeface="Arial"/>
              </a:rPr>
              <a:t>Ο ΦΩΤΙΣΜΟΣ είναι το βασικό σας εργαλείο. Το φυσικό φως είναι σχεδόν πάντα καλύτερο από το φλας, το οποίο μπορεί να φαίνεται σκληρό και τεχνητό. </a:t>
            </a:r>
          </a:p>
          <a:p>
            <a:pPr marL="158750" indent="0">
              <a:buNone/>
            </a:pPr>
            <a:r>
              <a:rPr lang="en-US" sz="1100" b="0" i="0" u="none" strike="noStrike" cap="none" dirty="0">
                <a:solidFill>
                  <a:srgbClr val="000000"/>
                </a:solidFill>
                <a:effectLst/>
                <a:latin typeface="Arial"/>
                <a:ea typeface="Arial"/>
                <a:cs typeface="Arial"/>
                <a:sym typeface="Arial"/>
              </a:rPr>
              <a:t>Αν φωτογραφίζετε σε εσωτερικό χώρο, τοποθετήστε το θέμα σας κοντά σε ένα παράθυρο. </a:t>
            </a:r>
          </a:p>
          <a:p>
            <a:pPr marL="158750" indent="0">
              <a:buNone/>
            </a:pPr>
            <a:r>
              <a:rPr lang="en-US" sz="1100" b="0" i="0" u="none" strike="noStrike" cap="none" dirty="0">
                <a:solidFill>
                  <a:srgbClr val="000000"/>
                </a:solidFill>
                <a:effectLst/>
                <a:latin typeface="Arial"/>
                <a:ea typeface="Arial"/>
                <a:cs typeface="Arial"/>
                <a:sym typeface="Arial"/>
              </a:rPr>
              <a:t>Στον εξωτερικό χώρο, νωρίς το πρωί ή αργά το απόγευμα έχετε το χρυσό, κατευθυντικό φως. </a:t>
            </a:r>
          </a:p>
          <a:p>
            <a:pPr marL="158750" indent="0">
              <a:buNone/>
            </a:pPr>
            <a:r>
              <a:rPr lang="en-US" sz="1100" b="0" i="0" u="none" strike="noStrike" cap="none" dirty="0">
                <a:solidFill>
                  <a:srgbClr val="000000"/>
                </a:solidFill>
                <a:effectLst/>
                <a:latin typeface="Arial"/>
                <a:ea typeface="Arial"/>
                <a:cs typeface="Arial"/>
                <a:sym typeface="Arial"/>
              </a:rPr>
              <a:t>Ο μεσημεριανός ήλιος είναι έντονος — αν πρέπει να φωτογραφίσετε εκείνη την ώρα, βρείτε σκιά ή χρησιμοποιήστε τον σκόπιμα για να δημιουργήσετε δραματικότητα.</a:t>
            </a:r>
          </a:p>
          <a:p>
            <a:pPr marL="0" lvl="0" indent="0" algn="l" rtl="0">
              <a:spcBef>
                <a:spcPts val="1200"/>
              </a:spcBef>
              <a:spcAft>
                <a:spcPts val="0"/>
              </a:spcAft>
              <a:buNone/>
            </a:pPr>
            <a:endParaRPr sz="1200" dirty="0">
              <a:solidFill>
                <a:schemeClr val="dk1"/>
              </a:solidFill>
              <a:latin typeface="Tahoma"/>
              <a:ea typeface="Tahoma"/>
              <a:cs typeface="Tahoma"/>
              <a:sym typeface="Tahoma"/>
            </a:endParaRPr>
          </a:p>
        </p:txBody>
      </p:sp>
      <p:sp>
        <p:nvSpPr>
          <p:cNvPr id="160" name="Google Shape;160;g36b824e2475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6b824e2475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US" sz="1100" b="0" i="0" u="none" strike="noStrike" cap="none" dirty="0">
                <a:solidFill>
                  <a:srgbClr val="000000"/>
                </a:solidFill>
                <a:effectLst/>
                <a:latin typeface="Arial"/>
                <a:ea typeface="Arial"/>
                <a:cs typeface="Arial"/>
                <a:sym typeface="Arial"/>
              </a:rPr>
              <a:t>Η ΕΣΤΙΑΣΗ έχει τεράστια σημασία. Η κάμερα (ή το τηλέφωνό σας) εστιάζει σε ό,τι αγγίζετε. Να </a:t>
            </a:r>
            <a:r>
              <a:rPr lang="el-GR" sz="1100" b="0" i="0" u="none" strike="noStrike" cap="none" dirty="0">
                <a:solidFill>
                  <a:srgbClr val="000000"/>
                </a:solidFill>
                <a:effectLst/>
                <a:latin typeface="Arial"/>
                <a:ea typeface="Arial"/>
                <a:cs typeface="Arial"/>
                <a:sym typeface="Arial"/>
              </a:rPr>
              <a:t>εστιάζετε με σκοπό</a:t>
            </a:r>
            <a:r>
              <a:rPr lang="en-US" sz="1100" b="0" i="0" u="none" strike="noStrike" cap="none" dirty="0">
                <a:solidFill>
                  <a:srgbClr val="000000"/>
                </a:solidFill>
                <a:effectLst/>
                <a:latin typeface="Arial"/>
                <a:ea typeface="Arial"/>
                <a:cs typeface="Arial"/>
                <a:sym typeface="Arial"/>
              </a:rPr>
              <a:t>. Σε ένα πορτρέτο, εστιάστε στα μάτια. Σε μια φωτογραφία δράσης, εστιάστε στο θέμα σας. Τα σύγχρονα τηλέφωνα μπορούν να </a:t>
            </a:r>
            <a:r>
              <a:rPr lang="el-GR" sz="1100" b="0" i="0" u="none" strike="noStrike" cap="none" dirty="0">
                <a:solidFill>
                  <a:srgbClr val="000000"/>
                </a:solidFill>
                <a:effectLst/>
                <a:latin typeface="Arial"/>
                <a:ea typeface="Arial"/>
                <a:cs typeface="Arial"/>
                <a:sym typeface="Arial"/>
              </a:rPr>
              <a:t>θολώσουν το </a:t>
            </a:r>
            <a:r>
              <a:rPr lang="en-US" sz="1100" b="0" i="0" u="none" strike="noStrike" cap="none" dirty="0" err="1">
                <a:solidFill>
                  <a:srgbClr val="000000"/>
                </a:solidFill>
                <a:effectLst/>
                <a:latin typeface="Arial"/>
                <a:ea typeface="Arial"/>
                <a:cs typeface="Arial"/>
                <a:sym typeface="Arial"/>
              </a:rPr>
              <a:t>φόντο</a:t>
            </a:r>
            <a:r>
              <a:rPr lang="en-US" sz="1100" b="0" i="0" u="none" strike="noStrike" cap="none" dirty="0">
                <a:solidFill>
                  <a:srgbClr val="000000"/>
                </a:solidFill>
                <a:effectLst/>
                <a:latin typeface="Arial"/>
                <a:ea typeface="Arial"/>
                <a:cs typeface="Arial"/>
                <a:sym typeface="Arial"/>
              </a:rPr>
              <a:t> (λειτουργία πορτρέτου) — αυτό είναι εξαιρετικό για την απομόνωση των θεμάτων, αλλά χρησιμοποιήστε το με </a:t>
            </a:r>
            <a:r>
              <a:rPr lang="el-GR" sz="1100" b="0" i="0" u="none" strike="noStrike" cap="none" dirty="0">
                <a:solidFill>
                  <a:srgbClr val="000000"/>
                </a:solidFill>
                <a:effectLst/>
                <a:latin typeface="Arial"/>
                <a:ea typeface="Arial"/>
                <a:cs typeface="Arial"/>
                <a:sym typeface="Arial"/>
              </a:rPr>
              <a:t>φειδώ και γνώση</a:t>
            </a:r>
            <a:r>
              <a:rPr lang="en-US" sz="1100" b="0" i="0" u="none" strike="noStrike" cap="none" dirty="0">
                <a:solidFill>
                  <a:srgbClr val="000000"/>
                </a:solidFill>
                <a:effectLst/>
                <a:latin typeface="Arial"/>
                <a:ea typeface="Arial"/>
                <a:cs typeface="Arial"/>
                <a:sym typeface="Arial"/>
              </a:rPr>
              <a:t>.</a:t>
            </a: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endParaRPr lang="en-US" sz="1100" b="0" i="0" u="none" strike="noStrike" cap="none" dirty="0">
              <a:solidFill>
                <a:srgbClr val="000000"/>
              </a:solidFill>
              <a:effectLst/>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 sz="1200" dirty="0">
                <a:solidFill>
                  <a:schemeClr val="dk1"/>
                </a:solidFill>
                <a:latin typeface="Tahoma"/>
                <a:ea typeface="Tahoma"/>
                <a:cs typeface="Tahoma"/>
                <a:sym typeface="Tahoma"/>
              </a:rPr>
              <a:t>Εστιάστε την προσοχή σας στα κύρια στοιχεία της ιστορίας σας. </a:t>
            </a:r>
            <a:endParaRPr sz="1200" dirty="0">
              <a:solidFill>
                <a:schemeClr val="dk1"/>
              </a:solidFill>
              <a:latin typeface="Tahoma"/>
              <a:ea typeface="Tahoma"/>
              <a:cs typeface="Tahoma"/>
              <a:sym typeface="Tahoma"/>
            </a:endParaRPr>
          </a:p>
          <a:p>
            <a:pPr marL="0" lvl="0" indent="0" algn="l" rtl="0">
              <a:lnSpc>
                <a:spcPct val="115000"/>
              </a:lnSpc>
              <a:spcBef>
                <a:spcPts val="1200"/>
              </a:spcBef>
              <a:spcAft>
                <a:spcPts val="0"/>
              </a:spcAft>
              <a:buClr>
                <a:schemeClr val="dk1"/>
              </a:buClr>
              <a:buSzPts val="1100"/>
              <a:buFont typeface="Arial"/>
              <a:buNone/>
            </a:pPr>
            <a:endParaRPr sz="1200" dirty="0">
              <a:solidFill>
                <a:schemeClr val="dk1"/>
              </a:solidFill>
              <a:latin typeface="Tahoma"/>
              <a:ea typeface="Tahoma"/>
              <a:cs typeface="Tahoma"/>
              <a:sym typeface="Tahoma"/>
            </a:endParaRPr>
          </a:p>
          <a:p>
            <a:pPr marL="0" lvl="0" indent="0" algn="l" rtl="0">
              <a:spcBef>
                <a:spcPts val="0"/>
              </a:spcBef>
              <a:spcAft>
                <a:spcPts val="0"/>
              </a:spcAft>
              <a:buNone/>
            </a:pPr>
            <a:endParaRPr sz="1200" dirty="0">
              <a:solidFill>
                <a:schemeClr val="dk1"/>
              </a:solidFill>
              <a:latin typeface="Tahoma"/>
              <a:ea typeface="Tahoma"/>
              <a:cs typeface="Tahoma"/>
              <a:sym typeface="Tahoma"/>
            </a:endParaRPr>
          </a:p>
        </p:txBody>
      </p:sp>
      <p:sp>
        <p:nvSpPr>
          <p:cNvPr id="172" name="Google Shape;172;g36b824e2475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3" name="Google Shape;13;p2"/>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4" name="Google Shape;14;p2"/>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70" name="Google Shape;70;p11"/>
          <p:cNvSpPr txBox="1">
            <a:spLocks noGrp="1"/>
          </p:cNvSpPr>
          <p:nvPr>
            <p:ph type="body" idx="1"/>
          </p:nvPr>
        </p:nvSpPr>
        <p:spPr>
          <a:xfrm rot="5400000">
            <a:off x="1154550" y="-125850"/>
            <a:ext cx="2262900" cy="41148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71" name="Google Shape;71;p1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2" name="Google Shape;72;p1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3" name="Google Shape;73;p1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2366100" y="1085919"/>
            <a:ext cx="2925900" cy="10287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76" name="Google Shape;76;p12"/>
          <p:cNvSpPr txBox="1">
            <a:spLocks noGrp="1"/>
          </p:cNvSpPr>
          <p:nvPr>
            <p:ph type="body" idx="1"/>
          </p:nvPr>
        </p:nvSpPr>
        <p:spPr>
          <a:xfrm rot="5400000">
            <a:off x="270600" y="95319"/>
            <a:ext cx="2925900" cy="30099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77" name="Google Shape;77;p12"/>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8" name="Google Shape;78;p12"/>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9" name="Google Shape;79;p12"/>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27392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75078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55670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61690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71428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749225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45698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61790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42900" y="1065213"/>
            <a:ext cx="3886200" cy="7350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7" name="Google Shape;17;p3"/>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a:endParaRPr/>
          </a:p>
        </p:txBody>
      </p:sp>
      <p:sp>
        <p:nvSpPr>
          <p:cNvPr id="18" name="Google Shape;18;p3"/>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9" name="Google Shape;19;p3"/>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20" name="Google Shape;20;p3"/>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06462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93543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68187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23" name="Google Shape;23;p4"/>
          <p:cNvSpPr txBox="1">
            <a:spLocks noGrp="1"/>
          </p:cNvSpPr>
          <p:nvPr>
            <p:ph type="body" idx="1"/>
          </p:nvPr>
        </p:nvSpPr>
        <p:spPr>
          <a:xfrm>
            <a:off x="228600" y="800100"/>
            <a:ext cx="4114800" cy="22629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24" name="Google Shape;24;p4"/>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25" name="Google Shape;25;p4"/>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26" name="Google Shape;26;p4"/>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61156" y="2203450"/>
            <a:ext cx="3886200" cy="681000"/>
          </a:xfrm>
          <a:prstGeom prst="rect">
            <a:avLst/>
          </a:prstGeom>
          <a:noFill/>
          <a:ln>
            <a:noFill/>
          </a:ln>
        </p:spPr>
        <p:txBody>
          <a:bodyPr spcFirstLastPara="1" wrap="square" lIns="45725" tIns="22850" rIns="45725" bIns="22850" anchor="t" anchorCtr="0">
            <a:normAutofit/>
          </a:bodyPr>
          <a:lstStyle>
            <a:lvl1pPr lvl="0" algn="l">
              <a:spcBef>
                <a:spcPts val="0"/>
              </a:spcBef>
              <a:spcAft>
                <a:spcPts val="0"/>
              </a:spcAft>
              <a:buClr>
                <a:schemeClr val="dk1"/>
              </a:buClr>
              <a:buSzPts val="2000"/>
              <a:buFont typeface="Calibri"/>
              <a:buNone/>
              <a:defRPr sz="2000" b="1"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29" name="Google Shape;29;p5"/>
          <p:cNvSpPr txBox="1">
            <a:spLocks noGrp="1"/>
          </p:cNvSpPr>
          <p:nvPr>
            <p:ph type="body" idx="1"/>
          </p:nvPr>
        </p:nvSpPr>
        <p:spPr>
          <a:xfrm>
            <a:off x="361156" y="1453357"/>
            <a:ext cx="3886200" cy="750000"/>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rgbClr val="888888"/>
              </a:buClr>
              <a:buSzPts val="1000"/>
              <a:buNone/>
              <a:defRPr sz="1000">
                <a:solidFill>
                  <a:srgbClr val="888888"/>
                </a:solidFill>
              </a:defRPr>
            </a:lvl1pPr>
            <a:lvl2pPr marL="914400" lvl="1" indent="-228600" algn="l">
              <a:spcBef>
                <a:spcPts val="200"/>
              </a:spcBef>
              <a:spcAft>
                <a:spcPts val="0"/>
              </a:spcAft>
              <a:buClr>
                <a:srgbClr val="888888"/>
              </a:buClr>
              <a:buSzPts val="900"/>
              <a:buNone/>
              <a:defRPr sz="900">
                <a:solidFill>
                  <a:srgbClr val="888888"/>
                </a:solidFill>
              </a:defRPr>
            </a:lvl2pPr>
            <a:lvl3pPr marL="1371600" lvl="2" indent="-228600" algn="l">
              <a:spcBef>
                <a:spcPts val="200"/>
              </a:spcBef>
              <a:spcAft>
                <a:spcPts val="0"/>
              </a:spcAft>
              <a:buClr>
                <a:srgbClr val="888888"/>
              </a:buClr>
              <a:buSzPts val="800"/>
              <a:buNone/>
              <a:defRPr sz="800">
                <a:solidFill>
                  <a:srgbClr val="888888"/>
                </a:solidFill>
              </a:defRPr>
            </a:lvl3pPr>
            <a:lvl4pPr marL="1828800" lvl="3" indent="-228600" algn="l">
              <a:spcBef>
                <a:spcPts val="100"/>
              </a:spcBef>
              <a:spcAft>
                <a:spcPts val="0"/>
              </a:spcAft>
              <a:buClr>
                <a:srgbClr val="888888"/>
              </a:buClr>
              <a:buSzPts val="700"/>
              <a:buNone/>
              <a:defRPr sz="700">
                <a:solidFill>
                  <a:srgbClr val="888888"/>
                </a:solidFill>
              </a:defRPr>
            </a:lvl4pPr>
            <a:lvl5pPr marL="2286000" lvl="4" indent="-228600" algn="l">
              <a:spcBef>
                <a:spcPts val="100"/>
              </a:spcBef>
              <a:spcAft>
                <a:spcPts val="0"/>
              </a:spcAft>
              <a:buClr>
                <a:srgbClr val="888888"/>
              </a:buClr>
              <a:buSzPts val="700"/>
              <a:buNone/>
              <a:defRPr sz="700">
                <a:solidFill>
                  <a:srgbClr val="888888"/>
                </a:solidFill>
              </a:defRPr>
            </a:lvl5pPr>
            <a:lvl6pPr marL="2743200" lvl="5" indent="-228600" algn="l">
              <a:spcBef>
                <a:spcPts val="100"/>
              </a:spcBef>
              <a:spcAft>
                <a:spcPts val="0"/>
              </a:spcAft>
              <a:buClr>
                <a:srgbClr val="888888"/>
              </a:buClr>
              <a:buSzPts val="700"/>
              <a:buNone/>
              <a:defRPr sz="700">
                <a:solidFill>
                  <a:srgbClr val="888888"/>
                </a:solidFill>
              </a:defRPr>
            </a:lvl6pPr>
            <a:lvl7pPr marL="3200400" lvl="6" indent="-228600" algn="l">
              <a:spcBef>
                <a:spcPts val="100"/>
              </a:spcBef>
              <a:spcAft>
                <a:spcPts val="0"/>
              </a:spcAft>
              <a:buClr>
                <a:srgbClr val="888888"/>
              </a:buClr>
              <a:buSzPts val="700"/>
              <a:buNone/>
              <a:defRPr sz="700">
                <a:solidFill>
                  <a:srgbClr val="888888"/>
                </a:solidFill>
              </a:defRPr>
            </a:lvl7pPr>
            <a:lvl8pPr marL="3657600" lvl="7" indent="-228600" algn="l">
              <a:spcBef>
                <a:spcPts val="100"/>
              </a:spcBef>
              <a:spcAft>
                <a:spcPts val="0"/>
              </a:spcAft>
              <a:buClr>
                <a:srgbClr val="888888"/>
              </a:buClr>
              <a:buSzPts val="700"/>
              <a:buNone/>
              <a:defRPr sz="700">
                <a:solidFill>
                  <a:srgbClr val="888888"/>
                </a:solidFill>
              </a:defRPr>
            </a:lvl8pPr>
            <a:lvl9pPr marL="4114800" lvl="8" indent="-228600" algn="l">
              <a:spcBef>
                <a:spcPts val="100"/>
              </a:spcBef>
              <a:spcAft>
                <a:spcPts val="0"/>
              </a:spcAft>
              <a:buClr>
                <a:srgbClr val="888888"/>
              </a:buClr>
              <a:buSzPts val="700"/>
              <a:buNone/>
              <a:defRPr sz="700">
                <a:solidFill>
                  <a:srgbClr val="888888"/>
                </a:solidFill>
              </a:defRPr>
            </a:lvl9pPr>
          </a:lstStyle>
          <a:p>
            <a:endParaRPr/>
          </a:p>
        </p:txBody>
      </p:sp>
      <p:sp>
        <p:nvSpPr>
          <p:cNvPr id="30" name="Google Shape;30;p5"/>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31" name="Google Shape;31;p5"/>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32" name="Google Shape;32;p5"/>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35" name="Google Shape;35;p6"/>
          <p:cNvSpPr txBox="1">
            <a:spLocks noGrp="1"/>
          </p:cNvSpPr>
          <p:nvPr>
            <p:ph type="body" idx="1"/>
          </p:nvPr>
        </p:nvSpPr>
        <p:spPr>
          <a:xfrm>
            <a:off x="228600" y="800100"/>
            <a:ext cx="2019300" cy="2262900"/>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36" name="Google Shape;36;p6"/>
          <p:cNvSpPr txBox="1">
            <a:spLocks noGrp="1"/>
          </p:cNvSpPr>
          <p:nvPr>
            <p:ph type="body" idx="2"/>
          </p:nvPr>
        </p:nvSpPr>
        <p:spPr>
          <a:xfrm>
            <a:off x="2324100" y="800100"/>
            <a:ext cx="2019300" cy="2262900"/>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37" name="Google Shape;37;p6"/>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38" name="Google Shape;38;p6"/>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39" name="Google Shape;39;p6"/>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42" name="Google Shape;42;p7"/>
          <p:cNvSpPr txBox="1">
            <a:spLocks noGrp="1"/>
          </p:cNvSpPr>
          <p:nvPr>
            <p:ph type="body" idx="1"/>
          </p:nvPr>
        </p:nvSpPr>
        <p:spPr>
          <a:xfrm>
            <a:off x="228600" y="767556"/>
            <a:ext cx="2020200" cy="319800"/>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43" name="Google Shape;43;p7"/>
          <p:cNvSpPr txBox="1">
            <a:spLocks noGrp="1"/>
          </p:cNvSpPr>
          <p:nvPr>
            <p:ph type="body" idx="2"/>
          </p:nvPr>
        </p:nvSpPr>
        <p:spPr>
          <a:xfrm>
            <a:off x="228600" y="1087438"/>
            <a:ext cx="2020200" cy="1975500"/>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44" name="Google Shape;44;p7"/>
          <p:cNvSpPr txBox="1">
            <a:spLocks noGrp="1"/>
          </p:cNvSpPr>
          <p:nvPr>
            <p:ph type="body" idx="3"/>
          </p:nvPr>
        </p:nvSpPr>
        <p:spPr>
          <a:xfrm>
            <a:off x="2322513" y="767556"/>
            <a:ext cx="2020800" cy="319800"/>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45" name="Google Shape;45;p7"/>
          <p:cNvSpPr txBox="1">
            <a:spLocks noGrp="1"/>
          </p:cNvSpPr>
          <p:nvPr>
            <p:ph type="body" idx="4"/>
          </p:nvPr>
        </p:nvSpPr>
        <p:spPr>
          <a:xfrm>
            <a:off x="2322513" y="1087438"/>
            <a:ext cx="2020800" cy="1975500"/>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46" name="Google Shape;46;p7"/>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47" name="Google Shape;47;p7"/>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48" name="Google Shape;48;p7"/>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51" name="Google Shape;51;p8"/>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2" name="Google Shape;52;p8"/>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3" name="Google Shape;53;p8"/>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228600" y="136525"/>
            <a:ext cx="1504200" cy="581100"/>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56" name="Google Shape;56;p9"/>
          <p:cNvSpPr txBox="1">
            <a:spLocks noGrp="1"/>
          </p:cNvSpPr>
          <p:nvPr>
            <p:ph type="body" idx="1"/>
          </p:nvPr>
        </p:nvSpPr>
        <p:spPr>
          <a:xfrm>
            <a:off x="1787525" y="136525"/>
            <a:ext cx="2556000" cy="2926500"/>
          </a:xfrm>
          <a:prstGeom prst="rect">
            <a:avLst/>
          </a:prstGeom>
          <a:noFill/>
          <a:ln>
            <a:noFill/>
          </a:ln>
        </p:spPr>
        <p:txBody>
          <a:bodyPr spcFirstLastPara="1" wrap="square" lIns="45725" tIns="22850" rIns="45725" bIns="22850" anchor="t" anchorCtr="0">
            <a:normAutofit/>
          </a:bodyPr>
          <a:lstStyle>
            <a:lvl1pPr marL="457200" lvl="0" indent="-330200" algn="l">
              <a:spcBef>
                <a:spcPts val="300"/>
              </a:spcBef>
              <a:spcAft>
                <a:spcPts val="0"/>
              </a:spcAft>
              <a:buClr>
                <a:schemeClr val="dk1"/>
              </a:buClr>
              <a:buSzPts val="1600"/>
              <a:buChar char="•"/>
              <a:defRPr sz="1600"/>
            </a:lvl1pPr>
            <a:lvl2pPr marL="914400" lvl="1" indent="-317500" algn="l">
              <a:spcBef>
                <a:spcPts val="300"/>
              </a:spcBef>
              <a:spcAft>
                <a:spcPts val="0"/>
              </a:spcAft>
              <a:buClr>
                <a:schemeClr val="dk1"/>
              </a:buClr>
              <a:buSzPts val="1400"/>
              <a:buChar char="–"/>
              <a:defRPr sz="1400"/>
            </a:lvl2pPr>
            <a:lvl3pPr marL="1371600" lvl="2" indent="-304800" algn="l">
              <a:spcBef>
                <a:spcPts val="200"/>
              </a:spcBef>
              <a:spcAft>
                <a:spcPts val="0"/>
              </a:spcAft>
              <a:buClr>
                <a:schemeClr val="dk1"/>
              </a:buClr>
              <a:buSzPts val="1200"/>
              <a:buChar char="•"/>
              <a:defRPr sz="1200"/>
            </a:lvl3pPr>
            <a:lvl4pPr marL="1828800" lvl="3" indent="-292100" algn="l">
              <a:spcBef>
                <a:spcPts val="200"/>
              </a:spcBef>
              <a:spcAft>
                <a:spcPts val="0"/>
              </a:spcAft>
              <a:buClr>
                <a:schemeClr val="dk1"/>
              </a:buClr>
              <a:buSzPts val="1000"/>
              <a:buChar char="–"/>
              <a:defRPr sz="1000"/>
            </a:lvl4pPr>
            <a:lvl5pPr marL="2286000" lvl="4" indent="-292100" algn="l">
              <a:spcBef>
                <a:spcPts val="200"/>
              </a:spcBef>
              <a:spcAft>
                <a:spcPts val="0"/>
              </a:spcAft>
              <a:buClr>
                <a:schemeClr val="dk1"/>
              </a:buClr>
              <a:buSzPts val="1000"/>
              <a:buChar char="»"/>
              <a:defRPr sz="1000"/>
            </a:lvl5pPr>
            <a:lvl6pPr marL="2743200" lvl="5" indent="-292100" algn="l">
              <a:spcBef>
                <a:spcPts val="200"/>
              </a:spcBef>
              <a:spcAft>
                <a:spcPts val="0"/>
              </a:spcAft>
              <a:buClr>
                <a:schemeClr val="dk1"/>
              </a:buClr>
              <a:buSzPts val="1000"/>
              <a:buChar char="•"/>
              <a:defRPr sz="1000"/>
            </a:lvl6pPr>
            <a:lvl7pPr marL="3200400" lvl="6" indent="-292100" algn="l">
              <a:spcBef>
                <a:spcPts val="200"/>
              </a:spcBef>
              <a:spcAft>
                <a:spcPts val="0"/>
              </a:spcAft>
              <a:buClr>
                <a:schemeClr val="dk1"/>
              </a:buClr>
              <a:buSzPts val="1000"/>
              <a:buChar char="•"/>
              <a:defRPr sz="1000"/>
            </a:lvl7pPr>
            <a:lvl8pPr marL="3657600" lvl="7" indent="-292100" algn="l">
              <a:spcBef>
                <a:spcPts val="200"/>
              </a:spcBef>
              <a:spcAft>
                <a:spcPts val="0"/>
              </a:spcAft>
              <a:buClr>
                <a:schemeClr val="dk1"/>
              </a:buClr>
              <a:buSzPts val="1000"/>
              <a:buChar char="•"/>
              <a:defRPr sz="1000"/>
            </a:lvl8pPr>
            <a:lvl9pPr marL="4114800" lvl="8" indent="-292100" algn="l">
              <a:spcBef>
                <a:spcPts val="200"/>
              </a:spcBef>
              <a:spcAft>
                <a:spcPts val="0"/>
              </a:spcAft>
              <a:buClr>
                <a:schemeClr val="dk1"/>
              </a:buClr>
              <a:buSzPts val="1000"/>
              <a:buChar char="•"/>
              <a:defRPr sz="1000"/>
            </a:lvl9pPr>
          </a:lstStyle>
          <a:p>
            <a:endParaRPr/>
          </a:p>
        </p:txBody>
      </p:sp>
      <p:sp>
        <p:nvSpPr>
          <p:cNvPr id="57" name="Google Shape;57;p9"/>
          <p:cNvSpPr txBox="1">
            <a:spLocks noGrp="1"/>
          </p:cNvSpPr>
          <p:nvPr>
            <p:ph type="body" idx="2"/>
          </p:nvPr>
        </p:nvSpPr>
        <p:spPr>
          <a:xfrm>
            <a:off x="228600" y="717550"/>
            <a:ext cx="1504200" cy="2345400"/>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58" name="Google Shape;58;p9"/>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9" name="Google Shape;59;p9"/>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0" name="Google Shape;60;p9"/>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96144" y="2400300"/>
            <a:ext cx="2743200" cy="283500"/>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3" name="Google Shape;63;p10"/>
          <p:cNvSpPr>
            <a:spLocks noGrp="1"/>
          </p:cNvSpPr>
          <p:nvPr>
            <p:ph type="pic" idx="2"/>
          </p:nvPr>
        </p:nvSpPr>
        <p:spPr>
          <a:xfrm>
            <a:off x="896144" y="306388"/>
            <a:ext cx="2743200" cy="2057400"/>
          </a:xfrm>
          <a:prstGeom prst="rect">
            <a:avLst/>
          </a:prstGeom>
          <a:noFill/>
          <a:ln>
            <a:noFill/>
          </a:ln>
        </p:spPr>
      </p:sp>
      <p:sp>
        <p:nvSpPr>
          <p:cNvPr id="64" name="Google Shape;64;p10"/>
          <p:cNvSpPr txBox="1">
            <a:spLocks noGrp="1"/>
          </p:cNvSpPr>
          <p:nvPr>
            <p:ph type="body" idx="1"/>
          </p:nvPr>
        </p:nvSpPr>
        <p:spPr>
          <a:xfrm>
            <a:off x="896144" y="2683669"/>
            <a:ext cx="2743200" cy="402300"/>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65" name="Google Shape;65;p10"/>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6" name="Google Shape;66;p10"/>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7" name="Google Shape;67;p10"/>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a:endParaRPr/>
          </a:p>
        </p:txBody>
      </p:sp>
      <p:sp>
        <p:nvSpPr>
          <p:cNvPr id="7" name="Google Shape;7;p1"/>
          <p:cNvSpPr txBox="1">
            <a:spLocks noGrp="1"/>
          </p:cNvSpPr>
          <p:nvPr>
            <p:ph type="body" idx="1"/>
          </p:nvPr>
        </p:nvSpPr>
        <p:spPr>
          <a:xfrm>
            <a:off x="228600" y="800100"/>
            <a:ext cx="4114800" cy="2262900"/>
          </a:xfrm>
          <a:prstGeom prst="rect">
            <a:avLst/>
          </a:prstGeom>
          <a:noFill/>
          <a:ln>
            <a:noFill/>
          </a:ln>
        </p:spPr>
        <p:txBody>
          <a:bodyPr spcFirstLastPara="1" wrap="square" lIns="45725" tIns="22850" rIns="45725" bIns="22850" anchor="t" anchorCtr="0">
            <a:normAutofit/>
          </a:bodyPr>
          <a:lstStyle>
            <a:lvl1pPr marL="457200" marR="0" lvl="0"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marR="0" lvl="0" algn="l"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marR="0" lvl="0" algn="ctr"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rtl="0">
              <a:spcBef>
                <a:spcPts val="0"/>
              </a:spcBef>
              <a:buNone/>
              <a:defRPr sz="600" b="0" i="0" u="none" strike="noStrike" cap="none">
                <a:solidFill>
                  <a:srgbClr val="888888"/>
                </a:solidFill>
                <a:latin typeface="Calibri"/>
                <a:ea typeface="Calibri"/>
                <a:cs typeface="Calibri"/>
                <a:sym typeface="Calibri"/>
              </a:defRPr>
            </a:lvl1pPr>
            <a:lvl2pPr marL="0" marR="0" lvl="1" indent="0" algn="r" rtl="0">
              <a:spcBef>
                <a:spcPts val="0"/>
              </a:spcBef>
              <a:buNone/>
              <a:defRPr sz="600" b="0" i="0" u="none" strike="noStrike" cap="none">
                <a:solidFill>
                  <a:srgbClr val="888888"/>
                </a:solidFill>
                <a:latin typeface="Calibri"/>
                <a:ea typeface="Calibri"/>
                <a:cs typeface="Calibri"/>
                <a:sym typeface="Calibri"/>
              </a:defRPr>
            </a:lvl2pPr>
            <a:lvl3pPr marL="0" marR="0" lvl="2" indent="0" algn="r" rtl="0">
              <a:spcBef>
                <a:spcPts val="0"/>
              </a:spcBef>
              <a:buNone/>
              <a:defRPr sz="600" b="0" i="0" u="none" strike="noStrike" cap="none">
                <a:solidFill>
                  <a:srgbClr val="888888"/>
                </a:solidFill>
                <a:latin typeface="Calibri"/>
                <a:ea typeface="Calibri"/>
                <a:cs typeface="Calibri"/>
                <a:sym typeface="Calibri"/>
              </a:defRPr>
            </a:lvl3pPr>
            <a:lvl4pPr marL="0" marR="0" lvl="3" indent="0" algn="r" rtl="0">
              <a:spcBef>
                <a:spcPts val="0"/>
              </a:spcBef>
              <a:buNone/>
              <a:defRPr sz="600" b="0" i="0" u="none" strike="noStrike" cap="none">
                <a:solidFill>
                  <a:srgbClr val="888888"/>
                </a:solidFill>
                <a:latin typeface="Calibri"/>
                <a:ea typeface="Calibri"/>
                <a:cs typeface="Calibri"/>
                <a:sym typeface="Calibri"/>
              </a:defRPr>
            </a:lvl4pPr>
            <a:lvl5pPr marL="0" marR="0" lvl="4" indent="0" algn="r" rtl="0">
              <a:spcBef>
                <a:spcPts val="0"/>
              </a:spcBef>
              <a:buNone/>
              <a:defRPr sz="600" b="0" i="0" u="none" strike="noStrike" cap="none">
                <a:solidFill>
                  <a:srgbClr val="888888"/>
                </a:solidFill>
                <a:latin typeface="Calibri"/>
                <a:ea typeface="Calibri"/>
                <a:cs typeface="Calibri"/>
                <a:sym typeface="Calibri"/>
              </a:defRPr>
            </a:lvl5pPr>
            <a:lvl6pPr marL="0" marR="0" lvl="5" indent="0" algn="r" rtl="0">
              <a:spcBef>
                <a:spcPts val="0"/>
              </a:spcBef>
              <a:buNone/>
              <a:defRPr sz="600" b="0" i="0" u="none" strike="noStrike" cap="none">
                <a:solidFill>
                  <a:srgbClr val="888888"/>
                </a:solidFill>
                <a:latin typeface="Calibri"/>
                <a:ea typeface="Calibri"/>
                <a:cs typeface="Calibri"/>
                <a:sym typeface="Calibri"/>
              </a:defRPr>
            </a:lvl6pPr>
            <a:lvl7pPr marL="0" marR="0" lvl="6" indent="0" algn="r" rtl="0">
              <a:spcBef>
                <a:spcPts val="0"/>
              </a:spcBef>
              <a:buNone/>
              <a:defRPr sz="600" b="0" i="0" u="none" strike="noStrike" cap="none">
                <a:solidFill>
                  <a:srgbClr val="888888"/>
                </a:solidFill>
                <a:latin typeface="Calibri"/>
                <a:ea typeface="Calibri"/>
                <a:cs typeface="Calibri"/>
                <a:sym typeface="Calibri"/>
              </a:defRPr>
            </a:lvl7pPr>
            <a:lvl8pPr marL="0" marR="0" lvl="7" indent="0" algn="r" rtl="0">
              <a:spcBef>
                <a:spcPts val="0"/>
              </a:spcBef>
              <a:buNone/>
              <a:defRPr sz="600" b="0" i="0" u="none" strike="noStrike" cap="none">
                <a:solidFill>
                  <a:srgbClr val="888888"/>
                </a:solidFill>
                <a:latin typeface="Calibri"/>
                <a:ea typeface="Calibri"/>
                <a:cs typeface="Calibri"/>
                <a:sym typeface="Calibri"/>
              </a:defRPr>
            </a:lvl8pPr>
            <a:lvl9pPr marL="0" marR="0" lvl="8" indent="0" algn="r" rtl="0">
              <a:spcBef>
                <a:spcPts val="0"/>
              </a:spcBef>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5188832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Κάντε κλικ για να επεξεργαστείτε τα στυλ κειμένου Master</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t>12/8/2025</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15.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23.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24.jp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24.jp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15.jpe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15.jpe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8" Type="http://schemas.openxmlformats.org/officeDocument/2006/relationships/hyperlink" Target="https://archive2alive.eu/" TargetMode="External"/><Relationship Id="rId3" Type="http://schemas.openxmlformats.org/officeDocument/2006/relationships/image" Target="../media/image31.jpeg"/><Relationship Id="rId7"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hyperlink" Target="http://europeana.org" TargetMode="External"/><Relationship Id="rId10" Type="http://schemas.openxmlformats.org/officeDocument/2006/relationships/image" Target="../media/image8.jpeg"/><Relationship Id="rId4" Type="http://schemas.openxmlformats.org/officeDocument/2006/relationships/hyperlink" Target="http://archive.org" TargetMode="External"/><Relationship Id="rId9" Type="http://schemas.openxmlformats.org/officeDocument/2006/relationships/hyperlink" Target="https://gifitup.net/e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5.jpe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5.jpeg"/><Relationship Id="rId7" Type="http://schemas.openxmlformats.org/officeDocument/2006/relationships/image" Target="../media/image37.png"/><Relationship Id="rId12"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image" Target="../media/image36.jpeg"/><Relationship Id="rId11" Type="http://schemas.openxmlformats.org/officeDocument/2006/relationships/hyperlink" Target="https://www.vev.design/" TargetMode="External"/><Relationship Id="rId5" Type="http://schemas.openxmlformats.org/officeDocument/2006/relationships/hyperlink" Target="https://www.audacityteam.org/download/" TargetMode="External"/><Relationship Id="rId10" Type="http://schemas.openxmlformats.org/officeDocument/2006/relationships/hyperlink" Target="https://clipchamp.com/en/" TargetMode="External"/><Relationship Id="rId4" Type="http://schemas.openxmlformats.org/officeDocument/2006/relationships/hyperlink" Target="https://www.canva.com/" TargetMode="External"/><Relationship Id="rId9" Type="http://schemas.openxmlformats.org/officeDocument/2006/relationships/hyperlink" Target="https://www.wevideo.com/?sscid=CjwKCAjwxrLHBhA2EiwAu9EdM8VSFaDp-xYi8A8PwftkfEuHopCVHO_zRKdYir_Q7ve01SFGlmPB9hoC2oIQAvD_BwE&amp;gad_source=1&amp;gad_campaignid=18728557886&amp;gbraid=0AAAAApBCjPRdNhoB7-sWEwkCQf5BhyR7B&amp;gclid=CjwKCAjwxrLHBhA2EiwAu9EdM8VSFaDp-xYi8A8PwftkfEuHopCVHO_zRKdYir_Q7ve01SFGlmPB9hoC2oIQAvD_Bw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9.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15.jpe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15.jpe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15.jpeg"/><Relationship Id="rId4" Type="http://schemas.openxmlformats.org/officeDocument/2006/relationships/hyperlink" Target="https://www.aejm.org/projects/the-diary-of-renia-spiegel-digital-storytelling-and-education-for-human-rights/%20%20https:/galiciajewishmuseum.org/en/projekty/the-diary-of-renia-spiege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15.jpeg"/><Relationship Id="rId4" Type="http://schemas.openxmlformats.org/officeDocument/2006/relationships/hyperlink" Target="https://www.youtube.com/watch?v=xfiTQ7D9jB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15.jpe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42.jp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7.png"/><Relationship Id="rId7"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3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1.png"/><Relationship Id="rId7" Type="http://schemas.openxmlformats.org/officeDocument/2006/relationships/image" Target="../media/image54.sv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36.jpeg"/><Relationship Id="rId4" Type="http://schemas.openxmlformats.org/officeDocument/2006/relationships/image" Target="../media/image52.svg"/></Relationships>
</file>

<file path=ppt/slides/_rels/slide3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57.png"/><Relationship Id="rId10" Type="http://schemas.openxmlformats.org/officeDocument/2006/relationships/image" Target="../media/image8.jpeg"/><Relationship Id="rId4" Type="http://schemas.openxmlformats.org/officeDocument/2006/relationships/image" Target="../media/image56.png"/><Relationship Id="rId9"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hyperlink" Target="https://guides.library.georgetown.edu/c.php?g=75892&amp;p=489440" TargetMode="External"/><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10.jpg"/><Relationship Id="rId7" Type="http://schemas.openxmlformats.org/officeDocument/2006/relationships/image" Target="../media/image65.png"/><Relationship Id="rId12"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png"/><Relationship Id="rId9" Type="http://schemas.openxmlformats.org/officeDocument/2006/relationships/image" Target="../media/image67.png"/></Relationships>
</file>

<file path=ppt/slides/_rels/slide3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0.png"/><Relationship Id="rId7"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9.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8.jpeg"/><Relationship Id="rId4" Type="http://schemas.openxmlformats.org/officeDocument/2006/relationships/image" Target="../media/image71.svg"/><Relationship Id="rId9" Type="http://schemas.openxmlformats.org/officeDocument/2006/relationships/image" Target="../media/image75.sv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8.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15.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15.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15.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272B7"/>
        </a:solidFill>
        <a:effectLst/>
      </p:bgPr>
    </p:bg>
    <p:spTree>
      <p:nvGrpSpPr>
        <p:cNvPr id="1" name="Shape 83"/>
        <p:cNvGrpSpPr/>
        <p:nvPr/>
      </p:nvGrpSpPr>
      <p:grpSpPr>
        <a:xfrm>
          <a:off x="0" y="0"/>
          <a:ext cx="0" cy="0"/>
          <a:chOff x="0" y="0"/>
          <a:chExt cx="0" cy="0"/>
        </a:xfrm>
      </p:grpSpPr>
      <p:sp>
        <p:nvSpPr>
          <p:cNvPr id="84" name="Google Shape;84;p13"/>
          <p:cNvSpPr/>
          <p:nvPr/>
        </p:nvSpPr>
        <p:spPr>
          <a:xfrm rot="-1563210">
            <a:off x="-325034" y="101498"/>
            <a:ext cx="4172875" cy="2060617"/>
          </a:xfrm>
          <a:custGeom>
            <a:avLst/>
            <a:gdLst/>
            <a:ahLst/>
            <a:cxnLst/>
            <a:rect l="l" t="t" r="r" b="b"/>
            <a:pathLst>
              <a:path w="8330769" h="4104797" extrusionOk="0">
                <a:moveTo>
                  <a:pt x="0" y="0"/>
                </a:moveTo>
                <a:lnTo>
                  <a:pt x="8330770" y="0"/>
                </a:lnTo>
                <a:lnTo>
                  <a:pt x="8330770" y="4104797"/>
                </a:lnTo>
                <a:lnTo>
                  <a:pt x="0" y="4104797"/>
                </a:lnTo>
                <a:lnTo>
                  <a:pt x="0" y="0"/>
                </a:lnTo>
                <a:close/>
              </a:path>
            </a:pathLst>
          </a:custGeom>
          <a:blipFill rotWithShape="1">
            <a:blip r:embed="rId3"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 name="Google Shape;85;p13"/>
          <p:cNvSpPr/>
          <p:nvPr/>
        </p:nvSpPr>
        <p:spPr>
          <a:xfrm rot="4724778">
            <a:off x="221226" y="-1318627"/>
            <a:ext cx="2368560" cy="2600215"/>
          </a:xfrm>
          <a:custGeom>
            <a:avLst/>
            <a:gdLst/>
            <a:ahLst/>
            <a:cxnLst/>
            <a:rect l="l" t="t" r="r" b="b"/>
            <a:pathLst>
              <a:path w="4740855" h="5204531" extrusionOk="0">
                <a:moveTo>
                  <a:pt x="0" y="0"/>
                </a:moveTo>
                <a:lnTo>
                  <a:pt x="4740855" y="0"/>
                </a:lnTo>
                <a:lnTo>
                  <a:pt x="4740855" y="5204531"/>
                </a:lnTo>
                <a:lnTo>
                  <a:pt x="0" y="5204531"/>
                </a:lnTo>
                <a:lnTo>
                  <a:pt x="0" y="0"/>
                </a:lnTo>
                <a:close/>
              </a:path>
            </a:pathLst>
          </a:custGeom>
          <a:blipFill rotWithShape="1">
            <a:blip r:embed="rId4"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 name="Google Shape;86;p13"/>
          <p:cNvSpPr txBox="1"/>
          <p:nvPr/>
        </p:nvSpPr>
        <p:spPr>
          <a:xfrm>
            <a:off x="3142436" y="2820407"/>
            <a:ext cx="2859127" cy="991041"/>
          </a:xfrm>
          <a:prstGeom prst="rect">
            <a:avLst/>
          </a:prstGeom>
          <a:noFill/>
          <a:ln>
            <a:noFill/>
          </a:ln>
        </p:spPr>
        <p:txBody>
          <a:bodyPr spcFirstLastPara="1" wrap="square" lIns="0" tIns="0" rIns="0" bIns="0" anchor="t" anchorCtr="0">
            <a:spAutoFit/>
          </a:bodyPr>
          <a:lstStyle/>
          <a:p>
            <a:pPr marL="0" marR="0" lvl="0" indent="0" algn="ctr" rtl="0">
              <a:lnSpc>
                <a:spcPct val="139964"/>
              </a:lnSpc>
              <a:spcBef>
                <a:spcPts val="0"/>
              </a:spcBef>
              <a:spcAft>
                <a:spcPts val="0"/>
              </a:spcAft>
              <a:buNone/>
            </a:pPr>
            <a:r>
              <a:rPr lang="en" sz="1400" b="1" dirty="0">
                <a:solidFill>
                  <a:srgbClr val="383936"/>
                </a:solidFill>
                <a:latin typeface="Arial"/>
                <a:ea typeface="Arial"/>
                <a:cs typeface="Arial"/>
                <a:sym typeface="Arial"/>
              </a:rPr>
              <a:t>Μεθοδολογία WP3</a:t>
            </a:r>
          </a:p>
          <a:p>
            <a:pPr lvl="0" algn="ctr">
              <a:lnSpc>
                <a:spcPct val="139964"/>
              </a:lnSpc>
            </a:pPr>
            <a:r>
              <a:rPr lang="en" sz="1600" b="1" dirty="0">
                <a:solidFill>
                  <a:srgbClr val="FFE1BC"/>
                </a:solidFill>
              </a:rPr>
              <a:t>Δημιουργία και κοινή χρήση της ψηφιακής φωτογραφικής σας ιστορίας</a:t>
            </a:r>
            <a:endParaRPr dirty="0">
              <a:solidFill>
                <a:srgbClr val="FFE1BC"/>
              </a:solidFill>
            </a:endParaRPr>
          </a:p>
        </p:txBody>
      </p:sp>
      <p:grpSp>
        <p:nvGrpSpPr>
          <p:cNvPr id="87" name="Google Shape;87;p13"/>
          <p:cNvGrpSpPr/>
          <p:nvPr/>
        </p:nvGrpSpPr>
        <p:grpSpPr>
          <a:xfrm>
            <a:off x="1702735" y="1230115"/>
            <a:ext cx="6436047" cy="1446825"/>
            <a:chOff x="3696" y="0"/>
            <a:chExt cx="17162793" cy="3858199"/>
          </a:xfrm>
        </p:grpSpPr>
        <p:sp>
          <p:nvSpPr>
            <p:cNvPr id="88" name="Google Shape;88;p13"/>
            <p:cNvSpPr/>
            <p:nvPr/>
          </p:nvSpPr>
          <p:spPr>
            <a:xfrm>
              <a:off x="4105" y="0"/>
              <a:ext cx="17162384" cy="3858199"/>
            </a:xfrm>
            <a:custGeom>
              <a:avLst/>
              <a:gdLst/>
              <a:ahLst/>
              <a:cxnLst/>
              <a:rect l="l" t="t" r="r" b="b"/>
              <a:pathLst>
                <a:path w="6151392" h="1382867" extrusionOk="0">
                  <a:moveTo>
                    <a:pt x="6026932" y="1382867"/>
                  </a:moveTo>
                  <a:lnTo>
                    <a:pt x="124460" y="1382867"/>
                  </a:lnTo>
                  <a:cubicBezTo>
                    <a:pt x="55880" y="1382867"/>
                    <a:pt x="0" y="1326987"/>
                    <a:pt x="0" y="1258407"/>
                  </a:cubicBezTo>
                  <a:lnTo>
                    <a:pt x="0" y="124460"/>
                  </a:lnTo>
                  <a:cubicBezTo>
                    <a:pt x="0" y="55880"/>
                    <a:pt x="55880" y="0"/>
                    <a:pt x="124460" y="0"/>
                  </a:cubicBezTo>
                  <a:lnTo>
                    <a:pt x="6026932" y="0"/>
                  </a:lnTo>
                  <a:cubicBezTo>
                    <a:pt x="6095512" y="0"/>
                    <a:pt x="6151392" y="55880"/>
                    <a:pt x="6151392" y="124460"/>
                  </a:cubicBezTo>
                  <a:lnTo>
                    <a:pt x="6151392" y="1258407"/>
                  </a:lnTo>
                  <a:cubicBezTo>
                    <a:pt x="6151392" y="1326987"/>
                    <a:pt x="6095512" y="1382867"/>
                    <a:pt x="6026932" y="1382867"/>
                  </a:cubicBezTo>
                  <a:close/>
                </a:path>
              </a:pathLst>
            </a:custGeom>
            <a:solidFill>
              <a:srgbClr val="8FC4E5"/>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 name="Google Shape;89;p13"/>
            <p:cNvSpPr txBox="1"/>
            <p:nvPr/>
          </p:nvSpPr>
          <p:spPr>
            <a:xfrm>
              <a:off x="3696" y="598923"/>
              <a:ext cx="17159100" cy="2696805"/>
            </a:xfrm>
            <a:prstGeom prst="rect">
              <a:avLst/>
            </a:prstGeom>
            <a:noFill/>
            <a:ln>
              <a:noFill/>
            </a:ln>
          </p:spPr>
          <p:txBody>
            <a:bodyPr spcFirstLastPara="1" wrap="square" lIns="0" tIns="0" rIns="0" bIns="0" anchor="t" anchorCtr="0">
              <a:spAutoFit/>
            </a:bodyPr>
            <a:lstStyle/>
            <a:p>
              <a:pPr marL="0" marR="0" lvl="0" indent="0" algn="ctr" rtl="0">
                <a:lnSpc>
                  <a:spcPct val="105998"/>
                </a:lnSpc>
                <a:spcBef>
                  <a:spcPts val="0"/>
                </a:spcBef>
                <a:spcAft>
                  <a:spcPts val="0"/>
                </a:spcAft>
                <a:buNone/>
              </a:pPr>
              <a:r>
                <a:rPr lang="en-US" sz="3100" b="1" dirty="0">
                  <a:solidFill>
                    <a:schemeClr val="tx1"/>
                  </a:solidFill>
                  <a:latin typeface="Arial Black" panose="020B0A04020102020204" pitchFamily="34" charset="0"/>
                  <a:sym typeface="Arial"/>
                </a:rPr>
                <a:t>ΑΦΗΓΗΣΗ ΜΕΣΩ ΤΗΣ ΨΗΦΙΑΚΗΣ ΦΩΤΟΓΡΑΦΙΑΣ </a:t>
              </a:r>
              <a:endParaRPr lang="en-US" sz="700" dirty="0">
                <a:solidFill>
                  <a:schemeClr val="tx1"/>
                </a:solidFill>
                <a:latin typeface="Arial Black" panose="020B0A04020102020204" pitchFamily="34" charset="0"/>
              </a:endParaRPr>
            </a:p>
          </p:txBody>
        </p:sp>
      </p:grpSp>
      <p:sp>
        <p:nvSpPr>
          <p:cNvPr id="90" name="Google Shape;90;p13"/>
          <p:cNvSpPr/>
          <p:nvPr/>
        </p:nvSpPr>
        <p:spPr>
          <a:xfrm>
            <a:off x="237697" y="2676940"/>
            <a:ext cx="2703584" cy="3474232"/>
          </a:xfrm>
          <a:custGeom>
            <a:avLst/>
            <a:gdLst/>
            <a:ahLst/>
            <a:cxnLst/>
            <a:rect l="l" t="t" r="r" b="b"/>
            <a:pathLst>
              <a:path w="5407168" h="6948463" extrusionOk="0">
                <a:moveTo>
                  <a:pt x="0" y="0"/>
                </a:moveTo>
                <a:lnTo>
                  <a:pt x="5407168" y="0"/>
                </a:lnTo>
                <a:lnTo>
                  <a:pt x="5407168" y="6948463"/>
                </a:lnTo>
                <a:lnTo>
                  <a:pt x="0" y="6948463"/>
                </a:lnTo>
                <a:lnTo>
                  <a:pt x="0" y="0"/>
                </a:lnTo>
                <a:close/>
              </a:path>
            </a:pathLst>
          </a:custGeom>
          <a:blipFill rotWithShape="1">
            <a:blip r:embed="rId5"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1" name="Google Shape;91;p13"/>
          <p:cNvSpPr/>
          <p:nvPr/>
        </p:nvSpPr>
        <p:spPr>
          <a:xfrm rot="9329096" flipH="1">
            <a:off x="4719565" y="2713472"/>
            <a:ext cx="6249705" cy="2988496"/>
          </a:xfrm>
          <a:custGeom>
            <a:avLst/>
            <a:gdLst/>
            <a:ahLst/>
            <a:cxnLst/>
            <a:rect l="l" t="t" r="r" b="b"/>
            <a:pathLst>
              <a:path w="12497380" h="5976020" extrusionOk="0">
                <a:moveTo>
                  <a:pt x="12497380" y="0"/>
                </a:moveTo>
                <a:lnTo>
                  <a:pt x="0" y="0"/>
                </a:lnTo>
                <a:lnTo>
                  <a:pt x="0" y="5976020"/>
                </a:lnTo>
                <a:lnTo>
                  <a:pt x="12497380" y="5976020"/>
                </a:lnTo>
                <a:lnTo>
                  <a:pt x="1249738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2" name="Google Shape;92;p13"/>
          <p:cNvSpPr/>
          <p:nvPr/>
        </p:nvSpPr>
        <p:spPr>
          <a:xfrm rot="-4953377" flipH="1">
            <a:off x="5199560" y="3263047"/>
            <a:ext cx="2957885" cy="3158906"/>
          </a:xfrm>
          <a:custGeom>
            <a:avLst/>
            <a:gdLst/>
            <a:ahLst/>
            <a:cxnLst/>
            <a:rect l="l" t="t" r="r" b="b"/>
            <a:pathLst>
              <a:path w="5895392" h="6296050" extrusionOk="0">
                <a:moveTo>
                  <a:pt x="5895392" y="0"/>
                </a:moveTo>
                <a:lnTo>
                  <a:pt x="0" y="0"/>
                </a:lnTo>
                <a:lnTo>
                  <a:pt x="0" y="6296050"/>
                </a:lnTo>
                <a:lnTo>
                  <a:pt x="5895392" y="6296050"/>
                </a:lnTo>
                <a:lnTo>
                  <a:pt x="5895392" y="0"/>
                </a:lnTo>
                <a:close/>
              </a:path>
            </a:pathLst>
          </a:custGeom>
          <a:blipFill rotWithShape="1">
            <a:blip r:embed="rId7"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 name="Google Shape;93;p13"/>
          <p:cNvSpPr/>
          <p:nvPr/>
        </p:nvSpPr>
        <p:spPr>
          <a:xfrm rot="-1432517">
            <a:off x="5710525" y="3506065"/>
            <a:ext cx="2132266" cy="2246641"/>
          </a:xfrm>
          <a:custGeom>
            <a:avLst/>
            <a:gdLst/>
            <a:ahLst/>
            <a:cxnLst/>
            <a:rect l="l" t="t" r="r" b="b"/>
            <a:pathLst>
              <a:path w="4261870" h="4490476" extrusionOk="0">
                <a:moveTo>
                  <a:pt x="0" y="0"/>
                </a:moveTo>
                <a:lnTo>
                  <a:pt x="4261870" y="0"/>
                </a:lnTo>
                <a:lnTo>
                  <a:pt x="4261870" y="4490476"/>
                </a:lnTo>
                <a:lnTo>
                  <a:pt x="0" y="4490476"/>
                </a:lnTo>
                <a:lnTo>
                  <a:pt x="0" y="0"/>
                </a:lnTo>
                <a:close/>
              </a:path>
            </a:pathLst>
          </a:custGeom>
          <a:blipFill rotWithShape="1">
            <a:blip r:embed="rId8"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 name="Google Shape;94;p13"/>
          <p:cNvSpPr/>
          <p:nvPr/>
        </p:nvSpPr>
        <p:spPr>
          <a:xfrm>
            <a:off x="7868164" y="161094"/>
            <a:ext cx="1116199" cy="833661"/>
          </a:xfrm>
          <a:custGeom>
            <a:avLst/>
            <a:gdLst/>
            <a:ahLst/>
            <a:cxnLst/>
            <a:rect l="l" t="t" r="r" b="b"/>
            <a:pathLst>
              <a:path w="2232397" h="1667321" extrusionOk="0">
                <a:moveTo>
                  <a:pt x="0" y="0"/>
                </a:moveTo>
                <a:lnTo>
                  <a:pt x="2232397" y="0"/>
                </a:lnTo>
                <a:lnTo>
                  <a:pt x="2232397" y="1667321"/>
                </a:lnTo>
                <a:lnTo>
                  <a:pt x="0" y="1667321"/>
                </a:lnTo>
                <a:lnTo>
                  <a:pt x="0" y="0"/>
                </a:lnTo>
                <a:close/>
              </a:path>
            </a:pathLst>
          </a:custGeom>
          <a:blipFill rotWithShape="1">
            <a:blip r:embed="rId9"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7C52E2EE-2BA2-6F73-861D-E79F7145F0FA}"/>
              </a:ext>
            </a:extLst>
          </p:cNvPr>
          <p:cNvSpPr txBox="1"/>
          <p:nvPr/>
        </p:nvSpPr>
        <p:spPr>
          <a:xfrm>
            <a:off x="6783134" y="4131504"/>
            <a:ext cx="2388931" cy="553998"/>
          </a:xfrm>
          <a:prstGeom prst="rect">
            <a:avLst/>
          </a:prstGeom>
          <a:noFill/>
        </p:spPr>
        <p:txBody>
          <a:bodyPr wrap="square" rtlCol="0">
            <a:spAutoFit/>
          </a:bodyPr>
          <a:lstStyle/>
          <a:p>
            <a:pPr algn="just"/>
            <a:r>
              <a:rPr lang="en-US" sz="600" dirty="0">
                <a:solidFill>
                  <a:srgbClr val="383936"/>
                </a:solidFill>
              </a:rPr>
              <a:t>Χρηματοδοτείται από την Ευρωπαϊκή Ένωση. Ωστόσο, οι απόψεις και οι γνώμες που εκφράζονται είναι αποκλειστικά των συγγραφέων και δεν αντανακλούν απαραίτητα τις απόψεις της Ευρωπαϊκής Ένωσης ή του Ευρωπαϊκού Εκτελεστικού Οργανισμού για την Εκπαίδευση και τον Πολιτισμό (EACEA). Ούτε η Ευρωπαϊκή Ένωση ούτε ο EACEA μπορούν να θεωρηθούν υπεύθυνοι για αυτές.</a:t>
            </a:r>
            <a:endParaRPr lang="en-US" sz="1200" dirty="0"/>
          </a:p>
        </p:txBody>
      </p:sp>
      <p:sp>
        <p:nvSpPr>
          <p:cNvPr id="3" name="Google Shape;65;p13">
            <a:extLst>
              <a:ext uri="{FF2B5EF4-FFF2-40B4-BE49-F238E27FC236}">
                <a16:creationId xmlns:a16="http://schemas.microsoft.com/office/drawing/2014/main" id="{D152852B-0264-66F3-8C78-20971862DE5E}"/>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10"/>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FC4E5"/>
        </a:solidFill>
        <a:effectLst/>
      </p:bgPr>
    </p:bg>
    <p:spTree>
      <p:nvGrpSpPr>
        <p:cNvPr id="1" name="Shape 173">
          <a:extLst>
            <a:ext uri="{FF2B5EF4-FFF2-40B4-BE49-F238E27FC236}">
              <a16:creationId xmlns:a16="http://schemas.microsoft.com/office/drawing/2014/main" id="{95A4C7E2-9F00-167D-E398-C5C30711F006}"/>
            </a:ext>
          </a:extLst>
        </p:cNvPr>
        <p:cNvGrpSpPr/>
        <p:nvPr/>
      </p:nvGrpSpPr>
      <p:grpSpPr>
        <a:xfrm>
          <a:off x="0" y="0"/>
          <a:ext cx="0" cy="0"/>
          <a:chOff x="0" y="0"/>
          <a:chExt cx="0" cy="0"/>
        </a:xfrm>
      </p:grpSpPr>
      <p:sp>
        <p:nvSpPr>
          <p:cNvPr id="174" name="Google Shape;174;p20">
            <a:extLst>
              <a:ext uri="{FF2B5EF4-FFF2-40B4-BE49-F238E27FC236}">
                <a16:creationId xmlns:a16="http://schemas.microsoft.com/office/drawing/2014/main" id="{2C4A477D-6850-F6E3-E309-36D529F14661}"/>
              </a:ext>
            </a:extLst>
          </p:cNvPr>
          <p:cNvSpPr/>
          <p:nvPr/>
        </p:nvSpPr>
        <p:spPr>
          <a:xfrm>
            <a:off x="5177762" y="-1658513"/>
            <a:ext cx="6081836" cy="5853821"/>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E1BC"/>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5" name="Google Shape;175;p20">
            <a:extLst>
              <a:ext uri="{FF2B5EF4-FFF2-40B4-BE49-F238E27FC236}">
                <a16:creationId xmlns:a16="http://schemas.microsoft.com/office/drawing/2014/main" id="{433C1380-8C1B-52F3-AB7F-17FA26AF605D}"/>
              </a:ext>
            </a:extLst>
          </p:cNvPr>
          <p:cNvSpPr/>
          <p:nvPr/>
        </p:nvSpPr>
        <p:spPr>
          <a:xfrm>
            <a:off x="5619641" y="-1399787"/>
            <a:ext cx="5413153" cy="5210207"/>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6" name="Google Shape;176;p20" descr="Young boy playing in sea waves">
            <a:extLst>
              <a:ext uri="{FF2B5EF4-FFF2-40B4-BE49-F238E27FC236}">
                <a16:creationId xmlns:a16="http://schemas.microsoft.com/office/drawing/2014/main" id="{DD09DD5C-13CA-2A84-A2EE-1E4BAFB4E0DA}"/>
              </a:ext>
            </a:extLst>
          </p:cNvPr>
          <p:cNvSpPr/>
          <p:nvPr/>
        </p:nvSpPr>
        <p:spPr>
          <a:xfrm>
            <a:off x="6022218" y="-723862"/>
            <a:ext cx="4394206" cy="4229462"/>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23341" t="11768" r="23341" b="-11768"/>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9" name="Google Shape;179;p20">
            <a:extLst>
              <a:ext uri="{FF2B5EF4-FFF2-40B4-BE49-F238E27FC236}">
                <a16:creationId xmlns:a16="http://schemas.microsoft.com/office/drawing/2014/main" id="{0ECDF535-B697-A43E-819C-EC96B22FD5EF}"/>
              </a:ext>
            </a:extLst>
          </p:cNvPr>
          <p:cNvSpPr/>
          <p:nvPr/>
        </p:nvSpPr>
        <p:spPr>
          <a:xfrm>
            <a:off x="7868164" y="161094"/>
            <a:ext cx="1116199" cy="833661"/>
          </a:xfrm>
          <a:custGeom>
            <a:avLst/>
            <a:gdLst/>
            <a:ahLst/>
            <a:cxnLst/>
            <a:rect l="l" t="t" r="r" b="b"/>
            <a:pathLst>
              <a:path w="2232397" h="1667321" extrusionOk="0">
                <a:moveTo>
                  <a:pt x="0" y="0"/>
                </a:moveTo>
                <a:lnTo>
                  <a:pt x="2232397" y="0"/>
                </a:lnTo>
                <a:lnTo>
                  <a:pt x="2232397" y="1667321"/>
                </a:lnTo>
                <a:lnTo>
                  <a:pt x="0" y="1667321"/>
                </a:lnTo>
                <a:lnTo>
                  <a:pt x="0" y="0"/>
                </a:lnTo>
                <a:close/>
              </a:path>
            </a:pathLst>
          </a:custGeom>
          <a:blipFill rotWithShape="1">
            <a:blip r:embed="rId4"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0" name="Google Shape;180;p20">
            <a:extLst>
              <a:ext uri="{FF2B5EF4-FFF2-40B4-BE49-F238E27FC236}">
                <a16:creationId xmlns:a16="http://schemas.microsoft.com/office/drawing/2014/main" id="{675B9EAB-17F8-CD43-7ABB-741887CBEC97}"/>
              </a:ext>
            </a:extLst>
          </p:cNvPr>
          <p:cNvSpPr/>
          <p:nvPr/>
        </p:nvSpPr>
        <p:spPr>
          <a:xfrm>
            <a:off x="117764" y="4453579"/>
            <a:ext cx="793173" cy="592401"/>
          </a:xfrm>
          <a:custGeom>
            <a:avLst/>
            <a:gdLst/>
            <a:ahLst/>
            <a:cxnLst/>
            <a:rect l="l" t="t" r="r" b="b"/>
            <a:pathLst>
              <a:path w="1586346" h="1184802" extrusionOk="0">
                <a:moveTo>
                  <a:pt x="0" y="0"/>
                </a:moveTo>
                <a:lnTo>
                  <a:pt x="1586346" y="0"/>
                </a:lnTo>
                <a:lnTo>
                  <a:pt x="1586346" y="1184803"/>
                </a:lnTo>
                <a:lnTo>
                  <a:pt x="0" y="1184803"/>
                </a:lnTo>
                <a:lnTo>
                  <a:pt x="0" y="0"/>
                </a:lnTo>
                <a:close/>
              </a:path>
            </a:pathLst>
          </a:custGeom>
          <a:blipFill rotWithShape="1">
            <a:blip r:embed="rId5"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 name="Google Shape;166;p19">
            <a:extLst>
              <a:ext uri="{FF2B5EF4-FFF2-40B4-BE49-F238E27FC236}">
                <a16:creationId xmlns:a16="http://schemas.microsoft.com/office/drawing/2014/main" id="{F8DC0F94-9FC1-CCAD-3A87-7280D19B7C4F}"/>
              </a:ext>
            </a:extLst>
          </p:cNvPr>
          <p:cNvSpPr txBox="1"/>
          <p:nvPr/>
        </p:nvSpPr>
        <p:spPr>
          <a:xfrm>
            <a:off x="809241" y="161094"/>
            <a:ext cx="4305199" cy="57862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SzPts val="1100"/>
              <a:buNone/>
            </a:pPr>
            <a:r>
              <a:rPr lang="en-US" sz="2400" b="1" dirty="0">
                <a:solidFill>
                  <a:schemeClr val="dk1"/>
                </a:solidFill>
                <a:latin typeface="Arial Black" panose="020B0A04020102020204" pitchFamily="34" charset="0"/>
              </a:rPr>
              <a:t>3. ΑΥΘΕΝΤΙΚΕΣ ΣΤΙΓΜΕΣ</a:t>
            </a:r>
            <a:endParaRPr sz="2400" b="1" dirty="0">
              <a:solidFill>
                <a:srgbClr val="293739"/>
              </a:solidFill>
            </a:endParaRPr>
          </a:p>
        </p:txBody>
      </p:sp>
      <p:sp>
        <p:nvSpPr>
          <p:cNvPr id="3" name="Google Shape;165;p19">
            <a:extLst>
              <a:ext uri="{FF2B5EF4-FFF2-40B4-BE49-F238E27FC236}">
                <a16:creationId xmlns:a16="http://schemas.microsoft.com/office/drawing/2014/main" id="{46A8027A-819F-A3B9-5726-EB35510E4CDD}"/>
              </a:ext>
            </a:extLst>
          </p:cNvPr>
          <p:cNvSpPr txBox="1"/>
          <p:nvPr/>
        </p:nvSpPr>
        <p:spPr>
          <a:xfrm>
            <a:off x="572622" y="1091404"/>
            <a:ext cx="4605140" cy="3431709"/>
          </a:xfrm>
          <a:prstGeom prst="rect">
            <a:avLst/>
          </a:prstGeom>
          <a:noFill/>
          <a:ln>
            <a:noFill/>
          </a:ln>
        </p:spPr>
        <p:txBody>
          <a:bodyPr spcFirstLastPara="1" wrap="square" lIns="0" tIns="0" rIns="0" bIns="0" anchor="t" anchorCtr="0">
            <a:spAutoFit/>
          </a:bodyPr>
          <a:lstStyle/>
          <a:p>
            <a:pPr marL="457200" indent="-342900">
              <a:lnSpc>
                <a:spcPct val="150000"/>
              </a:lnSpc>
              <a:spcBef>
                <a:spcPts val="1200"/>
              </a:spcBef>
              <a:buClr>
                <a:schemeClr val="dk1"/>
              </a:buClr>
              <a:buSzPts val="1800"/>
              <a:buFont typeface="Arial"/>
              <a:buChar char="●"/>
            </a:pPr>
            <a:r>
              <a:rPr lang="en-US" sz="1800" dirty="0"/>
              <a:t>Αποτυπώστε αυθεντικές εκφράσεις και ενέργειες</a:t>
            </a:r>
          </a:p>
          <a:p>
            <a:pPr marL="457200" indent="-342900">
              <a:lnSpc>
                <a:spcPct val="150000"/>
              </a:lnSpc>
              <a:spcBef>
                <a:spcPts val="1200"/>
              </a:spcBef>
              <a:buClr>
                <a:schemeClr val="dk1"/>
              </a:buClr>
              <a:buSzPts val="1800"/>
              <a:buFont typeface="Arial"/>
              <a:buChar char="●"/>
            </a:pPr>
            <a:r>
              <a:rPr lang="en-US" sz="1800" dirty="0"/>
              <a:t>Οι αυθόρμητες ή </a:t>
            </a:r>
            <a:r>
              <a:rPr lang="el-GR" sz="1800" dirty="0"/>
              <a:t>αυθεντικές</a:t>
            </a:r>
            <a:r>
              <a:rPr lang="en-US" sz="1800" dirty="0"/>
              <a:t> στιγμές </a:t>
            </a:r>
            <a:r>
              <a:rPr lang="en-US" sz="1800" dirty="0" err="1"/>
              <a:t>συχνά</a:t>
            </a:r>
            <a:r>
              <a:rPr lang="en-US" sz="1800" dirty="0"/>
              <a:t> </a:t>
            </a:r>
            <a:r>
              <a:rPr lang="el-GR" sz="1800" dirty="0"/>
              <a:t>είναι καλύτερες από</a:t>
            </a:r>
            <a:r>
              <a:rPr lang="en-US" sz="1800" dirty="0"/>
              <a:t> τις στημένες</a:t>
            </a:r>
          </a:p>
          <a:p>
            <a:pPr marL="457200" indent="-342900">
              <a:lnSpc>
                <a:spcPct val="150000"/>
              </a:lnSpc>
              <a:spcBef>
                <a:spcPts val="1200"/>
              </a:spcBef>
              <a:buClr>
                <a:schemeClr val="dk1"/>
              </a:buClr>
              <a:buSzPts val="1800"/>
              <a:buFont typeface="Arial"/>
              <a:buChar char="●"/>
            </a:pPr>
            <a:r>
              <a:rPr lang="en-US" sz="1800" dirty="0"/>
              <a:t>Η υπ</a:t>
            </a:r>
            <a:r>
              <a:rPr lang="en-US" sz="1800" dirty="0" err="1"/>
              <a:t>ομονή</a:t>
            </a:r>
            <a:r>
              <a:rPr lang="en-US" sz="1800" dirty="0"/>
              <a:t> </a:t>
            </a:r>
            <a:r>
              <a:rPr lang="el-GR" sz="1800" dirty="0"/>
              <a:t>ανταμείβεται</a:t>
            </a:r>
            <a:r>
              <a:rPr lang="en-US" sz="1800" dirty="0"/>
              <a:t>! Περιμένετε </a:t>
            </a:r>
            <a:r>
              <a:rPr lang="en-US" sz="1800" dirty="0" err="1"/>
              <a:t>την</a:t>
            </a:r>
            <a:r>
              <a:rPr lang="en-US" sz="1800" dirty="0"/>
              <a:t> «απ</a:t>
            </a:r>
            <a:r>
              <a:rPr lang="en-US" sz="1800" dirty="0" err="1"/>
              <a:t>οφ</a:t>
            </a:r>
            <a:r>
              <a:rPr lang="en-US" sz="1800" dirty="0"/>
              <a:t>ασιστική στιγμή»</a:t>
            </a:r>
          </a:p>
          <a:p>
            <a:pPr marL="114300">
              <a:lnSpc>
                <a:spcPct val="150000"/>
              </a:lnSpc>
              <a:spcBef>
                <a:spcPts val="1200"/>
              </a:spcBef>
              <a:buClr>
                <a:schemeClr val="dk1"/>
              </a:buClr>
              <a:buSzPts val="1800"/>
            </a:pPr>
            <a:endParaRPr lang="en-US" dirty="0"/>
          </a:p>
        </p:txBody>
      </p:sp>
      <p:sp>
        <p:nvSpPr>
          <p:cNvPr id="4" name="Google Shape;65;p13">
            <a:extLst>
              <a:ext uri="{FF2B5EF4-FFF2-40B4-BE49-F238E27FC236}">
                <a16:creationId xmlns:a16="http://schemas.microsoft.com/office/drawing/2014/main" id="{1095DAC9-DA2E-F4B3-83FC-15A926AA7890}"/>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6"/>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0243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Shape 185"/>
        <p:cNvGrpSpPr/>
        <p:nvPr/>
      </p:nvGrpSpPr>
      <p:grpSpPr>
        <a:xfrm>
          <a:off x="0" y="0"/>
          <a:ext cx="0" cy="0"/>
          <a:chOff x="0" y="0"/>
          <a:chExt cx="0" cy="0"/>
        </a:xfrm>
      </p:grpSpPr>
      <p:sp>
        <p:nvSpPr>
          <p:cNvPr id="186" name="Google Shape;186;p21"/>
          <p:cNvSpPr/>
          <p:nvPr/>
        </p:nvSpPr>
        <p:spPr>
          <a:xfrm rot="742437">
            <a:off x="6452877" y="-1617752"/>
            <a:ext cx="6082420" cy="7779840"/>
          </a:xfrm>
          <a:custGeom>
            <a:avLst/>
            <a:gdLst/>
            <a:ahLst/>
            <a:cxnLst/>
            <a:rect l="l" t="t" r="r" b="b"/>
            <a:pathLst>
              <a:path w="12124743" h="15508393" extrusionOk="0">
                <a:moveTo>
                  <a:pt x="0" y="0"/>
                </a:moveTo>
                <a:lnTo>
                  <a:pt x="12124744" y="0"/>
                </a:lnTo>
                <a:lnTo>
                  <a:pt x="12124744" y="15508393"/>
                </a:lnTo>
                <a:lnTo>
                  <a:pt x="0" y="1550839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7" name="Google Shape;187;p21"/>
          <p:cNvSpPr/>
          <p:nvPr/>
        </p:nvSpPr>
        <p:spPr>
          <a:xfrm rot="742437">
            <a:off x="6676923" y="-1436705"/>
            <a:ext cx="6082420" cy="7779840"/>
          </a:xfrm>
          <a:custGeom>
            <a:avLst/>
            <a:gdLst/>
            <a:ahLst/>
            <a:cxnLst/>
            <a:rect l="l" t="t" r="r" b="b"/>
            <a:pathLst>
              <a:path w="12124743" h="15508393" extrusionOk="0">
                <a:moveTo>
                  <a:pt x="0" y="0"/>
                </a:moveTo>
                <a:lnTo>
                  <a:pt x="12124743" y="0"/>
                </a:lnTo>
                <a:lnTo>
                  <a:pt x="12124743" y="15508393"/>
                </a:lnTo>
                <a:lnTo>
                  <a:pt x="0" y="15508393"/>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
        <p:nvSpPr>
          <p:cNvPr id="219" name="Google Shape;219;p21"/>
          <p:cNvSpPr/>
          <p:nvPr/>
        </p:nvSpPr>
        <p:spPr>
          <a:xfrm rot="316874">
            <a:off x="-204454" y="-1472547"/>
            <a:ext cx="3805361" cy="3662693"/>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8FC4E5"/>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0" name="Google Shape;220;p21"/>
          <p:cNvSpPr/>
          <p:nvPr/>
        </p:nvSpPr>
        <p:spPr>
          <a:xfrm rot="333597">
            <a:off x="-237737" y="-1517117"/>
            <a:ext cx="3615162" cy="3476790"/>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1" name="Google Shape;221;p21" descr="Woman editing photograph on computer"/>
          <p:cNvSpPr/>
          <p:nvPr/>
        </p:nvSpPr>
        <p:spPr>
          <a:xfrm rot="-60000">
            <a:off x="89507" y="-1239486"/>
            <a:ext cx="3070243" cy="3059868"/>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5" cstate="hqprint">
              <a:extLst>
                <a:ext uri="{28A0092B-C50C-407E-A947-70E740481C1C}">
                  <a14:useLocalDpi xmlns:a14="http://schemas.microsoft.com/office/drawing/2010/main"/>
                </a:ext>
              </a:extLst>
            </a:blip>
            <a:stretch>
              <a:fillRect t="23343" b="-23343"/>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2" name="Google Shape;232;p21"/>
          <p:cNvSpPr txBox="1"/>
          <p:nvPr/>
        </p:nvSpPr>
        <p:spPr>
          <a:xfrm>
            <a:off x="2815036" y="1320659"/>
            <a:ext cx="6841428" cy="1842812"/>
          </a:xfrm>
          <a:prstGeom prst="rect">
            <a:avLst/>
          </a:prstGeom>
          <a:noFill/>
          <a:ln>
            <a:noFill/>
          </a:ln>
        </p:spPr>
        <p:txBody>
          <a:bodyPr spcFirstLastPara="1" wrap="square" lIns="0" tIns="0" rIns="0" bIns="0" anchor="t" anchorCtr="0">
            <a:spAutoFit/>
          </a:bodyPr>
          <a:lstStyle/>
          <a:p>
            <a:pPr marL="114300" lvl="0" algn="l" rtl="0">
              <a:lnSpc>
                <a:spcPct val="115000"/>
              </a:lnSpc>
              <a:spcBef>
                <a:spcPts val="1200"/>
              </a:spcBef>
              <a:spcAft>
                <a:spcPts val="0"/>
              </a:spcAft>
              <a:buClr>
                <a:schemeClr val="dk1"/>
              </a:buClr>
              <a:buSzPts val="1800"/>
            </a:pPr>
            <a:r>
              <a:rPr lang="el-GR" sz="1500" b="1" dirty="0">
                <a:solidFill>
                  <a:schemeClr val="dk1"/>
                </a:solidFill>
                <a:latin typeface="+mn-lt"/>
                <a:ea typeface="Tahoma"/>
                <a:cs typeface="Tahoma"/>
                <a:sym typeface="Tahoma"/>
              </a:rPr>
              <a:t>    </a:t>
            </a:r>
            <a:r>
              <a:rPr lang="en" sz="1500" b="1" dirty="0">
                <a:solidFill>
                  <a:schemeClr val="dk1"/>
                </a:solidFill>
                <a:latin typeface="+mn-lt"/>
                <a:ea typeface="Tahoma"/>
                <a:cs typeface="Tahoma"/>
                <a:sym typeface="Tahoma"/>
              </a:rPr>
              <a:t>Αρχές επιλογής</a:t>
            </a:r>
          </a:p>
          <a:p>
            <a:pPr marL="457200" lvl="0" indent="-342900" algn="l" rtl="0">
              <a:lnSpc>
                <a:spcPct val="150000"/>
              </a:lnSpc>
              <a:spcBef>
                <a:spcPts val="1200"/>
              </a:spcBef>
              <a:spcAft>
                <a:spcPts val="0"/>
              </a:spcAft>
              <a:buClr>
                <a:schemeClr val="dk1"/>
              </a:buClr>
              <a:buSzPts val="1800"/>
              <a:buChar char="●"/>
            </a:pPr>
            <a:r>
              <a:rPr lang="en" sz="1500" dirty="0">
                <a:solidFill>
                  <a:schemeClr val="dk1"/>
                </a:solidFill>
                <a:latin typeface="Tahoma"/>
                <a:ea typeface="Tahoma"/>
                <a:cs typeface="Tahoma"/>
                <a:sym typeface="Tahoma"/>
              </a:rPr>
              <a:t>Επιλέξτε εικόνες που μεταδίδουν με σαφήνεια το μήνυμά σας</a:t>
            </a:r>
            <a:endParaRPr sz="1500" dirty="0">
              <a:solidFill>
                <a:schemeClr val="dk1"/>
              </a:solidFill>
              <a:latin typeface="Tahoma"/>
              <a:ea typeface="Tahoma"/>
              <a:cs typeface="Tahoma"/>
              <a:sym typeface="Tahoma"/>
            </a:endParaRPr>
          </a:p>
          <a:p>
            <a:pPr marL="457200" lvl="0" indent="-342900">
              <a:buClr>
                <a:schemeClr val="dk1"/>
              </a:buClr>
              <a:buSzPts val="1800"/>
              <a:buChar char="●"/>
            </a:pPr>
            <a:r>
              <a:rPr lang="en" sz="1500" dirty="0">
                <a:solidFill>
                  <a:schemeClr val="dk1"/>
                </a:solidFill>
                <a:latin typeface="Tahoma"/>
                <a:ea typeface="Tahoma"/>
                <a:cs typeface="Tahoma"/>
                <a:sym typeface="Tahoma"/>
              </a:rPr>
              <a:t>Αποφύγετε τις </a:t>
            </a:r>
            <a:r>
              <a:rPr lang="el-GR" sz="1500" dirty="0">
                <a:solidFill>
                  <a:schemeClr val="dk1"/>
                </a:solidFill>
                <a:latin typeface="Tahoma"/>
                <a:ea typeface="Tahoma"/>
                <a:cs typeface="Tahoma"/>
                <a:sym typeface="Tahoma"/>
              </a:rPr>
              <a:t>επαναλαμβανόμενες</a:t>
            </a:r>
            <a:r>
              <a:rPr lang="en" sz="1500" dirty="0">
                <a:solidFill>
                  <a:schemeClr val="dk1"/>
                </a:solidFill>
                <a:latin typeface="Tahoma"/>
                <a:ea typeface="Tahoma"/>
                <a:cs typeface="Tahoma"/>
                <a:sym typeface="Tahoma"/>
              </a:rPr>
              <a:t> φωτογραφίες (εκτός αν η </a:t>
            </a:r>
            <a:br>
              <a:rPr lang="el-GR" sz="1500" dirty="0">
                <a:solidFill>
                  <a:schemeClr val="dk1"/>
                </a:solidFill>
                <a:latin typeface="Tahoma"/>
                <a:ea typeface="Tahoma"/>
                <a:cs typeface="Tahoma"/>
                <a:sym typeface="Tahoma"/>
              </a:rPr>
            </a:br>
            <a:r>
              <a:rPr lang="en" sz="1500" dirty="0">
                <a:solidFill>
                  <a:schemeClr val="dk1"/>
                </a:solidFill>
                <a:latin typeface="Tahoma"/>
                <a:ea typeface="Tahoma"/>
                <a:cs typeface="Tahoma"/>
                <a:sym typeface="Tahoma"/>
              </a:rPr>
              <a:t>επανάληψη εξυπηρετεί κάποιο σκοπό)</a:t>
            </a:r>
          </a:p>
          <a:p>
            <a:pPr marL="457200" lvl="0" indent="-342900">
              <a:lnSpc>
                <a:spcPct val="200000"/>
              </a:lnSpc>
              <a:buClr>
                <a:schemeClr val="dk1"/>
              </a:buClr>
              <a:buSzPts val="1800"/>
              <a:buChar char="●"/>
            </a:pPr>
            <a:r>
              <a:rPr lang="en" sz="1500" dirty="0">
                <a:solidFill>
                  <a:schemeClr val="dk1"/>
                </a:solidFill>
                <a:latin typeface="Tahoma"/>
                <a:ea typeface="Tahoma"/>
                <a:cs typeface="Tahoma"/>
                <a:sym typeface="Tahoma"/>
              </a:rPr>
              <a:t>Αφαιρέστε εικόνες που αποσπούν την προσοχή ή προκαλούν σύγχυση</a:t>
            </a:r>
          </a:p>
        </p:txBody>
      </p:sp>
      <p:sp>
        <p:nvSpPr>
          <p:cNvPr id="255" name="Google Shape;255;p21"/>
          <p:cNvSpPr/>
          <p:nvPr/>
        </p:nvSpPr>
        <p:spPr>
          <a:xfrm>
            <a:off x="117764" y="4453579"/>
            <a:ext cx="793173" cy="592401"/>
          </a:xfrm>
          <a:custGeom>
            <a:avLst/>
            <a:gdLst/>
            <a:ahLst/>
            <a:cxnLst/>
            <a:rect l="l" t="t" r="r" b="b"/>
            <a:pathLst>
              <a:path w="1586346" h="1184802" extrusionOk="0">
                <a:moveTo>
                  <a:pt x="0" y="0"/>
                </a:moveTo>
                <a:lnTo>
                  <a:pt x="1586346" y="0"/>
                </a:lnTo>
                <a:lnTo>
                  <a:pt x="1586346" y="1184803"/>
                </a:lnTo>
                <a:lnTo>
                  <a:pt x="0" y="1184803"/>
                </a:lnTo>
                <a:lnTo>
                  <a:pt x="0" y="0"/>
                </a:lnTo>
                <a:close/>
              </a:path>
            </a:pathLst>
          </a:custGeom>
          <a:blipFill rotWithShape="1">
            <a:blip r:embed="rId6"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 name="Google Shape;166;p19">
            <a:extLst>
              <a:ext uri="{FF2B5EF4-FFF2-40B4-BE49-F238E27FC236}">
                <a16:creationId xmlns:a16="http://schemas.microsoft.com/office/drawing/2014/main" id="{1EACA39E-8029-422D-A55F-1B7C2FA5DC57}"/>
              </a:ext>
            </a:extLst>
          </p:cNvPr>
          <p:cNvSpPr txBox="1"/>
          <p:nvPr/>
        </p:nvSpPr>
        <p:spPr>
          <a:xfrm>
            <a:off x="3761396" y="53576"/>
            <a:ext cx="4779012" cy="115724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SzPts val="1100"/>
              <a:buNone/>
            </a:pPr>
            <a:r>
              <a:rPr lang="es-ES" sz="2400" b="1" dirty="0">
                <a:solidFill>
                  <a:schemeClr val="dk1"/>
                </a:solidFill>
                <a:latin typeface="Arial Black" panose="020B0A04020102020204" pitchFamily="34" charset="0"/>
              </a:rPr>
              <a:t>Βασικές αρχές </a:t>
            </a:r>
            <a:r>
              <a:rPr lang="es-ES" sz="2400" b="1" dirty="0" err="1">
                <a:solidFill>
                  <a:schemeClr val="dk1"/>
                </a:solidFill>
                <a:latin typeface="Arial Black" panose="020B0A04020102020204" pitchFamily="34" charset="0"/>
              </a:rPr>
              <a:t>επεξεργασίας</a:t>
            </a:r>
          </a:p>
          <a:p>
            <a:pPr marL="0" lvl="0" indent="0" algn="l" rtl="0">
              <a:lnSpc>
                <a:spcPct val="115000"/>
              </a:lnSpc>
              <a:spcBef>
                <a:spcPts val="1200"/>
              </a:spcBef>
              <a:spcAft>
                <a:spcPts val="0"/>
              </a:spcAft>
              <a:buSzPts val="1100"/>
              <a:buNone/>
            </a:pPr>
            <a:r>
              <a:rPr lang="es-ES" sz="2400" b="1" dirty="0" err="1">
                <a:solidFill>
                  <a:schemeClr val="dk1"/>
                </a:solidFill>
                <a:latin typeface="Arial Black" panose="020B0A04020102020204" pitchFamily="34" charset="0"/>
              </a:rPr>
              <a:t>Η διαδικασία επιλογής</a:t>
            </a:r>
            <a:endParaRPr sz="2400" b="1" dirty="0">
              <a:solidFill>
                <a:srgbClr val="293739"/>
              </a:solidFill>
            </a:endParaRPr>
          </a:p>
        </p:txBody>
      </p:sp>
      <p:sp>
        <p:nvSpPr>
          <p:cNvPr id="3" name="Google Shape;232;p21">
            <a:extLst>
              <a:ext uri="{FF2B5EF4-FFF2-40B4-BE49-F238E27FC236}">
                <a16:creationId xmlns:a16="http://schemas.microsoft.com/office/drawing/2014/main" id="{C593E4D9-5EE1-ED6B-826C-9A412F227447}"/>
              </a:ext>
            </a:extLst>
          </p:cNvPr>
          <p:cNvSpPr txBox="1"/>
          <p:nvPr/>
        </p:nvSpPr>
        <p:spPr>
          <a:xfrm>
            <a:off x="1015986" y="2983941"/>
            <a:ext cx="5463867" cy="1923604"/>
          </a:xfrm>
          <a:prstGeom prst="rect">
            <a:avLst/>
          </a:prstGeom>
          <a:noFill/>
          <a:ln>
            <a:noFill/>
          </a:ln>
        </p:spPr>
        <p:txBody>
          <a:bodyPr spcFirstLastPara="1" wrap="square" lIns="0" tIns="0" rIns="0" bIns="0" anchor="t" anchorCtr="0">
            <a:spAutoFit/>
          </a:bodyPr>
          <a:lstStyle/>
          <a:p>
            <a:pPr marL="114300" lvl="0" algn="l" rtl="0">
              <a:spcBef>
                <a:spcPts val="1200"/>
              </a:spcBef>
              <a:spcAft>
                <a:spcPts val="0"/>
              </a:spcAft>
              <a:buClr>
                <a:schemeClr val="dk1"/>
              </a:buClr>
              <a:buSzPts val="1800"/>
            </a:pPr>
            <a:r>
              <a:rPr lang="en-US" sz="1500" b="1" dirty="0">
                <a:solidFill>
                  <a:schemeClr val="dk1"/>
                </a:solidFill>
                <a:latin typeface="+mj-lt"/>
                <a:ea typeface="Tahoma"/>
                <a:cs typeface="Tahoma"/>
                <a:sym typeface="Tahoma"/>
              </a:rPr>
              <a:t>Ερωτήσεις που πρέπει να θέσετε:</a:t>
            </a:r>
            <a:endParaRPr lang="en" sz="1500" b="1" dirty="0">
              <a:solidFill>
                <a:schemeClr val="dk1"/>
              </a:solidFill>
              <a:latin typeface="+mj-lt"/>
              <a:ea typeface="Tahoma"/>
              <a:cs typeface="Tahoma"/>
              <a:sym typeface="Tahoma"/>
            </a:endParaRPr>
          </a:p>
          <a:p>
            <a:pPr marL="457200" lvl="0" indent="-342900" algn="l" rtl="0">
              <a:spcBef>
                <a:spcPts val="1200"/>
              </a:spcBef>
              <a:spcAft>
                <a:spcPts val="0"/>
              </a:spcAft>
              <a:buClr>
                <a:schemeClr val="dk1"/>
              </a:buClr>
              <a:buSzPts val="1800"/>
              <a:buChar char="●"/>
            </a:pPr>
            <a:r>
              <a:rPr lang="en-US" sz="1500" dirty="0">
                <a:solidFill>
                  <a:schemeClr val="dk1"/>
                </a:solidFill>
                <a:latin typeface="Tahoma"/>
                <a:ea typeface="Tahoma"/>
                <a:cs typeface="Tahoma"/>
                <a:sym typeface="Tahoma"/>
              </a:rPr>
              <a:t>Αυτή η </a:t>
            </a:r>
            <a:r>
              <a:rPr lang="en-US" sz="1500" dirty="0" err="1">
                <a:solidFill>
                  <a:schemeClr val="dk1"/>
                </a:solidFill>
                <a:latin typeface="Tahoma"/>
                <a:ea typeface="Tahoma"/>
                <a:cs typeface="Tahoma"/>
                <a:sym typeface="Tahoma"/>
              </a:rPr>
              <a:t>εικόν</a:t>
            </a:r>
            <a:r>
              <a:rPr lang="en-US" sz="1500" dirty="0">
                <a:solidFill>
                  <a:schemeClr val="dk1"/>
                </a:solidFill>
                <a:latin typeface="Tahoma"/>
                <a:ea typeface="Tahoma"/>
                <a:cs typeface="Tahoma"/>
                <a:sym typeface="Tahoma"/>
              </a:rPr>
              <a:t>α </a:t>
            </a:r>
            <a:r>
              <a:rPr lang="el-GR" sz="1500" dirty="0">
                <a:solidFill>
                  <a:schemeClr val="dk1"/>
                </a:solidFill>
                <a:latin typeface="Tahoma"/>
                <a:ea typeface="Tahoma"/>
                <a:cs typeface="Tahoma"/>
                <a:sym typeface="Tahoma"/>
              </a:rPr>
              <a:t>προχωρά</a:t>
            </a:r>
            <a:r>
              <a:rPr lang="en-US" sz="1500" dirty="0">
                <a:solidFill>
                  <a:schemeClr val="dk1"/>
                </a:solidFill>
                <a:latin typeface="Tahoma"/>
                <a:ea typeface="Tahoma"/>
                <a:cs typeface="Tahoma"/>
                <a:sym typeface="Tahoma"/>
              </a:rPr>
              <a:t> την ιστορία μου;</a:t>
            </a:r>
          </a:p>
          <a:p>
            <a:pPr marL="457200" indent="-342900">
              <a:spcBef>
                <a:spcPts val="1200"/>
              </a:spcBef>
              <a:buClr>
                <a:schemeClr val="dk1"/>
              </a:buClr>
              <a:buSzPts val="1800"/>
              <a:buFont typeface="Arial"/>
              <a:buChar char="●"/>
            </a:pPr>
            <a:r>
              <a:rPr lang="en-US" sz="1500" dirty="0"/>
              <a:t>Ποια συναισθήματα ή πληροφορίες μεταδίδει;</a:t>
            </a:r>
          </a:p>
          <a:p>
            <a:pPr marL="457200" indent="-342900">
              <a:spcBef>
                <a:spcPts val="1200"/>
              </a:spcBef>
              <a:buClr>
                <a:schemeClr val="dk1"/>
              </a:buClr>
              <a:buSzPts val="1800"/>
              <a:buFont typeface="Arial"/>
              <a:buChar char="●"/>
            </a:pPr>
            <a:r>
              <a:rPr lang="en-US" sz="1500" dirty="0"/>
              <a:t>Είναι οπτικά ισχυρή (σύνθεση, φωτισμός, ευκρίνεια);</a:t>
            </a:r>
          </a:p>
          <a:p>
            <a:pPr marL="457200" indent="-342900">
              <a:spcBef>
                <a:spcPts val="1200"/>
              </a:spcBef>
              <a:buClr>
                <a:schemeClr val="dk1"/>
              </a:buClr>
              <a:buSzPts val="1800"/>
              <a:buFont typeface="Arial"/>
              <a:buChar char="●"/>
            </a:pPr>
            <a:r>
              <a:rPr lang="en-US" sz="1500" dirty="0"/>
              <a:t>Ταιριάζει με τις άλλες εικόνες ως ακολουθία;</a:t>
            </a:r>
          </a:p>
        </p:txBody>
      </p:sp>
      <p:sp>
        <p:nvSpPr>
          <p:cNvPr id="4" name="Google Shape;65;p13">
            <a:extLst>
              <a:ext uri="{FF2B5EF4-FFF2-40B4-BE49-F238E27FC236}">
                <a16:creationId xmlns:a16="http://schemas.microsoft.com/office/drawing/2014/main" id="{9504821C-6991-ECF8-1B86-153421B21035}"/>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7"/>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Shape 260"/>
        <p:cNvGrpSpPr/>
        <p:nvPr/>
      </p:nvGrpSpPr>
      <p:grpSpPr>
        <a:xfrm>
          <a:off x="0" y="0"/>
          <a:ext cx="0" cy="0"/>
          <a:chOff x="0" y="0"/>
          <a:chExt cx="0" cy="0"/>
        </a:xfrm>
      </p:grpSpPr>
      <p:sp>
        <p:nvSpPr>
          <p:cNvPr id="3" name="Google Shape;186;p21">
            <a:extLst>
              <a:ext uri="{FF2B5EF4-FFF2-40B4-BE49-F238E27FC236}">
                <a16:creationId xmlns:a16="http://schemas.microsoft.com/office/drawing/2014/main" id="{953E12B2-EAF3-95CD-B089-9370897E9E2E}"/>
              </a:ext>
            </a:extLst>
          </p:cNvPr>
          <p:cNvSpPr/>
          <p:nvPr/>
        </p:nvSpPr>
        <p:spPr>
          <a:xfrm rot="742437">
            <a:off x="6452877" y="-1617752"/>
            <a:ext cx="6082420" cy="7779840"/>
          </a:xfrm>
          <a:custGeom>
            <a:avLst/>
            <a:gdLst/>
            <a:ahLst/>
            <a:cxnLst/>
            <a:rect l="l" t="t" r="r" b="b"/>
            <a:pathLst>
              <a:path w="12124743" h="15508393" extrusionOk="0">
                <a:moveTo>
                  <a:pt x="0" y="0"/>
                </a:moveTo>
                <a:lnTo>
                  <a:pt x="12124744" y="0"/>
                </a:lnTo>
                <a:lnTo>
                  <a:pt x="12124744" y="15508393"/>
                </a:lnTo>
                <a:lnTo>
                  <a:pt x="0" y="1550839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 name="Google Shape;187;p21">
            <a:extLst>
              <a:ext uri="{FF2B5EF4-FFF2-40B4-BE49-F238E27FC236}">
                <a16:creationId xmlns:a16="http://schemas.microsoft.com/office/drawing/2014/main" id="{976B39BF-9E46-2FAF-3355-C7938B0F55D9}"/>
              </a:ext>
            </a:extLst>
          </p:cNvPr>
          <p:cNvSpPr/>
          <p:nvPr/>
        </p:nvSpPr>
        <p:spPr>
          <a:xfrm rot="742437">
            <a:off x="6676923" y="-1436705"/>
            <a:ext cx="6082420" cy="7779840"/>
          </a:xfrm>
          <a:custGeom>
            <a:avLst/>
            <a:gdLst/>
            <a:ahLst/>
            <a:cxnLst/>
            <a:rect l="l" t="t" r="r" b="b"/>
            <a:pathLst>
              <a:path w="12124743" h="15508393" extrusionOk="0">
                <a:moveTo>
                  <a:pt x="0" y="0"/>
                </a:moveTo>
                <a:lnTo>
                  <a:pt x="12124743" y="0"/>
                </a:lnTo>
                <a:lnTo>
                  <a:pt x="12124743" y="15508393"/>
                </a:lnTo>
                <a:lnTo>
                  <a:pt x="0" y="15508393"/>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
        <p:nvSpPr>
          <p:cNvPr id="294" name="Google Shape;294;p22"/>
          <p:cNvSpPr/>
          <p:nvPr/>
        </p:nvSpPr>
        <p:spPr>
          <a:xfrm rot="316874">
            <a:off x="-204454" y="-1472547"/>
            <a:ext cx="3805361" cy="3662693"/>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8FC4E5"/>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5" name="Google Shape;295;p22"/>
          <p:cNvSpPr/>
          <p:nvPr/>
        </p:nvSpPr>
        <p:spPr>
          <a:xfrm rot="333597">
            <a:off x="-237737" y="-1517117"/>
            <a:ext cx="3615162" cy="3476790"/>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6" name="Google Shape;296;p22"/>
          <p:cNvSpPr/>
          <p:nvPr/>
        </p:nvSpPr>
        <p:spPr>
          <a:xfrm rot="321350">
            <a:off x="88570" y="-1239478"/>
            <a:ext cx="3070243" cy="2952433"/>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5" cstate="hqprint">
              <a:alphaModFix/>
              <a:extLst>
                <a:ext uri="{28A0092B-C50C-407E-A947-70E740481C1C}">
                  <a14:useLocalDpi xmlns:a14="http://schemas.microsoft.com/office/drawing/2010/main"/>
                </a:ext>
              </a:extLst>
            </a:blip>
            <a:stretch>
              <a:fillRect l="-4828" r="-17948"/>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0" name="Google Shape;330;p22"/>
          <p:cNvSpPr/>
          <p:nvPr/>
        </p:nvSpPr>
        <p:spPr>
          <a:xfrm>
            <a:off x="117764" y="4453579"/>
            <a:ext cx="793173" cy="592401"/>
          </a:xfrm>
          <a:custGeom>
            <a:avLst/>
            <a:gdLst/>
            <a:ahLst/>
            <a:cxnLst/>
            <a:rect l="l" t="t" r="r" b="b"/>
            <a:pathLst>
              <a:path w="1586346" h="1184802" extrusionOk="0">
                <a:moveTo>
                  <a:pt x="0" y="0"/>
                </a:moveTo>
                <a:lnTo>
                  <a:pt x="1586346" y="0"/>
                </a:lnTo>
                <a:lnTo>
                  <a:pt x="1586346" y="1184803"/>
                </a:lnTo>
                <a:lnTo>
                  <a:pt x="0" y="1184803"/>
                </a:lnTo>
                <a:lnTo>
                  <a:pt x="0" y="0"/>
                </a:lnTo>
                <a:close/>
              </a:path>
            </a:pathLst>
          </a:custGeom>
          <a:blipFill rotWithShape="1">
            <a:blip r:embed="rId6"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 name="Google Shape;166;p19">
            <a:extLst>
              <a:ext uri="{FF2B5EF4-FFF2-40B4-BE49-F238E27FC236}">
                <a16:creationId xmlns:a16="http://schemas.microsoft.com/office/drawing/2014/main" id="{37A548F6-BDEB-DBC4-6ECF-2966C0C4E0C0}"/>
              </a:ext>
            </a:extLst>
          </p:cNvPr>
          <p:cNvSpPr txBox="1"/>
          <p:nvPr/>
        </p:nvSpPr>
        <p:spPr>
          <a:xfrm>
            <a:off x="3761396" y="53576"/>
            <a:ext cx="4659793" cy="115724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SzPts val="1100"/>
              <a:buNone/>
            </a:pPr>
            <a:r>
              <a:rPr lang="es-ES" sz="2400" b="1" dirty="0">
                <a:solidFill>
                  <a:schemeClr val="dk1"/>
                </a:solidFill>
                <a:latin typeface="Arial Black" panose="020B0A04020102020204" pitchFamily="34" charset="0"/>
              </a:rPr>
              <a:t>Βασικές αρχές επ</a:t>
            </a:r>
            <a:r>
              <a:rPr lang="es-ES" sz="2400" b="1" dirty="0" err="1">
                <a:solidFill>
                  <a:schemeClr val="dk1"/>
                </a:solidFill>
                <a:latin typeface="Arial Black" panose="020B0A04020102020204" pitchFamily="34" charset="0"/>
              </a:rPr>
              <a:t>εξεργ</a:t>
            </a:r>
            <a:r>
              <a:rPr lang="es-ES" sz="2400" b="1" dirty="0">
                <a:solidFill>
                  <a:schemeClr val="dk1"/>
                </a:solidFill>
                <a:latin typeface="Arial Black" panose="020B0A04020102020204" pitchFamily="34" charset="0"/>
              </a:rPr>
              <a:t>ασίας </a:t>
            </a:r>
          </a:p>
          <a:p>
            <a:pPr marL="0" lvl="0" indent="0" algn="l" rtl="0">
              <a:lnSpc>
                <a:spcPct val="115000"/>
              </a:lnSpc>
              <a:spcBef>
                <a:spcPts val="1200"/>
              </a:spcBef>
              <a:spcAft>
                <a:spcPts val="0"/>
              </a:spcAft>
              <a:buSzPts val="1100"/>
              <a:buNone/>
            </a:pPr>
            <a:r>
              <a:rPr lang="es-ES" sz="2400" b="1" dirty="0" err="1">
                <a:solidFill>
                  <a:schemeClr val="dk1"/>
                </a:solidFill>
                <a:latin typeface="Arial Black" panose="020B0A04020102020204" pitchFamily="34" charset="0"/>
              </a:rPr>
              <a:t>Περικοπή </a:t>
            </a:r>
            <a:r>
              <a:rPr lang="es-ES" sz="2400" b="1" dirty="0">
                <a:solidFill>
                  <a:schemeClr val="dk1"/>
                </a:solidFill>
                <a:latin typeface="Arial Black" panose="020B0A04020102020204" pitchFamily="34" charset="0"/>
              </a:rPr>
              <a:t>και </a:t>
            </a:r>
            <a:r>
              <a:rPr lang="es-ES" sz="2400" b="1" dirty="0" err="1">
                <a:solidFill>
                  <a:schemeClr val="dk1"/>
                </a:solidFill>
                <a:latin typeface="Arial Black" panose="020B0A04020102020204" pitchFamily="34" charset="0"/>
              </a:rPr>
              <a:t>αλληλουχία</a:t>
            </a:r>
            <a:endParaRPr sz="2400" b="1" dirty="0">
              <a:solidFill>
                <a:srgbClr val="293739"/>
              </a:solidFill>
            </a:endParaRPr>
          </a:p>
        </p:txBody>
      </p:sp>
      <p:sp>
        <p:nvSpPr>
          <p:cNvPr id="307" name="Google Shape;307;p22"/>
          <p:cNvSpPr txBox="1"/>
          <p:nvPr/>
        </p:nvSpPr>
        <p:spPr>
          <a:xfrm>
            <a:off x="1508884" y="1776362"/>
            <a:ext cx="5791379" cy="3034677"/>
          </a:xfrm>
          <a:prstGeom prst="rect">
            <a:avLst/>
          </a:prstGeom>
          <a:noFill/>
          <a:ln>
            <a:noFill/>
          </a:ln>
        </p:spPr>
        <p:txBody>
          <a:bodyPr spcFirstLastPara="1" wrap="square" lIns="0" tIns="0" rIns="0" bIns="0" anchor="t" anchorCtr="0">
            <a:spAutoFit/>
          </a:bodyPr>
          <a:lstStyle/>
          <a:p>
            <a:pPr marL="114300">
              <a:lnSpc>
                <a:spcPct val="115000"/>
              </a:lnSpc>
              <a:spcBef>
                <a:spcPts val="1200"/>
              </a:spcBef>
              <a:buClr>
                <a:schemeClr val="dk1"/>
              </a:buClr>
              <a:buSzPts val="1800"/>
            </a:pPr>
            <a:r>
              <a:rPr lang="el-GR" sz="1600" b="1" dirty="0">
                <a:solidFill>
                  <a:schemeClr val="dk1"/>
                </a:solidFill>
                <a:latin typeface="+mj-lt"/>
                <a:ea typeface="Tahoma"/>
                <a:cs typeface="Tahoma"/>
                <a:sym typeface="Tahoma"/>
              </a:rPr>
              <a:t>                       </a:t>
            </a:r>
            <a:r>
              <a:rPr lang="en" sz="1600" b="1" dirty="0">
                <a:solidFill>
                  <a:schemeClr val="dk1"/>
                </a:solidFill>
                <a:latin typeface="+mj-lt"/>
                <a:ea typeface="Tahoma"/>
                <a:cs typeface="Tahoma"/>
                <a:sym typeface="Tahoma"/>
              </a:rPr>
              <a:t>Περικοπή</a:t>
            </a:r>
          </a:p>
          <a:p>
            <a:pPr marL="457200" lvl="0" indent="-342900" algn="l" rtl="0">
              <a:lnSpc>
                <a:spcPct val="115000"/>
              </a:lnSpc>
              <a:spcBef>
                <a:spcPts val="1200"/>
              </a:spcBef>
              <a:spcAft>
                <a:spcPts val="0"/>
              </a:spcAft>
              <a:buClr>
                <a:schemeClr val="dk1"/>
              </a:buClr>
              <a:buSzPts val="1800"/>
              <a:buChar char="●"/>
            </a:pPr>
            <a:r>
              <a:rPr lang="en" sz="1600" dirty="0">
                <a:solidFill>
                  <a:schemeClr val="dk1"/>
                </a:solidFill>
              </a:rPr>
              <a:t>Εστιάστε την προσοχή αφαιρώντας </a:t>
            </a:r>
            <a:r>
              <a:rPr lang="el-GR" sz="1600" dirty="0">
                <a:solidFill>
                  <a:schemeClr val="dk1"/>
                </a:solidFill>
              </a:rPr>
              <a:t>από τα άκρα </a:t>
            </a:r>
            <a:r>
              <a:rPr lang="en" sz="1600" dirty="0">
                <a:solidFill>
                  <a:schemeClr val="dk1"/>
                </a:solidFill>
              </a:rPr>
              <a:t>τις πληροφορίες που αποσπούν</a:t>
            </a:r>
          </a:p>
          <a:p>
            <a:pPr marL="457200" lvl="0" indent="-342900" algn="l" rtl="0">
              <a:lnSpc>
                <a:spcPct val="115000"/>
              </a:lnSpc>
              <a:spcBef>
                <a:spcPts val="1200"/>
              </a:spcBef>
              <a:spcAft>
                <a:spcPts val="0"/>
              </a:spcAft>
              <a:buClr>
                <a:schemeClr val="dk1"/>
              </a:buClr>
              <a:buSzPts val="1800"/>
              <a:buChar char="●"/>
            </a:pPr>
            <a:r>
              <a:rPr lang="en" sz="1600" dirty="0">
                <a:solidFill>
                  <a:schemeClr val="dk1"/>
                </a:solidFill>
              </a:rPr>
              <a:t>Βελτιώστε τη σύνθεση (θυμηθείτε τον κανόνα των τρίτων)</a:t>
            </a:r>
          </a:p>
          <a:p>
            <a:pPr marL="457200" lvl="0" indent="-342900" algn="l" rtl="0">
              <a:lnSpc>
                <a:spcPct val="115000"/>
              </a:lnSpc>
              <a:spcBef>
                <a:spcPts val="1200"/>
              </a:spcBef>
              <a:spcAft>
                <a:spcPts val="0"/>
              </a:spcAft>
              <a:buClr>
                <a:schemeClr val="dk1"/>
              </a:buClr>
              <a:buSzPts val="1800"/>
              <a:buChar char="●"/>
            </a:pPr>
            <a:r>
              <a:rPr lang="en" sz="1600" dirty="0">
                <a:solidFill>
                  <a:schemeClr val="dk1"/>
                </a:solidFill>
              </a:rPr>
              <a:t>Αλλάξτε την αναλογία διαστάσεων (οριζόντια, κάθετη, τετράγωνη)</a:t>
            </a:r>
          </a:p>
          <a:p>
            <a:pPr marL="457200" indent="-342900">
              <a:lnSpc>
                <a:spcPct val="115000"/>
              </a:lnSpc>
              <a:spcBef>
                <a:spcPts val="1200"/>
              </a:spcBef>
              <a:buClr>
                <a:schemeClr val="dk1"/>
              </a:buClr>
              <a:buSzPts val="1800"/>
              <a:buFont typeface="Arial"/>
              <a:buChar char="●"/>
            </a:pPr>
            <a:r>
              <a:rPr lang="en-US" sz="1600" i="1" dirty="0"/>
              <a:t>Μην κάνετε υπερβολική περικοπή</a:t>
            </a:r>
            <a:r>
              <a:rPr lang="en-US" sz="1600" dirty="0"/>
              <a:t>, καθώς θα χάσετε ποιότητα</a:t>
            </a:r>
          </a:p>
        </p:txBody>
      </p:sp>
      <p:sp>
        <p:nvSpPr>
          <p:cNvPr id="5" name="Google Shape;65;p13">
            <a:extLst>
              <a:ext uri="{FF2B5EF4-FFF2-40B4-BE49-F238E27FC236}">
                <a16:creationId xmlns:a16="http://schemas.microsoft.com/office/drawing/2014/main" id="{EB2F2E1D-7186-E3D3-CA92-4323E5652E3F}"/>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7"/>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Shape 260">
          <a:extLst>
            <a:ext uri="{FF2B5EF4-FFF2-40B4-BE49-F238E27FC236}">
              <a16:creationId xmlns:a16="http://schemas.microsoft.com/office/drawing/2014/main" id="{5F88764D-46AF-F551-7A13-58C8C4AF5FCE}"/>
            </a:ext>
          </a:extLst>
        </p:cNvPr>
        <p:cNvGrpSpPr/>
        <p:nvPr/>
      </p:nvGrpSpPr>
      <p:grpSpPr>
        <a:xfrm>
          <a:off x="0" y="0"/>
          <a:ext cx="0" cy="0"/>
          <a:chOff x="0" y="0"/>
          <a:chExt cx="0" cy="0"/>
        </a:xfrm>
      </p:grpSpPr>
      <p:sp>
        <p:nvSpPr>
          <p:cNvPr id="3" name="Google Shape;186;p21">
            <a:extLst>
              <a:ext uri="{FF2B5EF4-FFF2-40B4-BE49-F238E27FC236}">
                <a16:creationId xmlns:a16="http://schemas.microsoft.com/office/drawing/2014/main" id="{E64679D9-015D-7A86-FC3D-E83A47E89E23}"/>
              </a:ext>
            </a:extLst>
          </p:cNvPr>
          <p:cNvSpPr/>
          <p:nvPr/>
        </p:nvSpPr>
        <p:spPr>
          <a:xfrm rot="742437">
            <a:off x="6452877" y="-1617752"/>
            <a:ext cx="6082420" cy="7779840"/>
          </a:xfrm>
          <a:custGeom>
            <a:avLst/>
            <a:gdLst/>
            <a:ahLst/>
            <a:cxnLst/>
            <a:rect l="l" t="t" r="r" b="b"/>
            <a:pathLst>
              <a:path w="12124743" h="15508393" extrusionOk="0">
                <a:moveTo>
                  <a:pt x="0" y="0"/>
                </a:moveTo>
                <a:lnTo>
                  <a:pt x="12124744" y="0"/>
                </a:lnTo>
                <a:lnTo>
                  <a:pt x="12124744" y="15508393"/>
                </a:lnTo>
                <a:lnTo>
                  <a:pt x="0" y="1550839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 name="Google Shape;187;p21">
            <a:extLst>
              <a:ext uri="{FF2B5EF4-FFF2-40B4-BE49-F238E27FC236}">
                <a16:creationId xmlns:a16="http://schemas.microsoft.com/office/drawing/2014/main" id="{84290970-B86B-1BC5-8E8B-E16EBB36E610}"/>
              </a:ext>
            </a:extLst>
          </p:cNvPr>
          <p:cNvSpPr/>
          <p:nvPr/>
        </p:nvSpPr>
        <p:spPr>
          <a:xfrm rot="742437">
            <a:off x="6676923" y="-1436705"/>
            <a:ext cx="6082420" cy="7779840"/>
          </a:xfrm>
          <a:custGeom>
            <a:avLst/>
            <a:gdLst/>
            <a:ahLst/>
            <a:cxnLst/>
            <a:rect l="l" t="t" r="r" b="b"/>
            <a:pathLst>
              <a:path w="12124743" h="15508393" extrusionOk="0">
                <a:moveTo>
                  <a:pt x="0" y="0"/>
                </a:moveTo>
                <a:lnTo>
                  <a:pt x="12124743" y="0"/>
                </a:lnTo>
                <a:lnTo>
                  <a:pt x="12124743" y="15508393"/>
                </a:lnTo>
                <a:lnTo>
                  <a:pt x="0" y="15508393"/>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
        <p:nvSpPr>
          <p:cNvPr id="294" name="Google Shape;294;p22">
            <a:extLst>
              <a:ext uri="{FF2B5EF4-FFF2-40B4-BE49-F238E27FC236}">
                <a16:creationId xmlns:a16="http://schemas.microsoft.com/office/drawing/2014/main" id="{D6CF795F-2464-7F2A-8094-ED607AE9B47F}"/>
              </a:ext>
            </a:extLst>
          </p:cNvPr>
          <p:cNvSpPr/>
          <p:nvPr/>
        </p:nvSpPr>
        <p:spPr>
          <a:xfrm rot="316874">
            <a:off x="-204454" y="-1472547"/>
            <a:ext cx="3805361" cy="3662693"/>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8FC4E5"/>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5" name="Google Shape;295;p22">
            <a:extLst>
              <a:ext uri="{FF2B5EF4-FFF2-40B4-BE49-F238E27FC236}">
                <a16:creationId xmlns:a16="http://schemas.microsoft.com/office/drawing/2014/main" id="{71EE91D6-40E4-4D99-D75C-A4A55FA593B5}"/>
              </a:ext>
            </a:extLst>
          </p:cNvPr>
          <p:cNvSpPr/>
          <p:nvPr/>
        </p:nvSpPr>
        <p:spPr>
          <a:xfrm rot="333597">
            <a:off x="-237737" y="-1517117"/>
            <a:ext cx="3615162" cy="3476790"/>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6" name="Google Shape;296;p22">
            <a:extLst>
              <a:ext uri="{FF2B5EF4-FFF2-40B4-BE49-F238E27FC236}">
                <a16:creationId xmlns:a16="http://schemas.microsoft.com/office/drawing/2014/main" id="{1152A71F-40D4-D509-27D3-1B88A0F9CD89}"/>
              </a:ext>
            </a:extLst>
          </p:cNvPr>
          <p:cNvSpPr/>
          <p:nvPr/>
        </p:nvSpPr>
        <p:spPr>
          <a:xfrm rot="321350">
            <a:off x="88570" y="-1239478"/>
            <a:ext cx="3070243" cy="2952433"/>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5" cstate="hqprint">
              <a:alphaModFix/>
              <a:extLst>
                <a:ext uri="{28A0092B-C50C-407E-A947-70E740481C1C}">
                  <a14:useLocalDpi xmlns:a14="http://schemas.microsoft.com/office/drawing/2010/main"/>
                </a:ext>
              </a:extLst>
            </a:blip>
            <a:stretch>
              <a:fillRect l="-4828" r="-17948"/>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0" name="Google Shape;330;p22">
            <a:extLst>
              <a:ext uri="{FF2B5EF4-FFF2-40B4-BE49-F238E27FC236}">
                <a16:creationId xmlns:a16="http://schemas.microsoft.com/office/drawing/2014/main" id="{152081D4-63BC-08DB-19A3-0230ABECD6EB}"/>
              </a:ext>
            </a:extLst>
          </p:cNvPr>
          <p:cNvSpPr/>
          <p:nvPr/>
        </p:nvSpPr>
        <p:spPr>
          <a:xfrm>
            <a:off x="117764" y="4453579"/>
            <a:ext cx="793173" cy="592401"/>
          </a:xfrm>
          <a:custGeom>
            <a:avLst/>
            <a:gdLst/>
            <a:ahLst/>
            <a:cxnLst/>
            <a:rect l="l" t="t" r="r" b="b"/>
            <a:pathLst>
              <a:path w="1586346" h="1184802" extrusionOk="0">
                <a:moveTo>
                  <a:pt x="0" y="0"/>
                </a:moveTo>
                <a:lnTo>
                  <a:pt x="1586346" y="0"/>
                </a:lnTo>
                <a:lnTo>
                  <a:pt x="1586346" y="1184803"/>
                </a:lnTo>
                <a:lnTo>
                  <a:pt x="0" y="1184803"/>
                </a:lnTo>
                <a:lnTo>
                  <a:pt x="0" y="0"/>
                </a:lnTo>
                <a:close/>
              </a:path>
            </a:pathLst>
          </a:custGeom>
          <a:blipFill rotWithShape="1">
            <a:blip r:embed="rId6"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 name="Google Shape;166;p19">
            <a:extLst>
              <a:ext uri="{FF2B5EF4-FFF2-40B4-BE49-F238E27FC236}">
                <a16:creationId xmlns:a16="http://schemas.microsoft.com/office/drawing/2014/main" id="{BF7F5B0D-A9E3-6A83-EFBC-563D84934C1D}"/>
              </a:ext>
            </a:extLst>
          </p:cNvPr>
          <p:cNvSpPr txBox="1"/>
          <p:nvPr/>
        </p:nvSpPr>
        <p:spPr>
          <a:xfrm>
            <a:off x="3761396" y="53576"/>
            <a:ext cx="4694627" cy="173586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SzPts val="1100"/>
              <a:buNone/>
            </a:pPr>
            <a:r>
              <a:rPr lang="es-ES" sz="2400" b="1" dirty="0">
                <a:solidFill>
                  <a:schemeClr val="dk1"/>
                </a:solidFill>
                <a:latin typeface="Arial Black" panose="020B0A04020102020204" pitchFamily="34" charset="0"/>
              </a:rPr>
              <a:t>Βασικές αρχές επ</a:t>
            </a:r>
            <a:r>
              <a:rPr lang="es-ES" sz="2400" b="1" dirty="0" err="1">
                <a:solidFill>
                  <a:schemeClr val="dk1"/>
                </a:solidFill>
                <a:latin typeface="Arial Black" panose="020B0A04020102020204" pitchFamily="34" charset="0"/>
              </a:rPr>
              <a:t>εξεργ</a:t>
            </a:r>
            <a:r>
              <a:rPr lang="es-ES" sz="2400" b="1" dirty="0">
                <a:solidFill>
                  <a:schemeClr val="dk1"/>
                </a:solidFill>
                <a:latin typeface="Arial Black" panose="020B0A04020102020204" pitchFamily="34" charset="0"/>
              </a:rPr>
              <a:t>ασίας </a:t>
            </a:r>
          </a:p>
          <a:p>
            <a:pPr marL="0" lvl="0" indent="0" algn="l" rtl="0">
              <a:lnSpc>
                <a:spcPct val="115000"/>
              </a:lnSpc>
              <a:spcBef>
                <a:spcPts val="1200"/>
              </a:spcBef>
              <a:spcAft>
                <a:spcPts val="0"/>
              </a:spcAft>
              <a:buSzPts val="1100"/>
              <a:buNone/>
            </a:pPr>
            <a:r>
              <a:rPr lang="es-ES" sz="2400" b="1" dirty="0" err="1">
                <a:solidFill>
                  <a:schemeClr val="dk1"/>
                </a:solidFill>
                <a:latin typeface="Arial Black" panose="020B0A04020102020204" pitchFamily="34" charset="0"/>
              </a:rPr>
              <a:t>Περικοπή </a:t>
            </a:r>
            <a:r>
              <a:rPr lang="es-ES" sz="2400" b="1" dirty="0">
                <a:solidFill>
                  <a:schemeClr val="dk1"/>
                </a:solidFill>
                <a:latin typeface="Arial Black" panose="020B0A04020102020204" pitchFamily="34" charset="0"/>
              </a:rPr>
              <a:t>και </a:t>
            </a:r>
            <a:r>
              <a:rPr lang="es-ES" sz="2400" b="1" dirty="0" err="1">
                <a:solidFill>
                  <a:schemeClr val="dk1"/>
                </a:solidFill>
                <a:latin typeface="Arial Black" panose="020B0A04020102020204" pitchFamily="34" charset="0"/>
              </a:rPr>
              <a:t>αλληλουχία</a:t>
            </a:r>
            <a:endParaRPr lang="es-ES" sz="2400" b="1" dirty="0">
              <a:solidFill>
                <a:schemeClr val="dk1"/>
              </a:solidFill>
              <a:latin typeface="Arial Black" panose="020B0A04020102020204" pitchFamily="34" charset="0"/>
            </a:endParaRPr>
          </a:p>
          <a:p>
            <a:pPr marL="0" lvl="0" indent="0" algn="l" rtl="0">
              <a:lnSpc>
                <a:spcPct val="115000"/>
              </a:lnSpc>
              <a:spcBef>
                <a:spcPts val="1200"/>
              </a:spcBef>
              <a:spcAft>
                <a:spcPts val="0"/>
              </a:spcAft>
              <a:buSzPts val="1100"/>
              <a:buNone/>
            </a:pPr>
            <a:r>
              <a:rPr lang="es-ES" sz="2400" b="1" dirty="0">
                <a:solidFill>
                  <a:schemeClr val="dk1"/>
                </a:solidFill>
                <a:latin typeface="Arial Black" panose="020B0A04020102020204" pitchFamily="34" charset="0"/>
              </a:rPr>
              <a:t>(συνέχεια)</a:t>
            </a:r>
            <a:endParaRPr sz="2400" b="1" dirty="0">
              <a:solidFill>
                <a:srgbClr val="293739"/>
              </a:solidFill>
            </a:endParaRPr>
          </a:p>
        </p:txBody>
      </p:sp>
      <p:sp>
        <p:nvSpPr>
          <p:cNvPr id="307" name="Google Shape;307;p22">
            <a:extLst>
              <a:ext uri="{FF2B5EF4-FFF2-40B4-BE49-F238E27FC236}">
                <a16:creationId xmlns:a16="http://schemas.microsoft.com/office/drawing/2014/main" id="{62DB97DC-21F1-0D1D-3D01-3011F5A85906}"/>
              </a:ext>
            </a:extLst>
          </p:cNvPr>
          <p:cNvSpPr txBox="1"/>
          <p:nvPr/>
        </p:nvSpPr>
        <p:spPr>
          <a:xfrm>
            <a:off x="1791189" y="2030847"/>
            <a:ext cx="5420876" cy="2066720"/>
          </a:xfrm>
          <a:prstGeom prst="rect">
            <a:avLst/>
          </a:prstGeom>
          <a:noFill/>
          <a:ln>
            <a:noFill/>
          </a:ln>
        </p:spPr>
        <p:txBody>
          <a:bodyPr spcFirstLastPara="1" wrap="square" lIns="0" tIns="0" rIns="0" bIns="0" anchor="t" anchorCtr="0">
            <a:spAutoFit/>
          </a:bodyPr>
          <a:lstStyle/>
          <a:p>
            <a:pPr marL="114300">
              <a:lnSpc>
                <a:spcPct val="115000"/>
              </a:lnSpc>
              <a:spcBef>
                <a:spcPts val="1200"/>
              </a:spcBef>
              <a:buClr>
                <a:schemeClr val="dk1"/>
              </a:buClr>
              <a:buSzPts val="1800"/>
            </a:pPr>
            <a:r>
              <a:rPr lang="en" sz="1800" b="1" dirty="0">
                <a:solidFill>
                  <a:schemeClr val="dk1"/>
                </a:solidFill>
                <a:latin typeface="+mj-lt"/>
                <a:ea typeface="Tahoma"/>
                <a:cs typeface="Tahoma"/>
                <a:sym typeface="Tahoma"/>
              </a:rPr>
              <a:t>Ακολουθία</a:t>
            </a:r>
          </a:p>
          <a:p>
            <a:pPr marL="457200" lvl="0" indent="-342900">
              <a:lnSpc>
                <a:spcPct val="115000"/>
              </a:lnSpc>
              <a:spcBef>
                <a:spcPts val="1200"/>
              </a:spcBef>
              <a:buClr>
                <a:schemeClr val="dk1"/>
              </a:buClr>
              <a:buSzPts val="1800"/>
              <a:buChar char="●"/>
            </a:pPr>
            <a:r>
              <a:rPr lang="en-US" sz="1600" dirty="0"/>
              <a:t>Τακτοποιήστε τις εικόνες σε μια λογική αφηγηματική σειρά (χρονική, συναισθηματική, εννοιολογική εξέλιξη)</a:t>
            </a:r>
          </a:p>
          <a:p>
            <a:pPr marL="457200" lvl="0" indent="-342900">
              <a:lnSpc>
                <a:spcPct val="115000"/>
              </a:lnSpc>
              <a:spcBef>
                <a:spcPts val="1200"/>
              </a:spcBef>
              <a:buClr>
                <a:schemeClr val="dk1"/>
              </a:buClr>
              <a:buSzPts val="1800"/>
              <a:buChar char="●"/>
            </a:pPr>
            <a:r>
              <a:rPr lang="en" sz="1600" dirty="0">
                <a:solidFill>
                  <a:schemeClr val="dk1"/>
                </a:solidFill>
              </a:rPr>
              <a:t>Δημιουργήστε οπτικό ρυθμό</a:t>
            </a:r>
          </a:p>
          <a:p>
            <a:pPr marL="457200" lvl="0" indent="-342900" algn="l" rtl="0">
              <a:lnSpc>
                <a:spcPct val="115000"/>
              </a:lnSpc>
              <a:spcBef>
                <a:spcPts val="1200"/>
              </a:spcBef>
              <a:spcAft>
                <a:spcPts val="0"/>
              </a:spcAft>
              <a:buClr>
                <a:schemeClr val="dk1"/>
              </a:buClr>
              <a:buSzPts val="1800"/>
              <a:buChar char="●"/>
            </a:pPr>
            <a:r>
              <a:rPr lang="en" sz="1600" dirty="0">
                <a:solidFill>
                  <a:schemeClr val="dk1"/>
                </a:solidFill>
              </a:rPr>
              <a:t>Δοκιμάστε πριν την οριστικοποίηση</a:t>
            </a:r>
          </a:p>
        </p:txBody>
      </p:sp>
      <p:sp>
        <p:nvSpPr>
          <p:cNvPr id="6" name="TextBox 5">
            <a:extLst>
              <a:ext uri="{FF2B5EF4-FFF2-40B4-BE49-F238E27FC236}">
                <a16:creationId xmlns:a16="http://schemas.microsoft.com/office/drawing/2014/main" id="{2BA32511-01DF-058D-1E1E-D120052532B0}"/>
              </a:ext>
            </a:extLst>
          </p:cNvPr>
          <p:cNvSpPr txBox="1"/>
          <p:nvPr/>
        </p:nvSpPr>
        <p:spPr>
          <a:xfrm>
            <a:off x="1169407" y="4303583"/>
            <a:ext cx="6698758" cy="663580"/>
          </a:xfrm>
          <a:prstGeom prst="rect">
            <a:avLst/>
          </a:prstGeom>
          <a:noFill/>
        </p:spPr>
        <p:txBody>
          <a:bodyPr wrap="square">
            <a:spAutoFit/>
          </a:bodyPr>
          <a:lstStyle/>
          <a:p>
            <a:pPr>
              <a:lnSpc>
                <a:spcPct val="107000"/>
              </a:lnSpc>
              <a:spcAft>
                <a:spcPts val="800"/>
              </a:spcAft>
              <a:buNone/>
            </a:pPr>
            <a:r>
              <a:rPr lang="en-US" sz="1800" b="1" kern="100" dirty="0">
                <a:effectLst/>
                <a:latin typeface="+mn-lt"/>
                <a:ea typeface="Calibri" panose="020F0502020204030204" pitchFamily="34" charset="0"/>
                <a:cs typeface="Times New Roman" panose="02020603050405020304" pitchFamily="18" charset="0"/>
              </a:rPr>
              <a:t>Δωρεάν εργαλεία: </a:t>
            </a:r>
            <a:r>
              <a:rPr lang="en-US" sz="1800" kern="100" dirty="0">
                <a:effectLst/>
                <a:latin typeface="+mn-lt"/>
                <a:ea typeface="Calibri" panose="020F0502020204030204" pitchFamily="34" charset="0"/>
                <a:cs typeface="Times New Roman" panose="02020603050405020304" pitchFamily="18" charset="0"/>
              </a:rPr>
              <a:t>GIMP, Pixlr, Photoshop (εάν </a:t>
            </a:r>
            <a:r>
              <a:rPr lang="el-GR" sz="1800" kern="100" dirty="0">
                <a:effectLst/>
                <a:latin typeface="+mn-lt"/>
                <a:ea typeface="Calibri" panose="020F0502020204030204" pitchFamily="34" charset="0"/>
                <a:cs typeface="Times New Roman" panose="02020603050405020304" pitchFamily="18" charset="0"/>
              </a:rPr>
              <a:t>είναι </a:t>
            </a:r>
            <a:r>
              <a:rPr lang="en-US" sz="1800" kern="100" dirty="0" err="1">
                <a:effectLst/>
                <a:latin typeface="+mn-lt"/>
                <a:ea typeface="Calibri" panose="020F0502020204030204" pitchFamily="34" charset="0"/>
                <a:cs typeface="Times New Roman" panose="02020603050405020304" pitchFamily="18" charset="0"/>
              </a:rPr>
              <a:t>δι</a:t>
            </a:r>
            <a:r>
              <a:rPr lang="en-US" sz="1800" kern="100" dirty="0">
                <a:effectLst/>
                <a:latin typeface="+mn-lt"/>
                <a:ea typeface="Calibri" panose="020F0502020204030204" pitchFamily="34" charset="0"/>
                <a:cs typeface="Times New Roman" panose="02020603050405020304" pitchFamily="18" charset="0"/>
              </a:rPr>
              <a:t>αθέσιμο) </a:t>
            </a:r>
            <a:br>
              <a:rPr lang="el-GR" sz="1800" kern="100" dirty="0">
                <a:effectLst/>
                <a:latin typeface="+mn-lt"/>
                <a:ea typeface="Calibri" panose="020F0502020204030204" pitchFamily="34" charset="0"/>
                <a:cs typeface="Times New Roman" panose="02020603050405020304" pitchFamily="18" charset="0"/>
              </a:rPr>
            </a:br>
            <a:r>
              <a:rPr lang="en-US" sz="1800" kern="100" dirty="0">
                <a:effectLst/>
                <a:latin typeface="+mn-lt"/>
                <a:ea typeface="Calibri" panose="020F0502020204030204" pitchFamily="34" charset="0"/>
                <a:cs typeface="Times New Roman" panose="02020603050405020304" pitchFamily="18" charset="0"/>
              </a:rPr>
              <a:t>ή εφαρμογές επεξεργασίας για κινητά τηλέφωνα</a:t>
            </a:r>
          </a:p>
        </p:txBody>
      </p:sp>
      <p:sp>
        <p:nvSpPr>
          <p:cNvPr id="5" name="Google Shape;65;p13">
            <a:extLst>
              <a:ext uri="{FF2B5EF4-FFF2-40B4-BE49-F238E27FC236}">
                <a16:creationId xmlns:a16="http://schemas.microsoft.com/office/drawing/2014/main" id="{D6183733-4BE2-DD26-6D48-701F525E8218}"/>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7"/>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7261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FC4E5"/>
        </a:solidFill>
        <a:effectLst/>
      </p:bgPr>
    </p:bg>
    <p:spTree>
      <p:nvGrpSpPr>
        <p:cNvPr id="1" name="Shape 335"/>
        <p:cNvGrpSpPr/>
        <p:nvPr/>
      </p:nvGrpSpPr>
      <p:grpSpPr>
        <a:xfrm>
          <a:off x="0" y="0"/>
          <a:ext cx="0" cy="0"/>
          <a:chOff x="0" y="0"/>
          <a:chExt cx="0" cy="0"/>
        </a:xfrm>
      </p:grpSpPr>
      <p:sp>
        <p:nvSpPr>
          <p:cNvPr id="336" name="Google Shape;336;p23"/>
          <p:cNvSpPr/>
          <p:nvPr/>
        </p:nvSpPr>
        <p:spPr>
          <a:xfrm rot="546370">
            <a:off x="-1621091" y="-1059944"/>
            <a:ext cx="4986107" cy="4786334"/>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w="12700" cap="flat" cmpd="sng">
            <a:solidFill>
              <a:srgbClr val="000000"/>
            </a:solidFill>
            <a:prstDash val="solid"/>
            <a:round/>
            <a:headEnd type="none" w="sm" len="sm"/>
            <a:tailEnd type="none" w="sm" len="sm"/>
          </a:ln>
          <a:scene3d>
            <a:camera prst="orthographicFront">
              <a:rot lat="0" lon="0" rev="0"/>
            </a:camera>
            <a:lightRig rig="threePt" dir="t"/>
          </a:scene3d>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7" name="Google Shape;337;p23"/>
          <p:cNvSpPr/>
          <p:nvPr/>
        </p:nvSpPr>
        <p:spPr>
          <a:xfrm rot="545743">
            <a:off x="-1254781" y="-732562"/>
            <a:ext cx="4459028" cy="4279030"/>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E1BC"/>
          </a:solidFill>
          <a:ln w="12700" cap="flat" cmpd="sng">
            <a:solidFill>
              <a:srgbClr val="000000"/>
            </a:solidFill>
            <a:prstDash val="solid"/>
            <a:round/>
            <a:headEnd type="none" w="sm" len="sm"/>
            <a:tailEnd type="none" w="sm" len="sm"/>
          </a:ln>
          <a:scene3d>
            <a:camera prst="orthographicFront">
              <a:rot lat="0" lon="0" rev="0"/>
            </a:camera>
            <a:lightRig rig="threePt" dir="t"/>
          </a:scene3d>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8" name="Google Shape;338;p23"/>
          <p:cNvSpPr/>
          <p:nvPr/>
        </p:nvSpPr>
        <p:spPr>
          <a:xfrm rot="282595">
            <a:off x="-1113267" y="-388434"/>
            <a:ext cx="4176000" cy="3728334"/>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cstate="hqprint">
              <a:extLst>
                <a:ext uri="{28A0092B-C50C-407E-A947-70E740481C1C}">
                  <a14:useLocalDpi xmlns:a14="http://schemas.microsoft.com/office/drawing/2010/main"/>
                </a:ext>
              </a:extLst>
            </a:blip>
            <a:stretch>
              <a:fillRect l="23684" t="5135" r="-23684" b="-5135"/>
            </a:stretch>
          </a:blipFill>
          <a:ln>
            <a:noFill/>
          </a:ln>
          <a:scene3d>
            <a:camera prst="orthographicFront">
              <a:rot lat="0" lon="0" rev="0"/>
            </a:camera>
            <a:lightRig rig="threePt" dir="t"/>
          </a:scene3d>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9" name="Google Shape;339;p23"/>
          <p:cNvSpPr txBox="1"/>
          <p:nvPr/>
        </p:nvSpPr>
        <p:spPr>
          <a:xfrm>
            <a:off x="3384127" y="366160"/>
            <a:ext cx="5158740" cy="57862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Clr>
                <a:schemeClr val="dk1"/>
              </a:buClr>
              <a:buSzPts val="1100"/>
              <a:buFont typeface="Arial"/>
              <a:buNone/>
            </a:pPr>
            <a:r>
              <a:rPr lang="en" sz="2400" b="1" dirty="0">
                <a:solidFill>
                  <a:schemeClr val="dk1"/>
                </a:solidFill>
                <a:latin typeface="Arial Black" panose="020B0A04020102020204" pitchFamily="34" charset="0"/>
              </a:rPr>
              <a:t>Προσθήκη κειμένου, λεζάντων και ήχου</a:t>
            </a:r>
            <a:endParaRPr sz="2400" dirty="0">
              <a:latin typeface="Arial Black" panose="020B0A04020102020204" pitchFamily="34" charset="0"/>
            </a:endParaRPr>
          </a:p>
        </p:txBody>
      </p:sp>
      <p:sp>
        <p:nvSpPr>
          <p:cNvPr id="340" name="Google Shape;340;p23"/>
          <p:cNvSpPr/>
          <p:nvPr/>
        </p:nvSpPr>
        <p:spPr>
          <a:xfrm>
            <a:off x="3384127" y="2171558"/>
            <a:ext cx="2113967" cy="2018959"/>
          </a:xfrm>
          <a:custGeom>
            <a:avLst/>
            <a:gdLst/>
            <a:ahLst/>
            <a:cxnLst/>
            <a:rect l="l" t="t" r="r" b="b"/>
            <a:pathLst>
              <a:path w="2818622" h="2691945" extrusionOk="0">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1" name="Google Shape;341;p23"/>
          <p:cNvSpPr/>
          <p:nvPr/>
        </p:nvSpPr>
        <p:spPr>
          <a:xfrm>
            <a:off x="5689437" y="2171558"/>
            <a:ext cx="2113967" cy="2018959"/>
          </a:xfrm>
          <a:custGeom>
            <a:avLst/>
            <a:gdLst/>
            <a:ahLst/>
            <a:cxnLst/>
            <a:rect l="l" t="t" r="r" b="b"/>
            <a:pathLst>
              <a:path w="2818622" h="2691945" extrusionOk="0">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2" name="Google Shape;342;p23"/>
          <p:cNvSpPr txBox="1"/>
          <p:nvPr/>
        </p:nvSpPr>
        <p:spPr>
          <a:xfrm>
            <a:off x="3310854" y="1346084"/>
            <a:ext cx="4625340" cy="3139321"/>
          </a:xfrm>
          <a:prstGeom prst="rect">
            <a:avLst/>
          </a:prstGeom>
          <a:noFill/>
          <a:ln>
            <a:noFill/>
          </a:ln>
        </p:spPr>
        <p:txBody>
          <a:bodyPr spcFirstLastPara="1" wrap="square" lIns="0" tIns="0" rIns="0" bIns="0" anchor="t" anchorCtr="0">
            <a:spAutoFit/>
          </a:bodyPr>
          <a:lstStyle/>
          <a:p>
            <a:pPr marL="114300" lvl="0" algn="l" rtl="0">
              <a:spcBef>
                <a:spcPts val="1200"/>
              </a:spcBef>
              <a:spcAft>
                <a:spcPts val="0"/>
              </a:spcAft>
              <a:buClr>
                <a:schemeClr val="dk1"/>
              </a:buClr>
              <a:buSzPts val="1800"/>
            </a:pPr>
            <a:r>
              <a:rPr lang="en" sz="1800" b="1" dirty="0">
                <a:solidFill>
                  <a:schemeClr val="dk1"/>
                </a:solidFill>
              </a:rPr>
              <a:t>Κείμενο και λεζάντες</a:t>
            </a:r>
          </a:p>
          <a:p>
            <a:pPr marL="457200" lvl="0" indent="-342900" algn="l" rtl="0">
              <a:spcBef>
                <a:spcPts val="1200"/>
              </a:spcBef>
              <a:spcAft>
                <a:spcPts val="0"/>
              </a:spcAft>
              <a:buClr>
                <a:schemeClr val="dk1"/>
              </a:buClr>
              <a:buSzPts val="1800"/>
              <a:buChar char="●"/>
            </a:pPr>
            <a:r>
              <a:rPr lang="en" sz="1700" dirty="0">
                <a:solidFill>
                  <a:schemeClr val="dk1"/>
                </a:solidFill>
              </a:rPr>
              <a:t>Εξηγήστε, βελτιώστε ή παίξτε με το νόημα</a:t>
            </a:r>
          </a:p>
          <a:p>
            <a:pPr marL="457200" lvl="0" indent="-342900" algn="l" rtl="0">
              <a:spcBef>
                <a:spcPts val="1200"/>
              </a:spcBef>
              <a:spcAft>
                <a:spcPts val="0"/>
              </a:spcAft>
              <a:buClr>
                <a:schemeClr val="dk1"/>
              </a:buClr>
              <a:buSzPts val="1800"/>
              <a:buChar char="●"/>
            </a:pPr>
            <a:r>
              <a:rPr lang="en" sz="1700" b="1" dirty="0">
                <a:solidFill>
                  <a:schemeClr val="dk1"/>
                </a:solidFill>
              </a:rPr>
              <a:t>Κρατήστε το κείμενο σύντομο</a:t>
            </a:r>
            <a:r>
              <a:rPr lang="en" sz="1700" dirty="0">
                <a:solidFill>
                  <a:schemeClr val="dk1"/>
                </a:solidFill>
              </a:rPr>
              <a:t>, οι εικόνες είναι το πιο σημαντικό εδώ</a:t>
            </a:r>
          </a:p>
          <a:p>
            <a:pPr marL="457200" lvl="0" indent="-342900" algn="l" rtl="0">
              <a:spcBef>
                <a:spcPts val="1200"/>
              </a:spcBef>
              <a:spcAft>
                <a:spcPts val="0"/>
              </a:spcAft>
              <a:buClr>
                <a:schemeClr val="dk1"/>
              </a:buClr>
              <a:buSzPts val="1800"/>
              <a:buChar char="●"/>
            </a:pPr>
            <a:r>
              <a:rPr lang="en" sz="1700" dirty="0">
                <a:solidFill>
                  <a:schemeClr val="dk1"/>
                </a:solidFill>
              </a:rPr>
              <a:t>Οι λεζάντες μπορούν να παρέχουν πλαίσιο, να θέτουν ερωτήσεις, να προσθέτουν ειρωνεία</a:t>
            </a:r>
          </a:p>
          <a:p>
            <a:pPr marL="457200" lvl="0" indent="-342900" algn="l" rtl="0">
              <a:spcBef>
                <a:spcPts val="1200"/>
              </a:spcBef>
              <a:spcAft>
                <a:spcPts val="0"/>
              </a:spcAft>
              <a:buClr>
                <a:schemeClr val="dk1"/>
              </a:buClr>
              <a:buSzPts val="1800"/>
              <a:buChar char="●"/>
            </a:pPr>
            <a:r>
              <a:rPr lang="en" sz="1700" dirty="0">
                <a:solidFill>
                  <a:schemeClr val="dk1"/>
                </a:solidFill>
              </a:rPr>
              <a:t>Επιλέξτε </a:t>
            </a:r>
            <a:r>
              <a:rPr lang="en" sz="1700" b="1" dirty="0">
                <a:solidFill>
                  <a:schemeClr val="dk1"/>
                </a:solidFill>
              </a:rPr>
              <a:t>ευανάγνωστ</a:t>
            </a:r>
            <a:r>
              <a:rPr lang="el-GR" sz="1700" b="1" dirty="0">
                <a:solidFill>
                  <a:schemeClr val="dk1"/>
                </a:solidFill>
              </a:rPr>
              <a:t>η</a:t>
            </a:r>
            <a:r>
              <a:rPr lang="en" sz="1700" b="1" dirty="0">
                <a:solidFill>
                  <a:schemeClr val="dk1"/>
                </a:solidFill>
              </a:rPr>
              <a:t> γραμματοσειρά </a:t>
            </a:r>
            <a:r>
              <a:rPr lang="en" sz="1700" dirty="0">
                <a:solidFill>
                  <a:schemeClr val="dk1"/>
                </a:solidFill>
              </a:rPr>
              <a:t>και κατάλληλη τοποθέτηση</a:t>
            </a:r>
          </a:p>
        </p:txBody>
      </p:sp>
      <p:sp>
        <p:nvSpPr>
          <p:cNvPr id="343" name="Google Shape;343;p23"/>
          <p:cNvSpPr/>
          <p:nvPr/>
        </p:nvSpPr>
        <p:spPr>
          <a:xfrm flipH="1">
            <a:off x="7435893" y="3261405"/>
            <a:ext cx="1908733" cy="2153112"/>
          </a:xfrm>
          <a:custGeom>
            <a:avLst/>
            <a:gdLst/>
            <a:ahLst/>
            <a:cxnLst/>
            <a:rect l="l" t="t" r="r" b="b"/>
            <a:pathLst>
              <a:path w="4706760" h="4959230" extrusionOk="0">
                <a:moveTo>
                  <a:pt x="4706761" y="0"/>
                </a:moveTo>
                <a:lnTo>
                  <a:pt x="0" y="0"/>
                </a:lnTo>
                <a:lnTo>
                  <a:pt x="0" y="4959230"/>
                </a:lnTo>
                <a:lnTo>
                  <a:pt x="4706761" y="4959230"/>
                </a:lnTo>
                <a:lnTo>
                  <a:pt x="4706761" y="0"/>
                </a:lnTo>
                <a:close/>
              </a:path>
            </a:pathLst>
          </a:custGeom>
          <a:blipFill rotWithShape="1">
            <a:blip r:embed="rId4"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4" name="Google Shape;344;p23"/>
          <p:cNvSpPr/>
          <p:nvPr/>
        </p:nvSpPr>
        <p:spPr>
          <a:xfrm>
            <a:off x="117764" y="4453579"/>
            <a:ext cx="793173" cy="592401"/>
          </a:xfrm>
          <a:custGeom>
            <a:avLst/>
            <a:gdLst/>
            <a:ahLst/>
            <a:cxnLst/>
            <a:rect l="l" t="t" r="r" b="b"/>
            <a:pathLst>
              <a:path w="1586346" h="1184802" extrusionOk="0">
                <a:moveTo>
                  <a:pt x="0" y="0"/>
                </a:moveTo>
                <a:lnTo>
                  <a:pt x="1586346" y="0"/>
                </a:lnTo>
                <a:lnTo>
                  <a:pt x="1586346" y="1184803"/>
                </a:lnTo>
                <a:lnTo>
                  <a:pt x="0" y="1184803"/>
                </a:lnTo>
                <a:lnTo>
                  <a:pt x="0" y="0"/>
                </a:lnTo>
                <a:close/>
              </a:path>
            </a:pathLst>
          </a:custGeom>
          <a:blipFill rotWithShape="1">
            <a:blip r:embed="rId5"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 name="Google Shape;65;p13">
            <a:extLst>
              <a:ext uri="{FF2B5EF4-FFF2-40B4-BE49-F238E27FC236}">
                <a16:creationId xmlns:a16="http://schemas.microsoft.com/office/drawing/2014/main" id="{EDA1A2C8-8DDB-06CB-7F2A-7672E64A09E6}"/>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6"/>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FC4E5"/>
        </a:solidFill>
        <a:effectLst/>
      </p:bgPr>
    </p:bg>
    <p:spTree>
      <p:nvGrpSpPr>
        <p:cNvPr id="1" name="Shape 335">
          <a:extLst>
            <a:ext uri="{FF2B5EF4-FFF2-40B4-BE49-F238E27FC236}">
              <a16:creationId xmlns:a16="http://schemas.microsoft.com/office/drawing/2014/main" id="{0346103F-501E-5321-7F2E-1ED459C80901}"/>
            </a:ext>
          </a:extLst>
        </p:cNvPr>
        <p:cNvGrpSpPr/>
        <p:nvPr/>
      </p:nvGrpSpPr>
      <p:grpSpPr>
        <a:xfrm>
          <a:off x="0" y="0"/>
          <a:ext cx="0" cy="0"/>
          <a:chOff x="0" y="0"/>
          <a:chExt cx="0" cy="0"/>
        </a:xfrm>
      </p:grpSpPr>
      <p:sp>
        <p:nvSpPr>
          <p:cNvPr id="336" name="Google Shape;336;p23">
            <a:extLst>
              <a:ext uri="{FF2B5EF4-FFF2-40B4-BE49-F238E27FC236}">
                <a16:creationId xmlns:a16="http://schemas.microsoft.com/office/drawing/2014/main" id="{69591F71-D2C8-2D00-137D-8A69A5D219FD}"/>
              </a:ext>
            </a:extLst>
          </p:cNvPr>
          <p:cNvSpPr/>
          <p:nvPr/>
        </p:nvSpPr>
        <p:spPr>
          <a:xfrm rot="546370">
            <a:off x="-1621091" y="-1059944"/>
            <a:ext cx="4986107" cy="4786334"/>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w="12700" cap="flat" cmpd="sng">
            <a:solidFill>
              <a:srgbClr val="000000"/>
            </a:solidFill>
            <a:prstDash val="solid"/>
            <a:round/>
            <a:headEnd type="none" w="sm" len="sm"/>
            <a:tailEnd type="none" w="sm" len="sm"/>
          </a:ln>
          <a:scene3d>
            <a:camera prst="orthographicFront">
              <a:rot lat="0" lon="0" rev="0"/>
            </a:camera>
            <a:lightRig rig="threePt" dir="t"/>
          </a:scene3d>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7" name="Google Shape;337;p23">
            <a:extLst>
              <a:ext uri="{FF2B5EF4-FFF2-40B4-BE49-F238E27FC236}">
                <a16:creationId xmlns:a16="http://schemas.microsoft.com/office/drawing/2014/main" id="{5BEAE039-98DC-2A07-B600-D01D42599A4E}"/>
              </a:ext>
            </a:extLst>
          </p:cNvPr>
          <p:cNvSpPr/>
          <p:nvPr/>
        </p:nvSpPr>
        <p:spPr>
          <a:xfrm rot="545743">
            <a:off x="-1254781" y="-732562"/>
            <a:ext cx="4459028" cy="4279030"/>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E1BC"/>
          </a:solidFill>
          <a:ln w="12700" cap="flat" cmpd="sng">
            <a:solidFill>
              <a:srgbClr val="000000"/>
            </a:solidFill>
            <a:prstDash val="solid"/>
            <a:round/>
            <a:headEnd type="none" w="sm" len="sm"/>
            <a:tailEnd type="none" w="sm" len="sm"/>
          </a:ln>
          <a:scene3d>
            <a:camera prst="orthographicFront">
              <a:rot lat="0" lon="0" rev="0"/>
            </a:camera>
            <a:lightRig rig="threePt" dir="t"/>
          </a:scene3d>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8" name="Google Shape;338;p23" descr="Close-up of knobs on amplifier">
            <a:extLst>
              <a:ext uri="{FF2B5EF4-FFF2-40B4-BE49-F238E27FC236}">
                <a16:creationId xmlns:a16="http://schemas.microsoft.com/office/drawing/2014/main" id="{08422E3B-1A30-728B-833A-0F6506FECC43}"/>
              </a:ext>
            </a:extLst>
          </p:cNvPr>
          <p:cNvSpPr/>
          <p:nvPr/>
        </p:nvSpPr>
        <p:spPr>
          <a:xfrm rot="282595">
            <a:off x="-1080932" y="-353213"/>
            <a:ext cx="4176000" cy="3728334"/>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cstate="hqprint">
              <a:extLst>
                <a:ext uri="{28A0092B-C50C-407E-A947-70E740481C1C}">
                  <a14:useLocalDpi xmlns:a14="http://schemas.microsoft.com/office/drawing/2010/main"/>
                </a:ext>
              </a:extLst>
            </a:blip>
            <a:stretch>
              <a:fillRect l="21455" t="-582" r="-16521" b="582"/>
            </a:stretch>
          </a:blipFill>
          <a:ln>
            <a:noFill/>
          </a:ln>
          <a:scene3d>
            <a:camera prst="orthographicFront">
              <a:rot lat="0" lon="0" rev="0"/>
            </a:camera>
            <a:lightRig rig="threePt" dir="t"/>
          </a:scene3d>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9" name="Google Shape;339;p23">
            <a:extLst>
              <a:ext uri="{FF2B5EF4-FFF2-40B4-BE49-F238E27FC236}">
                <a16:creationId xmlns:a16="http://schemas.microsoft.com/office/drawing/2014/main" id="{10E513A0-700A-3EA8-47DC-0607C8F76B13}"/>
              </a:ext>
            </a:extLst>
          </p:cNvPr>
          <p:cNvSpPr txBox="1"/>
          <p:nvPr/>
        </p:nvSpPr>
        <p:spPr>
          <a:xfrm>
            <a:off x="3384127" y="366160"/>
            <a:ext cx="5158740" cy="1003352"/>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Clr>
                <a:schemeClr val="dk1"/>
              </a:buClr>
              <a:buSzPts val="1100"/>
              <a:buFont typeface="Arial"/>
              <a:buNone/>
            </a:pPr>
            <a:r>
              <a:rPr lang="en" sz="2400" b="1" dirty="0">
                <a:solidFill>
                  <a:schemeClr val="dk1"/>
                </a:solidFill>
                <a:latin typeface="Arial Black" panose="020B0A04020102020204" pitchFamily="34" charset="0"/>
              </a:rPr>
              <a:t>Προσθήκη κειμένου, λεζάντων και ήχου</a:t>
            </a:r>
            <a:r>
              <a:rPr lang="el-GR" sz="2400" b="1" dirty="0">
                <a:solidFill>
                  <a:schemeClr val="dk1"/>
                </a:solidFill>
                <a:latin typeface="Arial Black" panose="020B0A04020102020204" pitchFamily="34" charset="0"/>
              </a:rPr>
              <a:t> </a:t>
            </a:r>
            <a:r>
              <a:rPr lang="en" sz="2400" b="1" dirty="0">
                <a:solidFill>
                  <a:schemeClr val="dk1"/>
                </a:solidFill>
                <a:latin typeface="Arial Black" panose="020B0A04020102020204" pitchFamily="34" charset="0"/>
              </a:rPr>
              <a:t>(συνέχεια)</a:t>
            </a:r>
            <a:endParaRPr sz="2400" dirty="0">
              <a:latin typeface="Arial Black" panose="020B0A04020102020204" pitchFamily="34" charset="0"/>
            </a:endParaRPr>
          </a:p>
        </p:txBody>
      </p:sp>
      <p:sp>
        <p:nvSpPr>
          <p:cNvPr id="340" name="Google Shape;340;p23">
            <a:extLst>
              <a:ext uri="{FF2B5EF4-FFF2-40B4-BE49-F238E27FC236}">
                <a16:creationId xmlns:a16="http://schemas.microsoft.com/office/drawing/2014/main" id="{A9706840-3BC7-1B95-5286-8CE0DCA97C5C}"/>
              </a:ext>
            </a:extLst>
          </p:cNvPr>
          <p:cNvSpPr/>
          <p:nvPr/>
        </p:nvSpPr>
        <p:spPr>
          <a:xfrm>
            <a:off x="3384127" y="2171558"/>
            <a:ext cx="2113967" cy="2018959"/>
          </a:xfrm>
          <a:custGeom>
            <a:avLst/>
            <a:gdLst/>
            <a:ahLst/>
            <a:cxnLst/>
            <a:rect l="l" t="t" r="r" b="b"/>
            <a:pathLst>
              <a:path w="2818622" h="2691945" extrusionOk="0">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1" name="Google Shape;341;p23">
            <a:extLst>
              <a:ext uri="{FF2B5EF4-FFF2-40B4-BE49-F238E27FC236}">
                <a16:creationId xmlns:a16="http://schemas.microsoft.com/office/drawing/2014/main" id="{AE2D19F5-CA5A-D1EC-822B-A63580476A6A}"/>
              </a:ext>
            </a:extLst>
          </p:cNvPr>
          <p:cNvSpPr/>
          <p:nvPr/>
        </p:nvSpPr>
        <p:spPr>
          <a:xfrm>
            <a:off x="5689437" y="2171558"/>
            <a:ext cx="2113967" cy="2018959"/>
          </a:xfrm>
          <a:custGeom>
            <a:avLst/>
            <a:gdLst/>
            <a:ahLst/>
            <a:cxnLst/>
            <a:rect l="l" t="t" r="r" b="b"/>
            <a:pathLst>
              <a:path w="2818622" h="2691945" extrusionOk="0">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2" name="Google Shape;342;p23">
            <a:extLst>
              <a:ext uri="{FF2B5EF4-FFF2-40B4-BE49-F238E27FC236}">
                <a16:creationId xmlns:a16="http://schemas.microsoft.com/office/drawing/2014/main" id="{E70B1D20-11E3-5E59-1D2F-8C174E4C8C76}"/>
              </a:ext>
            </a:extLst>
          </p:cNvPr>
          <p:cNvSpPr txBox="1"/>
          <p:nvPr/>
        </p:nvSpPr>
        <p:spPr>
          <a:xfrm>
            <a:off x="3366425" y="1343829"/>
            <a:ext cx="4820842" cy="2985433"/>
          </a:xfrm>
          <a:prstGeom prst="rect">
            <a:avLst/>
          </a:prstGeom>
          <a:noFill/>
          <a:ln>
            <a:noFill/>
          </a:ln>
        </p:spPr>
        <p:txBody>
          <a:bodyPr spcFirstLastPara="1" wrap="square" lIns="0" tIns="0" rIns="0" bIns="0" anchor="t" anchorCtr="0">
            <a:spAutoFit/>
          </a:bodyPr>
          <a:lstStyle/>
          <a:p>
            <a:pPr marL="114300" lvl="0" algn="l" rtl="0">
              <a:spcBef>
                <a:spcPts val="1200"/>
              </a:spcBef>
              <a:spcAft>
                <a:spcPts val="0"/>
              </a:spcAft>
              <a:buClr>
                <a:schemeClr val="dk1"/>
              </a:buClr>
              <a:buSzPts val="1800"/>
            </a:pPr>
            <a:r>
              <a:rPr lang="es-ES" sz="1600" b="1" dirty="0">
                <a:solidFill>
                  <a:schemeClr val="dk1"/>
                </a:solidFill>
              </a:rPr>
              <a:t>Ήχος</a:t>
            </a:r>
            <a:endParaRPr lang="en" sz="1600" b="1" dirty="0">
              <a:solidFill>
                <a:schemeClr val="dk1"/>
              </a:solidFill>
            </a:endParaRPr>
          </a:p>
          <a:p>
            <a:pPr marL="457200" lvl="0" indent="-342900" algn="l" rtl="0">
              <a:spcBef>
                <a:spcPts val="1200"/>
              </a:spcBef>
              <a:spcAft>
                <a:spcPts val="0"/>
              </a:spcAft>
              <a:buClr>
                <a:schemeClr val="dk1"/>
              </a:buClr>
              <a:buSzPts val="1800"/>
              <a:buChar char="●"/>
            </a:pPr>
            <a:r>
              <a:rPr lang="en-US" sz="1600" b="1" dirty="0">
                <a:solidFill>
                  <a:schemeClr val="dk1"/>
                </a:solidFill>
              </a:rPr>
              <a:t>Φωνητική αφήγηση</a:t>
            </a:r>
            <a:r>
              <a:rPr lang="en-US" sz="1600" dirty="0">
                <a:solidFill>
                  <a:schemeClr val="dk1"/>
                </a:solidFill>
              </a:rPr>
              <a:t>: Η φωνή σας καθοδηγεί την ιστορία</a:t>
            </a:r>
          </a:p>
          <a:p>
            <a:pPr marL="457200" lvl="0" indent="-342900" algn="l" rtl="0">
              <a:spcBef>
                <a:spcPts val="1200"/>
              </a:spcBef>
              <a:spcAft>
                <a:spcPts val="0"/>
              </a:spcAft>
              <a:buClr>
                <a:schemeClr val="dk1"/>
              </a:buClr>
              <a:buSzPts val="1800"/>
              <a:buChar char="●"/>
            </a:pPr>
            <a:r>
              <a:rPr lang="en-US" sz="1600" b="1" dirty="0">
                <a:solidFill>
                  <a:schemeClr val="dk1"/>
                </a:solidFill>
              </a:rPr>
              <a:t>Περιβαλλοντικός ήχος: </a:t>
            </a:r>
            <a:r>
              <a:rPr lang="en-US" sz="1600" dirty="0">
                <a:solidFill>
                  <a:schemeClr val="dk1"/>
                </a:solidFill>
              </a:rPr>
              <a:t>Ατμόσφαιρα (θόρυβος στην τάξη, ήχοι της φύσης, δρόμοι της πόλης)</a:t>
            </a:r>
            <a:endParaRPr lang="en" sz="1600" dirty="0">
              <a:solidFill>
                <a:schemeClr val="dk1"/>
              </a:solidFill>
            </a:endParaRPr>
          </a:p>
          <a:p>
            <a:pPr marL="457200" lvl="0" indent="-342900">
              <a:spcBef>
                <a:spcPts val="1200"/>
              </a:spcBef>
              <a:buClr>
                <a:schemeClr val="dk1"/>
              </a:buClr>
              <a:buSzPts val="1800"/>
              <a:buChar char="●"/>
            </a:pPr>
            <a:r>
              <a:rPr lang="en-US" sz="1600" b="1" dirty="0"/>
              <a:t>Μουσική</a:t>
            </a:r>
            <a:r>
              <a:rPr lang="en-US" sz="1600" dirty="0"/>
              <a:t>: Δημιουργεί διάθεση και συναισθήματα</a:t>
            </a:r>
          </a:p>
          <a:p>
            <a:pPr marL="457200" lvl="0" indent="-342900">
              <a:spcBef>
                <a:spcPts val="1200"/>
              </a:spcBef>
              <a:buClr>
                <a:schemeClr val="dk1"/>
              </a:buClr>
              <a:buSzPts val="1800"/>
              <a:buChar char="●"/>
            </a:pPr>
            <a:r>
              <a:rPr lang="en-US" sz="1600" i="1" dirty="0"/>
              <a:t>Ο ήχος πρέπει να συμπληρώνει τα οπτικά στοιχεία και όχι να</a:t>
            </a:r>
            <a:r>
              <a:rPr lang="el-GR" sz="1600" i="1" dirty="0"/>
              <a:t> τα </a:t>
            </a:r>
            <a:r>
              <a:rPr lang="en-US" sz="1600" i="1" dirty="0"/>
              <a:t> α</a:t>
            </a:r>
            <a:r>
              <a:rPr lang="en-US" sz="1600" i="1" dirty="0" err="1"/>
              <a:t>ντ</a:t>
            </a:r>
            <a:r>
              <a:rPr lang="en-US" sz="1600" i="1" dirty="0"/>
              <a:t>αγωνίζεται</a:t>
            </a:r>
            <a:endParaRPr lang="en" sz="1600" dirty="0">
              <a:solidFill>
                <a:schemeClr val="dk1"/>
              </a:solidFill>
            </a:endParaRPr>
          </a:p>
        </p:txBody>
      </p:sp>
      <p:sp>
        <p:nvSpPr>
          <p:cNvPr id="343" name="Google Shape;343;p23">
            <a:extLst>
              <a:ext uri="{FF2B5EF4-FFF2-40B4-BE49-F238E27FC236}">
                <a16:creationId xmlns:a16="http://schemas.microsoft.com/office/drawing/2014/main" id="{16D0D63D-9FF5-B3B3-FD3A-F14445959989}"/>
              </a:ext>
            </a:extLst>
          </p:cNvPr>
          <p:cNvSpPr/>
          <p:nvPr/>
        </p:nvSpPr>
        <p:spPr>
          <a:xfrm flipH="1">
            <a:off x="7409269" y="3181037"/>
            <a:ext cx="1908733" cy="2153112"/>
          </a:xfrm>
          <a:custGeom>
            <a:avLst/>
            <a:gdLst/>
            <a:ahLst/>
            <a:cxnLst/>
            <a:rect l="l" t="t" r="r" b="b"/>
            <a:pathLst>
              <a:path w="4706760" h="4959230" extrusionOk="0">
                <a:moveTo>
                  <a:pt x="4706761" y="0"/>
                </a:moveTo>
                <a:lnTo>
                  <a:pt x="0" y="0"/>
                </a:lnTo>
                <a:lnTo>
                  <a:pt x="0" y="4959230"/>
                </a:lnTo>
                <a:lnTo>
                  <a:pt x="4706761" y="4959230"/>
                </a:lnTo>
                <a:lnTo>
                  <a:pt x="4706761" y="0"/>
                </a:lnTo>
                <a:close/>
              </a:path>
            </a:pathLst>
          </a:custGeom>
          <a:blipFill rotWithShape="1">
            <a:blip r:embed="rId4" cstate="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4" name="Google Shape;344;p23">
            <a:extLst>
              <a:ext uri="{FF2B5EF4-FFF2-40B4-BE49-F238E27FC236}">
                <a16:creationId xmlns:a16="http://schemas.microsoft.com/office/drawing/2014/main" id="{54E16137-0861-5DEF-566A-0069CEF079B0}"/>
              </a:ext>
            </a:extLst>
          </p:cNvPr>
          <p:cNvSpPr/>
          <p:nvPr/>
        </p:nvSpPr>
        <p:spPr>
          <a:xfrm>
            <a:off x="117764" y="4453579"/>
            <a:ext cx="793173" cy="592401"/>
          </a:xfrm>
          <a:custGeom>
            <a:avLst/>
            <a:gdLst/>
            <a:ahLst/>
            <a:cxnLst/>
            <a:rect l="l" t="t" r="r" b="b"/>
            <a:pathLst>
              <a:path w="1586346" h="1184802" extrusionOk="0">
                <a:moveTo>
                  <a:pt x="0" y="0"/>
                </a:moveTo>
                <a:lnTo>
                  <a:pt x="1586346" y="0"/>
                </a:lnTo>
                <a:lnTo>
                  <a:pt x="1586346" y="1184803"/>
                </a:lnTo>
                <a:lnTo>
                  <a:pt x="0" y="1184803"/>
                </a:lnTo>
                <a:lnTo>
                  <a:pt x="0" y="0"/>
                </a:lnTo>
                <a:close/>
              </a:path>
            </a:pathLst>
          </a:custGeom>
          <a:blipFill rotWithShape="1">
            <a:blip r:embed="rId5"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 name="TextBox 3">
            <a:extLst>
              <a:ext uri="{FF2B5EF4-FFF2-40B4-BE49-F238E27FC236}">
                <a16:creationId xmlns:a16="http://schemas.microsoft.com/office/drawing/2014/main" id="{C1F94134-D745-24EA-4DDF-7DE032CCDB4A}"/>
              </a:ext>
            </a:extLst>
          </p:cNvPr>
          <p:cNvSpPr txBox="1"/>
          <p:nvPr/>
        </p:nvSpPr>
        <p:spPr>
          <a:xfrm>
            <a:off x="1268737" y="4442554"/>
            <a:ext cx="5630332" cy="369332"/>
          </a:xfrm>
          <a:prstGeom prst="rect">
            <a:avLst/>
          </a:prstGeom>
          <a:noFill/>
        </p:spPr>
        <p:txBody>
          <a:bodyPr wrap="square">
            <a:spAutoFit/>
          </a:bodyPr>
          <a:lstStyle/>
          <a:p>
            <a:r>
              <a:rPr lang="en-US" sz="1800" b="1" dirty="0"/>
              <a:t>Ισορροπία</a:t>
            </a:r>
            <a:r>
              <a:rPr lang="en-US" sz="1800" dirty="0"/>
              <a:t>: Αφήστε τις εικόνες να αναπνέουν. Μην εξηγείτε υπερβολικά</a:t>
            </a:r>
          </a:p>
        </p:txBody>
      </p:sp>
      <p:sp>
        <p:nvSpPr>
          <p:cNvPr id="2" name="Google Shape;65;p13">
            <a:extLst>
              <a:ext uri="{FF2B5EF4-FFF2-40B4-BE49-F238E27FC236}">
                <a16:creationId xmlns:a16="http://schemas.microsoft.com/office/drawing/2014/main" id="{B8571811-5370-C912-63D7-871CFB12B887}"/>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6"/>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979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FC4E5"/>
        </a:solidFill>
        <a:effectLst/>
      </p:bgPr>
    </p:bg>
    <p:spTree>
      <p:nvGrpSpPr>
        <p:cNvPr id="1" name="Shape 349"/>
        <p:cNvGrpSpPr/>
        <p:nvPr/>
      </p:nvGrpSpPr>
      <p:grpSpPr>
        <a:xfrm>
          <a:off x="0" y="0"/>
          <a:ext cx="0" cy="0"/>
          <a:chOff x="0" y="0"/>
          <a:chExt cx="0" cy="0"/>
        </a:xfrm>
      </p:grpSpPr>
      <p:sp>
        <p:nvSpPr>
          <p:cNvPr id="3" name="Google Shape;343;p23">
            <a:extLst>
              <a:ext uri="{FF2B5EF4-FFF2-40B4-BE49-F238E27FC236}">
                <a16:creationId xmlns:a16="http://schemas.microsoft.com/office/drawing/2014/main" id="{4A6237C6-FB5F-FE9F-48F3-F2C830692F04}"/>
              </a:ext>
            </a:extLst>
          </p:cNvPr>
          <p:cNvSpPr/>
          <p:nvPr/>
        </p:nvSpPr>
        <p:spPr>
          <a:xfrm flipH="1">
            <a:off x="7409269" y="3181037"/>
            <a:ext cx="1908733" cy="2153112"/>
          </a:xfrm>
          <a:custGeom>
            <a:avLst/>
            <a:gdLst/>
            <a:ahLst/>
            <a:cxnLst/>
            <a:rect l="l" t="t" r="r" b="b"/>
            <a:pathLst>
              <a:path w="4706760" h="4959230" extrusionOk="0">
                <a:moveTo>
                  <a:pt x="4706761" y="0"/>
                </a:moveTo>
                <a:lnTo>
                  <a:pt x="0" y="0"/>
                </a:lnTo>
                <a:lnTo>
                  <a:pt x="0" y="4959230"/>
                </a:lnTo>
                <a:lnTo>
                  <a:pt x="4706761" y="4959230"/>
                </a:lnTo>
                <a:lnTo>
                  <a:pt x="4706761" y="0"/>
                </a:lnTo>
                <a:close/>
              </a:path>
            </a:pathLst>
          </a:custGeom>
          <a:blipFill rotWithShape="1">
            <a:blip r:embed="rId3"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0" name="Google Shape;350;p24"/>
          <p:cNvSpPr/>
          <p:nvPr/>
        </p:nvSpPr>
        <p:spPr>
          <a:xfrm rot="1495708">
            <a:off x="-1812376" y="-1107651"/>
            <a:ext cx="4986107" cy="4786334"/>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1" name="Google Shape;351;p24"/>
          <p:cNvSpPr/>
          <p:nvPr/>
        </p:nvSpPr>
        <p:spPr>
          <a:xfrm rot="1495081">
            <a:off x="-1497877" y="-723237"/>
            <a:ext cx="4459028" cy="4279030"/>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E1BC"/>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3" name="Google Shape;353;p24"/>
          <p:cNvSpPr txBox="1"/>
          <p:nvPr/>
        </p:nvSpPr>
        <p:spPr>
          <a:xfrm>
            <a:off x="3231658" y="-27619"/>
            <a:ext cx="5845871" cy="1548757"/>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Clr>
                <a:schemeClr val="dk1"/>
              </a:buClr>
              <a:buSzPts val="1100"/>
              <a:buFont typeface="Arial"/>
              <a:buNone/>
            </a:pPr>
            <a:r>
              <a:rPr lang="en" sz="2400" b="1" dirty="0">
                <a:solidFill>
                  <a:schemeClr val="dk1"/>
                </a:solidFill>
                <a:latin typeface="Arial Black" panose="020B0A04020102020204" pitchFamily="34" charset="0"/>
              </a:rPr>
              <a:t>Προσθήκη υλικού από ψηφιακά αποθετήρια</a:t>
            </a:r>
            <a:endParaRPr sz="2400" b="1" dirty="0">
              <a:solidFill>
                <a:schemeClr val="dk1"/>
              </a:solidFill>
              <a:latin typeface="Arial Black" panose="020B0A04020102020204" pitchFamily="34" charset="0"/>
            </a:endParaRPr>
          </a:p>
          <a:p>
            <a:pPr marL="0" marR="0" lvl="0" indent="0" algn="l" rtl="0">
              <a:lnSpc>
                <a:spcPct val="106000"/>
              </a:lnSpc>
              <a:spcBef>
                <a:spcPts val="1200"/>
              </a:spcBef>
              <a:spcAft>
                <a:spcPts val="0"/>
              </a:spcAft>
              <a:buNone/>
            </a:pPr>
            <a:endParaRPr sz="2400" dirty="0"/>
          </a:p>
        </p:txBody>
      </p:sp>
      <p:sp>
        <p:nvSpPr>
          <p:cNvPr id="354" name="Google Shape;354;p24"/>
          <p:cNvSpPr/>
          <p:nvPr/>
        </p:nvSpPr>
        <p:spPr>
          <a:xfrm>
            <a:off x="3384127" y="2171558"/>
            <a:ext cx="2113967" cy="2018959"/>
          </a:xfrm>
          <a:custGeom>
            <a:avLst/>
            <a:gdLst/>
            <a:ahLst/>
            <a:cxnLst/>
            <a:rect l="l" t="t" r="r" b="b"/>
            <a:pathLst>
              <a:path w="2818622" h="2691945" extrusionOk="0">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5" name="Google Shape;355;p24"/>
          <p:cNvSpPr/>
          <p:nvPr/>
        </p:nvSpPr>
        <p:spPr>
          <a:xfrm>
            <a:off x="5689437" y="2171558"/>
            <a:ext cx="2113967" cy="2018959"/>
          </a:xfrm>
          <a:custGeom>
            <a:avLst/>
            <a:gdLst/>
            <a:ahLst/>
            <a:cxnLst/>
            <a:rect l="l" t="t" r="r" b="b"/>
            <a:pathLst>
              <a:path w="2818622" h="2691945" extrusionOk="0">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6" name="Google Shape;356;p24"/>
          <p:cNvSpPr txBox="1"/>
          <p:nvPr/>
        </p:nvSpPr>
        <p:spPr>
          <a:xfrm>
            <a:off x="3023498" y="952983"/>
            <a:ext cx="6005091" cy="2292935"/>
          </a:xfrm>
          <a:prstGeom prst="rect">
            <a:avLst/>
          </a:prstGeom>
          <a:noFill/>
          <a:ln>
            <a:noFill/>
          </a:ln>
        </p:spPr>
        <p:txBody>
          <a:bodyPr spcFirstLastPara="1" wrap="square" lIns="0" tIns="0" rIns="0" bIns="0" anchor="t" anchorCtr="0">
            <a:spAutoFit/>
          </a:bodyPr>
          <a:lstStyle/>
          <a:p>
            <a:pPr marL="114300" lvl="0" algn="l" rtl="0">
              <a:spcBef>
                <a:spcPts val="1200"/>
              </a:spcBef>
              <a:spcAft>
                <a:spcPts val="0"/>
              </a:spcAft>
              <a:buClr>
                <a:schemeClr val="dk1"/>
              </a:buClr>
              <a:buSzPts val="1800"/>
            </a:pPr>
            <a:r>
              <a:rPr lang="en-US" sz="1500" b="1" dirty="0">
                <a:solidFill>
                  <a:schemeClr val="dk1"/>
                </a:solidFill>
              </a:rPr>
              <a:t>Γιατί να χρησιμοποιήσετε ψηφιακά αρχεία;</a:t>
            </a:r>
          </a:p>
          <a:p>
            <a:pPr marL="457200" lvl="0" indent="-342900" algn="l" rtl="0">
              <a:spcBef>
                <a:spcPts val="1200"/>
              </a:spcBef>
              <a:spcAft>
                <a:spcPts val="0"/>
              </a:spcAft>
              <a:buClr>
                <a:schemeClr val="dk1"/>
              </a:buClr>
              <a:buSzPts val="1800"/>
              <a:buChar char="●"/>
            </a:pPr>
            <a:r>
              <a:rPr lang="en-US" dirty="0">
                <a:solidFill>
                  <a:schemeClr val="dk1"/>
                </a:solidFill>
              </a:rPr>
              <a:t>Συνδέστε </a:t>
            </a:r>
            <a:r>
              <a:rPr lang="en-US" dirty="0" err="1">
                <a:solidFill>
                  <a:schemeClr val="dk1"/>
                </a:solidFill>
              </a:rPr>
              <a:t>την</a:t>
            </a:r>
            <a:r>
              <a:rPr lang="en-US" dirty="0">
                <a:solidFill>
                  <a:schemeClr val="dk1"/>
                </a:solidFill>
              </a:rPr>
              <a:t> </a:t>
            </a:r>
            <a:r>
              <a:rPr lang="el-GR" dirty="0">
                <a:solidFill>
                  <a:schemeClr val="dk1"/>
                </a:solidFill>
              </a:rPr>
              <a:t>αφήγησή</a:t>
            </a:r>
            <a:r>
              <a:rPr lang="en-US" dirty="0">
                <a:solidFill>
                  <a:schemeClr val="dk1"/>
                </a:solidFill>
              </a:rPr>
              <a:t> σας με την ευρύτερη ιστορία και τον πολιτισμό</a:t>
            </a:r>
          </a:p>
          <a:p>
            <a:pPr marL="457200" lvl="0" indent="-342900" algn="l" rtl="0">
              <a:spcBef>
                <a:spcPts val="1200"/>
              </a:spcBef>
              <a:spcAft>
                <a:spcPts val="0"/>
              </a:spcAft>
              <a:buClr>
                <a:schemeClr val="dk1"/>
              </a:buClr>
              <a:buSzPts val="1800"/>
              <a:buChar char="●"/>
            </a:pPr>
            <a:r>
              <a:rPr lang="en-US" dirty="0">
                <a:solidFill>
                  <a:schemeClr val="dk1"/>
                </a:solidFill>
              </a:rPr>
              <a:t>Προσθέστε υλικό που δεν θα μπορούσατε να δημιουργήσετε μόνοι σας (ιστορικές φωτογραφίες, έγγραφα, έργα τέχνης)</a:t>
            </a:r>
          </a:p>
          <a:p>
            <a:pPr marL="457200" lvl="0" indent="-342900" algn="l" rtl="0">
              <a:spcBef>
                <a:spcPts val="1200"/>
              </a:spcBef>
              <a:spcAft>
                <a:spcPts val="0"/>
              </a:spcAft>
              <a:buClr>
                <a:schemeClr val="dk1"/>
              </a:buClr>
              <a:buSzPts val="1800"/>
              <a:buChar char="●"/>
            </a:pPr>
            <a:r>
              <a:rPr lang="en-US" dirty="0">
                <a:solidFill>
                  <a:schemeClr val="dk1"/>
                </a:solidFill>
              </a:rPr>
              <a:t>Διατηρήστε την πολιτιστική κληρονομιά με δημιουργικό τρόπο, δίνοντάς της ένα νέο πλαίσιο</a:t>
            </a:r>
          </a:p>
          <a:p>
            <a:pPr marL="457200" lvl="0" indent="-342900" algn="l" rtl="0">
              <a:spcBef>
                <a:spcPts val="1200"/>
              </a:spcBef>
              <a:spcAft>
                <a:spcPts val="0"/>
              </a:spcAft>
              <a:buClr>
                <a:schemeClr val="dk1"/>
              </a:buClr>
              <a:buSzPts val="1800"/>
              <a:buChar char="●"/>
            </a:pPr>
            <a:r>
              <a:rPr lang="en-US" dirty="0">
                <a:solidFill>
                  <a:schemeClr val="dk1"/>
                </a:solidFill>
              </a:rPr>
              <a:t>Ενισχύστε την αξιοπιστία και το βάθος</a:t>
            </a:r>
          </a:p>
        </p:txBody>
      </p:sp>
      <p:sp>
        <p:nvSpPr>
          <p:cNvPr id="358" name="Google Shape;358;p24"/>
          <p:cNvSpPr/>
          <p:nvPr/>
        </p:nvSpPr>
        <p:spPr>
          <a:xfrm>
            <a:off x="117764" y="4453579"/>
            <a:ext cx="793173" cy="592401"/>
          </a:xfrm>
          <a:custGeom>
            <a:avLst/>
            <a:gdLst/>
            <a:ahLst/>
            <a:cxnLst/>
            <a:rect l="l" t="t" r="r" b="b"/>
            <a:pathLst>
              <a:path w="1586346" h="1184802" extrusionOk="0">
                <a:moveTo>
                  <a:pt x="0" y="0"/>
                </a:moveTo>
                <a:lnTo>
                  <a:pt x="1586346" y="0"/>
                </a:lnTo>
                <a:lnTo>
                  <a:pt x="1586346" y="1184803"/>
                </a:lnTo>
                <a:lnTo>
                  <a:pt x="0" y="1184803"/>
                </a:lnTo>
                <a:lnTo>
                  <a:pt x="0" y="0"/>
                </a:lnTo>
                <a:close/>
              </a:path>
            </a:pathLst>
          </a:custGeom>
          <a:blipFill rotWithShape="1">
            <a:blip r:embed="rId4"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9" name="Google Shape;359;p24"/>
          <p:cNvSpPr/>
          <p:nvPr/>
        </p:nvSpPr>
        <p:spPr>
          <a:xfrm>
            <a:off x="7868164" y="4834007"/>
            <a:ext cx="1229298"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D13359BF-0DBD-1AB4-8F75-4AB25D112293}"/>
              </a:ext>
            </a:extLst>
          </p:cNvPr>
          <p:cNvPicPr>
            <a:picLocks noChangeAspect="1"/>
          </p:cNvPicPr>
          <p:nvPr/>
        </p:nvPicPr>
        <p:blipFill>
          <a:blip r:embed="rId6"/>
          <a:stretch>
            <a:fillRect/>
          </a:stretch>
        </p:blipFill>
        <p:spPr>
          <a:xfrm>
            <a:off x="-1260208" y="-354545"/>
            <a:ext cx="3853466" cy="3606692"/>
          </a:xfrm>
          <a:prstGeom prst="rect">
            <a:avLst/>
          </a:prstGeom>
        </p:spPr>
      </p:pic>
      <p:sp>
        <p:nvSpPr>
          <p:cNvPr id="4" name="Google Shape;356;p24">
            <a:extLst>
              <a:ext uri="{FF2B5EF4-FFF2-40B4-BE49-F238E27FC236}">
                <a16:creationId xmlns:a16="http://schemas.microsoft.com/office/drawing/2014/main" id="{6408C2DB-104C-F47F-3A5F-C927FD3FF8BD}"/>
              </a:ext>
            </a:extLst>
          </p:cNvPr>
          <p:cNvSpPr txBox="1"/>
          <p:nvPr/>
        </p:nvSpPr>
        <p:spPr>
          <a:xfrm>
            <a:off x="1744133" y="3261561"/>
            <a:ext cx="6335291" cy="1615827"/>
          </a:xfrm>
          <a:prstGeom prst="rect">
            <a:avLst/>
          </a:prstGeom>
          <a:noFill/>
          <a:ln>
            <a:noFill/>
          </a:ln>
        </p:spPr>
        <p:txBody>
          <a:bodyPr spcFirstLastPara="1" wrap="square" lIns="0" tIns="0" rIns="0" bIns="0" numCol="2" anchor="t" anchorCtr="0">
            <a:spAutoFit/>
          </a:bodyPr>
          <a:lstStyle/>
          <a:p>
            <a:pPr marL="114300" lvl="0">
              <a:spcBef>
                <a:spcPts val="1200"/>
              </a:spcBef>
              <a:buClr>
                <a:schemeClr val="dk1"/>
              </a:buClr>
              <a:buSzPts val="1800"/>
            </a:pPr>
            <a:r>
              <a:rPr lang="en-US" sz="1500" b="1" dirty="0"/>
              <a:t>Τι μπορείτε να χρησιμοποιήσετε:</a:t>
            </a:r>
            <a:endParaRPr lang="en-US" sz="1500" b="1" dirty="0">
              <a:solidFill>
                <a:schemeClr val="dk1"/>
              </a:solidFill>
            </a:endParaRPr>
          </a:p>
          <a:p>
            <a:pPr marL="457200" lvl="0" indent="-342900" algn="l" rtl="0">
              <a:spcBef>
                <a:spcPts val="1200"/>
              </a:spcBef>
              <a:spcAft>
                <a:spcPts val="0"/>
              </a:spcAft>
              <a:buClr>
                <a:schemeClr val="dk1"/>
              </a:buClr>
              <a:buSzPts val="1800"/>
              <a:buChar char="●"/>
            </a:pPr>
            <a:r>
              <a:rPr lang="es-ES" sz="1500" dirty="0" err="1">
                <a:solidFill>
                  <a:schemeClr val="dk1"/>
                </a:solidFill>
              </a:rPr>
              <a:t>Ιστορικές φωτογραφίες </a:t>
            </a:r>
            <a:r>
              <a:rPr lang="es-ES" sz="1500" dirty="0">
                <a:solidFill>
                  <a:schemeClr val="dk1"/>
                </a:solidFill>
              </a:rPr>
              <a:t>και </a:t>
            </a:r>
            <a:r>
              <a:rPr lang="es-ES" sz="1500" dirty="0" err="1">
                <a:solidFill>
                  <a:schemeClr val="dk1"/>
                </a:solidFill>
              </a:rPr>
              <a:t>έγγραφα</a:t>
            </a:r>
            <a:endParaRPr lang="en-US" sz="1500" dirty="0">
              <a:solidFill>
                <a:schemeClr val="dk1"/>
              </a:solidFill>
            </a:endParaRPr>
          </a:p>
          <a:p>
            <a:pPr marL="457200" lvl="0" indent="-342900" algn="l" rtl="0">
              <a:spcBef>
                <a:spcPts val="1200"/>
              </a:spcBef>
              <a:spcAft>
                <a:spcPts val="0"/>
              </a:spcAft>
              <a:buClr>
                <a:schemeClr val="dk1"/>
              </a:buClr>
              <a:buSzPts val="1800"/>
              <a:buChar char="●"/>
            </a:pPr>
            <a:r>
              <a:rPr lang="en-US" sz="1500" dirty="0">
                <a:solidFill>
                  <a:schemeClr val="dk1"/>
                </a:solidFill>
              </a:rPr>
              <a:t>Έργα τέχνης και εικονογραφήσεις</a:t>
            </a:r>
          </a:p>
          <a:p>
            <a:pPr marL="457200" lvl="0" indent="-342900" algn="l" rtl="0">
              <a:spcBef>
                <a:spcPts val="1200"/>
              </a:spcBef>
              <a:spcAft>
                <a:spcPts val="0"/>
              </a:spcAft>
              <a:buClr>
                <a:schemeClr val="dk1"/>
              </a:buClr>
              <a:buSzPts val="1800"/>
              <a:buChar char="●"/>
            </a:pPr>
            <a:endParaRPr lang="el-GR" sz="1500" dirty="0">
              <a:solidFill>
                <a:schemeClr val="dk1"/>
              </a:solidFill>
            </a:endParaRPr>
          </a:p>
          <a:p>
            <a:pPr marL="457200" lvl="0" indent="-342900" algn="l" rtl="0">
              <a:spcBef>
                <a:spcPts val="1200"/>
              </a:spcBef>
              <a:spcAft>
                <a:spcPts val="0"/>
              </a:spcAft>
              <a:buClr>
                <a:schemeClr val="dk1"/>
              </a:buClr>
              <a:buSzPts val="1800"/>
              <a:buChar char="●"/>
            </a:pPr>
            <a:r>
              <a:rPr lang="en-US" sz="1500" dirty="0" err="1">
                <a:solidFill>
                  <a:schemeClr val="dk1"/>
                </a:solidFill>
              </a:rPr>
              <a:t>Ηχογρ</a:t>
            </a:r>
            <a:r>
              <a:rPr lang="en-US" sz="1500" dirty="0">
                <a:solidFill>
                  <a:schemeClr val="dk1"/>
                </a:solidFill>
              </a:rPr>
              <a:t>αφήσεις και μουσική</a:t>
            </a:r>
          </a:p>
          <a:p>
            <a:pPr marL="457200" lvl="0" indent="-342900" algn="l" rtl="0">
              <a:spcBef>
                <a:spcPts val="1200"/>
              </a:spcBef>
              <a:spcAft>
                <a:spcPts val="0"/>
              </a:spcAft>
              <a:buClr>
                <a:schemeClr val="dk1"/>
              </a:buClr>
              <a:buSzPts val="1800"/>
              <a:buChar char="●"/>
            </a:pPr>
            <a:r>
              <a:rPr lang="en-US" sz="1500" dirty="0" err="1">
                <a:solidFill>
                  <a:schemeClr val="dk1"/>
                </a:solidFill>
              </a:rPr>
              <a:t>Κείμεν</a:t>
            </a:r>
            <a:r>
              <a:rPr lang="en-US" sz="1500" dirty="0">
                <a:solidFill>
                  <a:schemeClr val="dk1"/>
                </a:solidFill>
              </a:rPr>
              <a:t>α και λογοτεχνία</a:t>
            </a:r>
          </a:p>
          <a:p>
            <a:pPr marL="457200" lvl="0" indent="-342900" algn="l" rtl="0">
              <a:spcBef>
                <a:spcPts val="1200"/>
              </a:spcBef>
              <a:spcAft>
                <a:spcPts val="0"/>
              </a:spcAft>
              <a:buClr>
                <a:schemeClr val="dk1"/>
              </a:buClr>
              <a:buSzPts val="1800"/>
              <a:buChar char="●"/>
            </a:pPr>
            <a:r>
              <a:rPr lang="en-US" sz="1500" dirty="0">
                <a:solidFill>
                  <a:schemeClr val="dk1"/>
                </a:solidFill>
              </a:rPr>
              <a:t>Βίντεο κλιπ</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FC4E5"/>
        </a:solidFill>
        <a:effectLst/>
      </p:bgPr>
    </p:bg>
    <p:spTree>
      <p:nvGrpSpPr>
        <p:cNvPr id="1" name="Shape 363"/>
        <p:cNvGrpSpPr/>
        <p:nvPr/>
      </p:nvGrpSpPr>
      <p:grpSpPr>
        <a:xfrm>
          <a:off x="0" y="0"/>
          <a:ext cx="0" cy="0"/>
          <a:chOff x="0" y="0"/>
          <a:chExt cx="0" cy="0"/>
        </a:xfrm>
      </p:grpSpPr>
      <p:sp>
        <p:nvSpPr>
          <p:cNvPr id="364" name="Google Shape;364;p25"/>
          <p:cNvSpPr/>
          <p:nvPr/>
        </p:nvSpPr>
        <p:spPr>
          <a:xfrm rot="1495708">
            <a:off x="-1812376" y="-1107651"/>
            <a:ext cx="4986107" cy="4786334"/>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5" name="Google Shape;365;p25"/>
          <p:cNvSpPr/>
          <p:nvPr/>
        </p:nvSpPr>
        <p:spPr>
          <a:xfrm rot="1495081">
            <a:off x="-1497877" y="-723237"/>
            <a:ext cx="4459028" cy="4279030"/>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E1BC"/>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6" name="Google Shape;366;p25"/>
          <p:cNvSpPr/>
          <p:nvPr/>
        </p:nvSpPr>
        <p:spPr>
          <a:xfrm rot="1502772">
            <a:off x="-1211683" y="-339608"/>
            <a:ext cx="4015777" cy="3619742"/>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cstate="hqprint">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
        <p:nvSpPr>
          <p:cNvPr id="367" name="Google Shape;367;p25"/>
          <p:cNvSpPr txBox="1"/>
          <p:nvPr/>
        </p:nvSpPr>
        <p:spPr>
          <a:xfrm>
            <a:off x="3378854" y="187354"/>
            <a:ext cx="4275900" cy="1003352"/>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Clr>
                <a:schemeClr val="dk1"/>
              </a:buClr>
              <a:buSzPts val="1100"/>
              <a:buFont typeface="Arial"/>
              <a:buNone/>
            </a:pPr>
            <a:r>
              <a:rPr lang="en-US" sz="2400" b="1" dirty="0">
                <a:solidFill>
                  <a:schemeClr val="dk1"/>
                </a:solidFill>
                <a:latin typeface="Arial Black" panose="020B0A04020102020204" pitchFamily="34" charset="0"/>
              </a:rPr>
              <a:t>Βασικά ψηφιακά αρχεία και πόροι</a:t>
            </a:r>
            <a:endParaRPr sz="2400" dirty="0">
              <a:latin typeface="Arial Black" panose="020B0A04020102020204" pitchFamily="34" charset="0"/>
            </a:endParaRPr>
          </a:p>
        </p:txBody>
      </p:sp>
      <p:sp>
        <p:nvSpPr>
          <p:cNvPr id="368" name="Google Shape;368;p25"/>
          <p:cNvSpPr/>
          <p:nvPr/>
        </p:nvSpPr>
        <p:spPr>
          <a:xfrm>
            <a:off x="3384127" y="2171558"/>
            <a:ext cx="2113967" cy="2018959"/>
          </a:xfrm>
          <a:custGeom>
            <a:avLst/>
            <a:gdLst/>
            <a:ahLst/>
            <a:cxnLst/>
            <a:rect l="l" t="t" r="r" b="b"/>
            <a:pathLst>
              <a:path w="2818622" h="2691945" extrusionOk="0">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9" name="Google Shape;369;p25"/>
          <p:cNvSpPr/>
          <p:nvPr/>
        </p:nvSpPr>
        <p:spPr>
          <a:xfrm>
            <a:off x="5689437" y="2171558"/>
            <a:ext cx="2113967" cy="2018959"/>
          </a:xfrm>
          <a:custGeom>
            <a:avLst/>
            <a:gdLst/>
            <a:ahLst/>
            <a:cxnLst/>
            <a:rect l="l" t="t" r="r" b="b"/>
            <a:pathLst>
              <a:path w="2818622" h="2691945" extrusionOk="0">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0" name="Google Shape;370;p25"/>
          <p:cNvSpPr txBox="1"/>
          <p:nvPr/>
        </p:nvSpPr>
        <p:spPr>
          <a:xfrm>
            <a:off x="3073401" y="1186673"/>
            <a:ext cx="6070599" cy="1969770"/>
          </a:xfrm>
          <a:prstGeom prst="rect">
            <a:avLst/>
          </a:prstGeom>
          <a:noFill/>
          <a:ln>
            <a:noFill/>
          </a:ln>
        </p:spPr>
        <p:txBody>
          <a:bodyPr spcFirstLastPara="1" wrap="square" lIns="0" tIns="0" rIns="0" bIns="0" anchor="t" anchorCtr="0">
            <a:spAutoFit/>
          </a:bodyPr>
          <a:lstStyle/>
          <a:p>
            <a:r>
              <a:rPr lang="en-US" sz="1600" b="1" dirty="0"/>
              <a:t>Σημαντικά αποθετήρια (όλα με ανοιχτή άδεια χρήσης):</a:t>
            </a:r>
          </a:p>
          <a:p>
            <a:endParaRPr lang="en-US" sz="1600" dirty="0"/>
          </a:p>
          <a:p>
            <a:r>
              <a:rPr lang="en-US" sz="1600" b="1" dirty="0"/>
              <a:t>Γενικά αρχεία:</a:t>
            </a:r>
            <a:endParaRPr lang="en-US" sz="1600" dirty="0"/>
          </a:p>
          <a:p>
            <a:pPr marL="457200" lvl="0" indent="-342900" algn="l" rtl="0">
              <a:spcBef>
                <a:spcPts val="0"/>
              </a:spcBef>
              <a:spcAft>
                <a:spcPts val="0"/>
              </a:spcAft>
              <a:buClr>
                <a:schemeClr val="dk1"/>
              </a:buClr>
              <a:buSzPts val="1800"/>
              <a:buChar char="●"/>
            </a:pPr>
            <a:endParaRPr lang="en" sz="1600" b="1" u="sng" dirty="0">
              <a:solidFill>
                <a:schemeClr val="hlink"/>
              </a:solidFill>
              <a:hlinkClick r:id="rId4"/>
            </a:endParaRPr>
          </a:p>
          <a:p>
            <a:pPr marL="457200" indent="-342900">
              <a:buClr>
                <a:schemeClr val="dk1"/>
              </a:buClr>
              <a:buSzPts val="1800"/>
              <a:buFont typeface="Arial"/>
              <a:buChar char="●"/>
            </a:pPr>
            <a:r>
              <a:rPr lang="en-US" sz="1600" b="1" u="sng" dirty="0">
                <a:solidFill>
                  <a:schemeClr val="hlink"/>
                </a:solidFill>
                <a:hlinkClick r:id="rId5"/>
              </a:rPr>
              <a:t>Europeana.org </a:t>
            </a:r>
            <a:r>
              <a:rPr lang="en-US" sz="1600" b="1" dirty="0">
                <a:solidFill>
                  <a:schemeClr val="dk1"/>
                </a:solidFill>
              </a:rPr>
              <a:t>– </a:t>
            </a:r>
            <a:r>
              <a:rPr lang="en-US" sz="1600" dirty="0">
                <a:solidFill>
                  <a:schemeClr val="dk1"/>
                </a:solidFill>
              </a:rPr>
              <a:t>Ευρωπαϊκή πολιτιστική κληρονομιά (+50 εκατομμύρια τεκμήρια)</a:t>
            </a:r>
          </a:p>
          <a:p>
            <a:pPr marL="457200" lvl="0" indent="-342900">
              <a:buClr>
                <a:schemeClr val="dk1"/>
              </a:buClr>
              <a:buSzPts val="1800"/>
              <a:buChar char="●"/>
            </a:pPr>
            <a:r>
              <a:rPr lang="en" sz="1600" b="1" u="sng" dirty="0">
                <a:solidFill>
                  <a:schemeClr val="hlink"/>
                </a:solidFill>
                <a:hlinkClick r:id="rId4"/>
              </a:rPr>
              <a:t>Archive.org </a:t>
            </a:r>
            <a:r>
              <a:rPr lang="en-US" dirty="0"/>
              <a:t>- </a:t>
            </a:r>
            <a:r>
              <a:rPr lang="en-US" sz="1600" dirty="0"/>
              <a:t>Αρχείο Διαδικτύου (βιβλία, ταινίες, μουσική, λογισμικό)</a:t>
            </a:r>
            <a:endParaRPr sz="1600" b="1" dirty="0">
              <a:solidFill>
                <a:schemeClr val="dk1"/>
              </a:solidFill>
            </a:endParaRPr>
          </a:p>
          <a:p>
            <a:pPr marL="457200" lvl="0" indent="-342900">
              <a:buClr>
                <a:schemeClr val="dk1"/>
              </a:buClr>
              <a:buSzPts val="1800"/>
              <a:buChar char="●"/>
            </a:pPr>
            <a:r>
              <a:rPr lang="en" sz="1600" b="1" u="sng" dirty="0">
                <a:solidFill>
                  <a:schemeClr val="hlink"/>
                </a:solidFill>
              </a:rPr>
              <a:t>Euscreen.eu </a:t>
            </a:r>
            <a:r>
              <a:rPr lang="en-US" sz="1600" dirty="0"/>
              <a:t>- Ευρωπαϊκά τηλεοπτικά αρχεία</a:t>
            </a:r>
            <a:endParaRPr sz="1800" dirty="0">
              <a:solidFill>
                <a:srgbClr val="383936"/>
              </a:solidFill>
            </a:endParaRPr>
          </a:p>
        </p:txBody>
      </p:sp>
      <p:sp>
        <p:nvSpPr>
          <p:cNvPr id="371" name="Google Shape;371;p25"/>
          <p:cNvSpPr/>
          <p:nvPr/>
        </p:nvSpPr>
        <p:spPr>
          <a:xfrm flipH="1">
            <a:off x="7280181" y="3193430"/>
            <a:ext cx="2353380" cy="2479615"/>
          </a:xfrm>
          <a:custGeom>
            <a:avLst/>
            <a:gdLst/>
            <a:ahLst/>
            <a:cxnLst/>
            <a:rect l="l" t="t" r="r" b="b"/>
            <a:pathLst>
              <a:path w="4706760" h="4959230" extrusionOk="0">
                <a:moveTo>
                  <a:pt x="4706761" y="0"/>
                </a:moveTo>
                <a:lnTo>
                  <a:pt x="0" y="0"/>
                </a:lnTo>
                <a:lnTo>
                  <a:pt x="0" y="4959230"/>
                </a:lnTo>
                <a:lnTo>
                  <a:pt x="4706761" y="4959230"/>
                </a:lnTo>
                <a:lnTo>
                  <a:pt x="4706761" y="0"/>
                </a:lnTo>
                <a:close/>
              </a:path>
            </a:pathLst>
          </a:custGeom>
          <a:blipFill rotWithShape="1">
            <a:blip r:embed="rId6"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2" name="Google Shape;372;p25"/>
          <p:cNvSpPr/>
          <p:nvPr/>
        </p:nvSpPr>
        <p:spPr>
          <a:xfrm>
            <a:off x="117764" y="4453579"/>
            <a:ext cx="793173" cy="592401"/>
          </a:xfrm>
          <a:custGeom>
            <a:avLst/>
            <a:gdLst/>
            <a:ahLst/>
            <a:cxnLst/>
            <a:rect l="l" t="t" r="r" b="b"/>
            <a:pathLst>
              <a:path w="1586346" h="1184802" extrusionOk="0">
                <a:moveTo>
                  <a:pt x="0" y="0"/>
                </a:moveTo>
                <a:lnTo>
                  <a:pt x="1586346" y="0"/>
                </a:lnTo>
                <a:lnTo>
                  <a:pt x="1586346" y="1184803"/>
                </a:lnTo>
                <a:lnTo>
                  <a:pt x="0" y="1184803"/>
                </a:lnTo>
                <a:lnTo>
                  <a:pt x="0" y="0"/>
                </a:lnTo>
                <a:close/>
              </a:path>
            </a:pathLst>
          </a:custGeom>
          <a:blipFill rotWithShape="1">
            <a:blip r:embed="rId7"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 name="Google Shape;370;p25">
            <a:extLst>
              <a:ext uri="{FF2B5EF4-FFF2-40B4-BE49-F238E27FC236}">
                <a16:creationId xmlns:a16="http://schemas.microsoft.com/office/drawing/2014/main" id="{1016A544-2DE5-4207-9932-69AF45A834D4}"/>
              </a:ext>
            </a:extLst>
          </p:cNvPr>
          <p:cNvSpPr txBox="1"/>
          <p:nvPr/>
        </p:nvSpPr>
        <p:spPr>
          <a:xfrm>
            <a:off x="1340596" y="3521627"/>
            <a:ext cx="6070599" cy="984885"/>
          </a:xfrm>
          <a:prstGeom prst="rect">
            <a:avLst/>
          </a:prstGeom>
          <a:noFill/>
          <a:ln>
            <a:noFill/>
          </a:ln>
        </p:spPr>
        <p:txBody>
          <a:bodyPr spcFirstLastPara="1" wrap="square" lIns="0" tIns="0" rIns="0" bIns="0" anchor="t" anchorCtr="0">
            <a:spAutoFit/>
          </a:bodyPr>
          <a:lstStyle/>
          <a:p>
            <a:r>
              <a:rPr lang="en-US" sz="1600" b="1" dirty="0"/>
              <a:t>Έργα δημιουργικής επαναχρησιμοποίησης:</a:t>
            </a:r>
            <a:endParaRPr lang="en-US" sz="1600" dirty="0"/>
          </a:p>
          <a:p>
            <a:pPr marL="457200" lvl="0" indent="-342900" algn="l" rtl="0">
              <a:spcBef>
                <a:spcPts val="0"/>
              </a:spcBef>
              <a:spcAft>
                <a:spcPts val="0"/>
              </a:spcAft>
              <a:buClr>
                <a:schemeClr val="dk1"/>
              </a:buClr>
              <a:buSzPts val="1800"/>
              <a:buChar char="●"/>
            </a:pPr>
            <a:endParaRPr lang="en" sz="1600" b="1" u="sng" dirty="0">
              <a:solidFill>
                <a:schemeClr val="hlink"/>
              </a:solidFill>
              <a:hlinkClick r:id="rId4"/>
            </a:endParaRPr>
          </a:p>
          <a:p>
            <a:pPr marL="457200" indent="-342900">
              <a:buClr>
                <a:schemeClr val="dk1"/>
              </a:buClr>
              <a:buSzPts val="1800"/>
              <a:buFont typeface="Arial"/>
              <a:buChar char="●"/>
            </a:pPr>
            <a:r>
              <a:rPr lang="en" sz="1600" b="1" dirty="0">
                <a:solidFill>
                  <a:schemeClr val="dk1"/>
                </a:solidFill>
                <a:hlinkClick r:id="rId8"/>
              </a:rPr>
              <a:t>Archive to Alive </a:t>
            </a:r>
            <a:r>
              <a:rPr lang="en" sz="1600" dirty="0">
                <a:solidFill>
                  <a:schemeClr val="dk1"/>
                </a:solidFill>
              </a:rPr>
              <a:t>  Ένα σχολικό πρόγραμμα Erasmus που χρησιμοποιεί αρχεία </a:t>
            </a:r>
            <a:endParaRPr lang="en-US" sz="1600" b="1" u="sng" dirty="0">
              <a:solidFill>
                <a:schemeClr val="hlink"/>
              </a:solidFill>
              <a:hlinkClick r:id="rId5"/>
            </a:endParaRPr>
          </a:p>
          <a:p>
            <a:pPr marL="457200" indent="-342900">
              <a:buClr>
                <a:schemeClr val="dk1"/>
              </a:buClr>
              <a:buSzPts val="1800"/>
              <a:buFont typeface="Arial"/>
              <a:buChar char="●"/>
            </a:pPr>
            <a:r>
              <a:rPr lang="en" sz="1600" b="1" dirty="0">
                <a:solidFill>
                  <a:schemeClr val="dk1"/>
                </a:solidFill>
                <a:hlinkClick r:id="rId9"/>
              </a:rPr>
              <a:t>Europeana gif it up </a:t>
            </a:r>
            <a:r>
              <a:rPr lang="en" sz="1600" dirty="0">
                <a:solidFill>
                  <a:schemeClr val="dk1"/>
                </a:solidFill>
              </a:rPr>
              <a:t>- </a:t>
            </a:r>
            <a:r>
              <a:rPr lang="en-US" sz="1600" dirty="0"/>
              <a:t>Δημιουργία GIF από αρχειακές ταινίες</a:t>
            </a:r>
            <a:endParaRPr sz="1600" dirty="0">
              <a:solidFill>
                <a:srgbClr val="383936"/>
              </a:solidFill>
            </a:endParaRPr>
          </a:p>
        </p:txBody>
      </p:sp>
      <p:sp>
        <p:nvSpPr>
          <p:cNvPr id="3" name="Google Shape;65;p13">
            <a:extLst>
              <a:ext uri="{FF2B5EF4-FFF2-40B4-BE49-F238E27FC236}">
                <a16:creationId xmlns:a16="http://schemas.microsoft.com/office/drawing/2014/main" id="{DBC8D56E-F1A8-A6D3-18E4-C7E5AD7060BB}"/>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10"/>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FC4E5"/>
        </a:solidFill>
        <a:effectLst/>
      </p:bgPr>
    </p:bg>
    <p:spTree>
      <p:nvGrpSpPr>
        <p:cNvPr id="1" name="Shape 377"/>
        <p:cNvGrpSpPr/>
        <p:nvPr/>
      </p:nvGrpSpPr>
      <p:grpSpPr>
        <a:xfrm>
          <a:off x="0" y="0"/>
          <a:ext cx="0" cy="0"/>
          <a:chOff x="0" y="0"/>
          <a:chExt cx="0" cy="0"/>
        </a:xfrm>
      </p:grpSpPr>
      <p:sp>
        <p:nvSpPr>
          <p:cNvPr id="378" name="Google Shape;378;p26"/>
          <p:cNvSpPr/>
          <p:nvPr/>
        </p:nvSpPr>
        <p:spPr>
          <a:xfrm rot="1495708">
            <a:off x="-1812376" y="-1107651"/>
            <a:ext cx="4986107" cy="4786334"/>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9" name="Google Shape;379;p26"/>
          <p:cNvSpPr/>
          <p:nvPr/>
        </p:nvSpPr>
        <p:spPr>
          <a:xfrm rot="1495081">
            <a:off x="-1497877" y="-723237"/>
            <a:ext cx="4459028" cy="4279030"/>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E1BC"/>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0" name="Google Shape;380;p26"/>
          <p:cNvSpPr/>
          <p:nvPr/>
        </p:nvSpPr>
        <p:spPr>
          <a:xfrm rot="21416914">
            <a:off x="-1046874" y="-393150"/>
            <a:ext cx="3740267" cy="3763356"/>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dpi="0" rotWithShape="0">
            <a:blip r:embed="rId3"/>
            <a:srcRect/>
            <a:stretch>
              <a:fillRect l="2935" t="8476" r="-2935" b="-8476"/>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
        <p:nvSpPr>
          <p:cNvPr id="381" name="Google Shape;381;p26"/>
          <p:cNvSpPr txBox="1"/>
          <p:nvPr/>
        </p:nvSpPr>
        <p:spPr>
          <a:xfrm>
            <a:off x="3291334" y="608879"/>
            <a:ext cx="4275900" cy="1124026"/>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Clr>
                <a:schemeClr val="dk1"/>
              </a:buClr>
              <a:buSzPts val="1100"/>
              <a:buFont typeface="Arial"/>
              <a:buNone/>
            </a:pPr>
            <a:r>
              <a:rPr lang="es-ES" sz="2400" b="1" dirty="0" err="1">
                <a:solidFill>
                  <a:schemeClr val="dk1"/>
                </a:solidFill>
              </a:rPr>
              <a:t>Πώς να </a:t>
            </a:r>
            <a:r>
              <a:rPr lang="es-ES" sz="2400" b="1" dirty="0">
                <a:solidFill>
                  <a:schemeClr val="dk1"/>
                </a:solidFill>
              </a:rPr>
              <a:t>χρησιμοποιήσετε το </a:t>
            </a:r>
            <a:r>
              <a:rPr lang="es-ES" sz="2400" b="1" dirty="0" err="1">
                <a:solidFill>
                  <a:schemeClr val="dk1"/>
                </a:solidFill>
              </a:rPr>
              <a:t>αρχειακό </a:t>
            </a:r>
            <a:r>
              <a:rPr lang="es-ES" sz="2400" b="1" dirty="0">
                <a:solidFill>
                  <a:schemeClr val="dk1"/>
                </a:solidFill>
              </a:rPr>
              <a:t>υλικό</a:t>
            </a:r>
            <a:endParaRPr sz="2400" b="1" dirty="0">
              <a:solidFill>
                <a:schemeClr val="dk1"/>
              </a:solidFill>
            </a:endParaRPr>
          </a:p>
          <a:p>
            <a:pPr marL="0" marR="0" lvl="0" indent="0" algn="l" rtl="0">
              <a:lnSpc>
                <a:spcPct val="106000"/>
              </a:lnSpc>
              <a:spcBef>
                <a:spcPts val="1200"/>
              </a:spcBef>
              <a:spcAft>
                <a:spcPts val="0"/>
              </a:spcAft>
              <a:buNone/>
            </a:pPr>
            <a:endParaRPr sz="2400" dirty="0"/>
          </a:p>
        </p:txBody>
      </p:sp>
      <p:sp>
        <p:nvSpPr>
          <p:cNvPr id="382" name="Google Shape;382;p26"/>
          <p:cNvSpPr/>
          <p:nvPr/>
        </p:nvSpPr>
        <p:spPr>
          <a:xfrm>
            <a:off x="3384127" y="2171558"/>
            <a:ext cx="2113967" cy="2018959"/>
          </a:xfrm>
          <a:custGeom>
            <a:avLst/>
            <a:gdLst/>
            <a:ahLst/>
            <a:cxnLst/>
            <a:rect l="l" t="t" r="r" b="b"/>
            <a:pathLst>
              <a:path w="2818622" h="2691945" extrusionOk="0">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3" name="Google Shape;383;p26"/>
          <p:cNvSpPr/>
          <p:nvPr/>
        </p:nvSpPr>
        <p:spPr>
          <a:xfrm>
            <a:off x="5689437" y="2171558"/>
            <a:ext cx="2113967" cy="2018959"/>
          </a:xfrm>
          <a:custGeom>
            <a:avLst/>
            <a:gdLst/>
            <a:ahLst/>
            <a:cxnLst/>
            <a:rect l="l" t="t" r="r" b="b"/>
            <a:pathLst>
              <a:path w="2818622" h="2691945" extrusionOk="0">
                <a:moveTo>
                  <a:pt x="2694161" y="2691945"/>
                </a:moveTo>
                <a:lnTo>
                  <a:pt x="124460" y="2691945"/>
                </a:lnTo>
                <a:cubicBezTo>
                  <a:pt x="55880" y="2691945"/>
                  <a:pt x="0" y="2636065"/>
                  <a:pt x="0" y="2567485"/>
                </a:cubicBezTo>
                <a:lnTo>
                  <a:pt x="0" y="124460"/>
                </a:lnTo>
                <a:cubicBezTo>
                  <a:pt x="0" y="55880"/>
                  <a:pt x="55880" y="0"/>
                  <a:pt x="124460" y="0"/>
                </a:cubicBezTo>
                <a:lnTo>
                  <a:pt x="2694162" y="0"/>
                </a:lnTo>
                <a:cubicBezTo>
                  <a:pt x="2762741" y="0"/>
                  <a:pt x="2818622" y="55880"/>
                  <a:pt x="2818622" y="124460"/>
                </a:cubicBezTo>
                <a:lnTo>
                  <a:pt x="2818622" y="2567485"/>
                </a:lnTo>
                <a:cubicBezTo>
                  <a:pt x="2818622" y="2636065"/>
                  <a:pt x="2762741" y="2691945"/>
                  <a:pt x="2694162" y="2691945"/>
                </a:cubicBezTo>
                <a:close/>
              </a:path>
            </a:pathLst>
          </a:custGeom>
          <a:solidFill>
            <a:srgbClr val="000000">
              <a:alpha val="0"/>
            </a:srgbClr>
          </a:solid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4" name="Google Shape;384;p26"/>
          <p:cNvSpPr txBox="1"/>
          <p:nvPr/>
        </p:nvSpPr>
        <p:spPr>
          <a:xfrm>
            <a:off x="2906514" y="2341644"/>
            <a:ext cx="4961650" cy="1962076"/>
          </a:xfrm>
          <a:prstGeom prst="rect">
            <a:avLst/>
          </a:prstGeom>
          <a:noFill/>
          <a:ln>
            <a:noFill/>
          </a:ln>
        </p:spPr>
        <p:txBody>
          <a:bodyPr spcFirstLastPara="1" wrap="square" lIns="0" tIns="0" rIns="0" bIns="0" anchor="t" anchorCtr="0">
            <a:spAutoFit/>
          </a:bodyPr>
          <a:lstStyle/>
          <a:p>
            <a:pPr marL="285750" lvl="0" indent="-285750">
              <a:lnSpc>
                <a:spcPct val="150000"/>
              </a:lnSpc>
              <a:buFont typeface="Arial" panose="020B0604020202020204" pitchFamily="34" charset="0"/>
              <a:buChar char="•"/>
            </a:pPr>
            <a:r>
              <a:rPr lang="en-US" sz="1700" dirty="0"/>
              <a:t>Αναζήτηση ανά θέμα, ημερομηνία ή τοποθεσία</a:t>
            </a:r>
          </a:p>
          <a:p>
            <a:pPr marL="285750" lvl="0" indent="-285750">
              <a:lnSpc>
                <a:spcPct val="150000"/>
              </a:lnSpc>
              <a:buFont typeface="Arial" panose="020B0604020202020204" pitchFamily="34" charset="0"/>
              <a:buChar char="•"/>
            </a:pPr>
            <a:r>
              <a:rPr lang="en-US" sz="1700" dirty="0"/>
              <a:t>Φιλτράρετε για υλικό με ανοιχτή άδεια χρήσης (CC, δημόσιο τομέα)</a:t>
            </a:r>
          </a:p>
          <a:p>
            <a:pPr marL="285750" lvl="0" indent="-285750">
              <a:lnSpc>
                <a:spcPct val="150000"/>
              </a:lnSpc>
              <a:buFont typeface="Arial" panose="020B0604020202020204" pitchFamily="34" charset="0"/>
              <a:buChar char="•"/>
            </a:pPr>
            <a:r>
              <a:rPr lang="en-US" sz="1700" dirty="0"/>
              <a:t>Λήψη και σωστή αναφορά πηγής</a:t>
            </a:r>
          </a:p>
          <a:p>
            <a:pPr marL="285750" lvl="0" indent="-285750">
              <a:lnSpc>
                <a:spcPct val="150000"/>
              </a:lnSpc>
              <a:buFont typeface="Arial" panose="020B0604020202020204" pitchFamily="34" charset="0"/>
              <a:buChar char="•"/>
            </a:pPr>
            <a:r>
              <a:rPr lang="en-US" sz="1700" dirty="0"/>
              <a:t>Ενσωματώστε το προσεκτικά στην αφήγησή σας</a:t>
            </a:r>
          </a:p>
        </p:txBody>
      </p:sp>
      <p:sp>
        <p:nvSpPr>
          <p:cNvPr id="385" name="Google Shape;385;p26"/>
          <p:cNvSpPr/>
          <p:nvPr/>
        </p:nvSpPr>
        <p:spPr>
          <a:xfrm flipH="1">
            <a:off x="7280181" y="3193430"/>
            <a:ext cx="2353380" cy="2479615"/>
          </a:xfrm>
          <a:custGeom>
            <a:avLst/>
            <a:gdLst/>
            <a:ahLst/>
            <a:cxnLst/>
            <a:rect l="l" t="t" r="r" b="b"/>
            <a:pathLst>
              <a:path w="4706760" h="4959230" extrusionOk="0">
                <a:moveTo>
                  <a:pt x="4706761" y="0"/>
                </a:moveTo>
                <a:lnTo>
                  <a:pt x="0" y="0"/>
                </a:lnTo>
                <a:lnTo>
                  <a:pt x="0" y="4959230"/>
                </a:lnTo>
                <a:lnTo>
                  <a:pt x="4706761" y="4959230"/>
                </a:lnTo>
                <a:lnTo>
                  <a:pt x="4706761" y="0"/>
                </a:lnTo>
                <a:close/>
              </a:path>
            </a:pathLst>
          </a:custGeom>
          <a:blipFill rotWithShape="1">
            <a:blip r:embed="rId4" cstate="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6" name="Google Shape;386;p26"/>
          <p:cNvSpPr/>
          <p:nvPr/>
        </p:nvSpPr>
        <p:spPr>
          <a:xfrm>
            <a:off x="117764" y="4453579"/>
            <a:ext cx="793173" cy="592401"/>
          </a:xfrm>
          <a:custGeom>
            <a:avLst/>
            <a:gdLst/>
            <a:ahLst/>
            <a:cxnLst/>
            <a:rect l="l" t="t" r="r" b="b"/>
            <a:pathLst>
              <a:path w="1586346" h="1184802" extrusionOk="0">
                <a:moveTo>
                  <a:pt x="0" y="0"/>
                </a:moveTo>
                <a:lnTo>
                  <a:pt x="1586346" y="0"/>
                </a:lnTo>
                <a:lnTo>
                  <a:pt x="1586346" y="1184803"/>
                </a:lnTo>
                <a:lnTo>
                  <a:pt x="0" y="1184803"/>
                </a:lnTo>
                <a:lnTo>
                  <a:pt x="0" y="0"/>
                </a:lnTo>
                <a:close/>
              </a:path>
            </a:pathLst>
          </a:custGeom>
          <a:blipFill rotWithShape="1">
            <a:blip r:embed="rId5"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7" name="Google Shape;387;p26"/>
          <p:cNvSpPr/>
          <p:nvPr/>
        </p:nvSpPr>
        <p:spPr>
          <a:xfrm>
            <a:off x="7868164" y="4834007"/>
            <a:ext cx="1229298"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grpSp>
        <p:nvGrpSpPr>
          <p:cNvPr id="2" name="Group 2"/>
          <p:cNvGrpSpPr/>
          <p:nvPr/>
        </p:nvGrpSpPr>
        <p:grpSpPr>
          <a:xfrm>
            <a:off x="-1873145" y="-838860"/>
            <a:ext cx="5227848" cy="4732904"/>
            <a:chOff x="0" y="0"/>
            <a:chExt cx="5580380" cy="5052060"/>
          </a:xfrm>
        </p:grpSpPr>
        <p:sp>
          <p:nvSpPr>
            <p:cNvPr id="3" name="Freeform 3"/>
            <p:cNvSpPr/>
            <p:nvPr/>
          </p:nvSpPr>
          <p:spPr>
            <a:xfrm>
              <a:off x="-635000" y="-673100"/>
              <a:ext cx="6488430" cy="6027420"/>
            </a:xfrm>
            <a:custGeom>
              <a:avLst/>
              <a:gdLst/>
              <a:ahLst/>
              <a:cxnLst/>
              <a:rect l="l" t="t" r="r" b="b"/>
              <a:pathLst>
                <a:path w="6488430" h="602742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solidFill>
              <a:srgbClr val="35A9E0"/>
            </a:solidFill>
            <a:ln w="12700">
              <a:solidFill>
                <a:srgbClr val="000000"/>
              </a:solidFill>
            </a:ln>
          </p:spPr>
          <p:txBody>
            <a:bodyPr/>
            <a:lstStyle/>
            <a:p>
              <a:endParaRPr lang="en-US"/>
            </a:p>
          </p:txBody>
        </p:sp>
      </p:grpSp>
      <p:grpSp>
        <p:nvGrpSpPr>
          <p:cNvPr id="4" name="Group 4"/>
          <p:cNvGrpSpPr/>
          <p:nvPr/>
        </p:nvGrpSpPr>
        <p:grpSpPr>
          <a:xfrm>
            <a:off x="-1478178" y="-520942"/>
            <a:ext cx="4660422" cy="4219199"/>
            <a:chOff x="0" y="0"/>
            <a:chExt cx="5580380" cy="5052060"/>
          </a:xfrm>
        </p:grpSpPr>
        <p:sp>
          <p:nvSpPr>
            <p:cNvPr id="5" name="Freeform 5"/>
            <p:cNvSpPr/>
            <p:nvPr/>
          </p:nvSpPr>
          <p:spPr>
            <a:xfrm>
              <a:off x="-635000" y="-673100"/>
              <a:ext cx="6488430" cy="6027420"/>
            </a:xfrm>
            <a:custGeom>
              <a:avLst/>
              <a:gdLst/>
              <a:ahLst/>
              <a:cxnLst/>
              <a:rect l="l" t="t" r="r" b="b"/>
              <a:pathLst>
                <a:path w="6488430" h="602742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solidFill>
              <a:srgbClr val="4272B7"/>
            </a:solidFill>
            <a:ln w="12700">
              <a:solidFill>
                <a:srgbClr val="000000"/>
              </a:solidFill>
            </a:ln>
          </p:spPr>
          <p:txBody>
            <a:bodyPr/>
            <a:lstStyle/>
            <a:p>
              <a:endParaRPr lang="en-US"/>
            </a:p>
          </p:txBody>
        </p:sp>
      </p:grpSp>
      <p:grpSp>
        <p:nvGrpSpPr>
          <p:cNvPr id="6" name="Group 6"/>
          <p:cNvGrpSpPr/>
          <p:nvPr/>
        </p:nvGrpSpPr>
        <p:grpSpPr>
          <a:xfrm>
            <a:off x="-1178827" y="-213265"/>
            <a:ext cx="4148719" cy="3755941"/>
            <a:chOff x="0" y="0"/>
            <a:chExt cx="5580380" cy="5052060"/>
          </a:xfrm>
        </p:grpSpPr>
        <p:sp>
          <p:nvSpPr>
            <p:cNvPr id="7" name="Freeform 7"/>
            <p:cNvSpPr/>
            <p:nvPr/>
          </p:nvSpPr>
          <p:spPr>
            <a:xfrm>
              <a:off x="-635000" y="-673100"/>
              <a:ext cx="6488430" cy="6027420"/>
            </a:xfrm>
            <a:custGeom>
              <a:avLst/>
              <a:gdLst/>
              <a:ahLst/>
              <a:cxnLst/>
              <a:rect l="l" t="t" r="r" b="b"/>
              <a:pathLst>
                <a:path w="6488430" h="602742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blipFill>
              <a:blip r:embed="rId3"/>
              <a:stretch>
                <a:fillRect l="-13366" r="-13366"/>
              </a:stretch>
            </a:blipFill>
          </p:spPr>
          <p:txBody>
            <a:bodyPr/>
            <a:lstStyle/>
            <a:p>
              <a:endParaRPr lang="en-US"/>
            </a:p>
          </p:txBody>
        </p:sp>
      </p:grpSp>
      <p:sp>
        <p:nvSpPr>
          <p:cNvPr id="8" name="TextBox 8"/>
          <p:cNvSpPr txBox="1"/>
          <p:nvPr/>
        </p:nvSpPr>
        <p:spPr>
          <a:xfrm>
            <a:off x="3530469" y="1362782"/>
            <a:ext cx="4986998" cy="1372683"/>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85725" lvl="0" indent="-85725">
              <a:lnSpc>
                <a:spcPct val="115000"/>
              </a:lnSpc>
              <a:spcBef>
                <a:spcPts val="1200"/>
              </a:spcBef>
              <a:buClr>
                <a:schemeClr val="dk1"/>
              </a:buClr>
              <a:buSzPts val="1600"/>
            </a:pPr>
            <a:r>
              <a:rPr lang="en" sz="1400" dirty="0">
                <a:solidFill>
                  <a:schemeClr val="dk1"/>
                </a:solidFill>
                <a:latin typeface="Arial" panose="020B0604020202020204" pitchFamily="34" charset="0"/>
                <a:ea typeface="Tahoma"/>
                <a:cs typeface="Arial" panose="020B0604020202020204" pitchFamily="34" charset="0"/>
                <a:sym typeface="Tahoma"/>
              </a:rPr>
              <a:t> 🖼 </a:t>
            </a:r>
            <a:r>
              <a:rPr lang="en-US" sz="1400" dirty="0">
                <a:solidFill>
                  <a:schemeClr val="dk1"/>
                </a:solidFill>
                <a:latin typeface="Arial" panose="020B0604020202020204" pitchFamily="34" charset="0"/>
                <a:ea typeface="Tahoma"/>
                <a:cs typeface="Arial" panose="020B0604020202020204" pitchFamily="34" charset="0"/>
                <a:sym typeface="Tahoma"/>
                <a:hlinkClick r:id="rId4"/>
              </a:rPr>
              <a:t>Canva </a:t>
            </a:r>
            <a:r>
              <a:rPr lang="en-US" sz="1400" dirty="0">
                <a:solidFill>
                  <a:schemeClr val="dk1"/>
                </a:solidFill>
                <a:latin typeface="Arial" panose="020B0604020202020204" pitchFamily="34" charset="0"/>
                <a:ea typeface="Tahoma"/>
                <a:cs typeface="Arial" panose="020B0604020202020204" pitchFamily="34" charset="0"/>
                <a:sym typeface="Tahoma"/>
              </a:rPr>
              <a:t>– </a:t>
            </a:r>
            <a:r>
              <a:rPr lang="en-US" sz="1400" dirty="0" err="1">
                <a:solidFill>
                  <a:schemeClr val="dk1"/>
                </a:solidFill>
                <a:latin typeface="Arial" panose="020B0604020202020204" pitchFamily="34" charset="0"/>
                <a:ea typeface="Tahoma"/>
                <a:cs typeface="Arial" panose="020B0604020202020204" pitchFamily="34" charset="0"/>
                <a:sym typeface="Tahoma"/>
              </a:rPr>
              <a:t>δημιουργήστε</a:t>
            </a:r>
            <a:r>
              <a:rPr lang="en-US" sz="1400" dirty="0">
                <a:solidFill>
                  <a:schemeClr val="dk1"/>
                </a:solidFill>
                <a:latin typeface="Arial" panose="020B0604020202020204" pitchFamily="34" charset="0"/>
                <a:ea typeface="Tahoma"/>
                <a:cs typeface="Arial" panose="020B0604020202020204" pitchFamily="34" charset="0"/>
                <a:sym typeface="Tahoma"/>
              </a:rPr>
              <a:t> </a:t>
            </a:r>
            <a:r>
              <a:rPr lang="el-GR" sz="1400" dirty="0">
                <a:solidFill>
                  <a:schemeClr val="dk1"/>
                </a:solidFill>
                <a:latin typeface="Arial" panose="020B0604020202020204" pitchFamily="34" charset="0"/>
                <a:ea typeface="Tahoma"/>
                <a:cs typeface="Arial" panose="020B0604020202020204" pitchFamily="34" charset="0"/>
                <a:sym typeface="Tahoma"/>
              </a:rPr>
              <a:t>τη δική σας διάταξη</a:t>
            </a:r>
            <a:r>
              <a:rPr lang="en-US" sz="1400" dirty="0">
                <a:solidFill>
                  <a:schemeClr val="dk1"/>
                </a:solidFill>
                <a:latin typeface="Arial" panose="020B0604020202020204" pitchFamily="34" charset="0"/>
                <a:ea typeface="Tahoma"/>
                <a:cs typeface="Arial" panose="020B0604020202020204" pitchFamily="34" charset="0"/>
                <a:sym typeface="Tahoma"/>
              </a:rPr>
              <a:t>, προσθέστε λεζάντες, </a:t>
            </a:r>
            <a:r>
              <a:rPr lang="en-US" sz="1400" dirty="0" err="1">
                <a:solidFill>
                  <a:schemeClr val="dk1"/>
                </a:solidFill>
                <a:latin typeface="Arial" panose="020B0604020202020204" pitchFamily="34" charset="0"/>
                <a:ea typeface="Tahoma"/>
                <a:cs typeface="Arial" panose="020B0604020202020204" pitchFamily="34" charset="0"/>
                <a:sym typeface="Tahoma"/>
              </a:rPr>
              <a:t>μουσική</a:t>
            </a:r>
            <a:r>
              <a:rPr lang="el-GR" sz="1400" dirty="0">
                <a:solidFill>
                  <a:schemeClr val="dk1"/>
                </a:solidFill>
                <a:latin typeface="Arial" panose="020B0604020202020204" pitchFamily="34" charset="0"/>
                <a:ea typeface="Tahoma"/>
                <a:cs typeface="Arial" panose="020B0604020202020204" pitchFamily="34" charset="0"/>
                <a:sym typeface="Tahoma"/>
              </a:rPr>
              <a:t>,</a:t>
            </a:r>
            <a:r>
              <a:rPr lang="en-US" sz="1400" dirty="0">
                <a:solidFill>
                  <a:schemeClr val="dk1"/>
                </a:solidFill>
                <a:latin typeface="Arial" panose="020B0604020202020204" pitchFamily="34" charset="0"/>
                <a:ea typeface="Tahoma"/>
                <a:cs typeface="Arial" panose="020B0604020202020204" pitchFamily="34" charset="0"/>
                <a:sym typeface="Tahoma"/>
              </a:rPr>
              <a:t> animations.</a:t>
            </a:r>
          </a:p>
          <a:p>
            <a:pPr marL="85725" indent="-85725">
              <a:lnSpc>
                <a:spcPct val="115000"/>
              </a:lnSpc>
              <a:spcBef>
                <a:spcPts val="1200"/>
              </a:spcBef>
              <a:buClr>
                <a:schemeClr val="dk1"/>
              </a:buClr>
              <a:buSzPts val="1600"/>
            </a:pPr>
            <a:r>
              <a:rPr lang="en" sz="1400" dirty="0">
                <a:solidFill>
                  <a:schemeClr val="dk1"/>
                </a:solidFill>
                <a:latin typeface="Tahoma"/>
                <a:ea typeface="Tahoma"/>
                <a:cs typeface="Tahoma"/>
                <a:sym typeface="Tahoma"/>
              </a:rPr>
              <a:t>🎧 </a:t>
            </a:r>
            <a:r>
              <a:rPr lang="en-US" sz="1400" dirty="0">
                <a:solidFill>
                  <a:schemeClr val="dk1"/>
                </a:solidFill>
                <a:latin typeface="Tahoma"/>
                <a:ea typeface="Tahoma"/>
                <a:cs typeface="Tahoma"/>
                <a:sym typeface="Tahoma"/>
                <a:hlinkClick r:id="rId5"/>
              </a:rPr>
              <a:t>Audacity </a:t>
            </a:r>
            <a:r>
              <a:rPr lang="en-US" sz="1400" dirty="0">
                <a:solidFill>
                  <a:schemeClr val="dk1"/>
                </a:solidFill>
                <a:latin typeface="Tahoma"/>
                <a:ea typeface="Tahoma"/>
                <a:cs typeface="Tahoma"/>
                <a:sym typeface="Tahoma"/>
              </a:rPr>
              <a:t>– δωρεάν λογισμικό για την ηχογράφηση και την επεξεργασία της αφήγησής σας ή των ηχητικών εφέ.</a:t>
            </a:r>
          </a:p>
          <a:p>
            <a:pPr algn="l">
              <a:lnSpc>
                <a:spcPts val="1470"/>
              </a:lnSpc>
            </a:pPr>
            <a:endParaRPr lang="en-US" sz="1400" dirty="0">
              <a:solidFill>
                <a:srgbClr val="383936"/>
              </a:solidFill>
              <a:latin typeface="Open Sauce"/>
              <a:ea typeface="Open Sauce"/>
              <a:cs typeface="Open Sauce"/>
              <a:sym typeface="Open Sauce"/>
            </a:endParaRPr>
          </a:p>
        </p:txBody>
      </p:sp>
      <p:sp>
        <p:nvSpPr>
          <p:cNvPr id="9" name="TextBox 9"/>
          <p:cNvSpPr txBox="1"/>
          <p:nvPr/>
        </p:nvSpPr>
        <p:spPr>
          <a:xfrm>
            <a:off x="3610503" y="71770"/>
            <a:ext cx="5211486" cy="1207382"/>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lvl="0">
              <a:lnSpc>
                <a:spcPct val="106000"/>
              </a:lnSpc>
            </a:pPr>
            <a:r>
              <a:rPr lang="en-US" sz="2400" b="1" dirty="0">
                <a:solidFill>
                  <a:schemeClr val="dk1"/>
                </a:solidFill>
                <a:latin typeface="Arial Black" panose="020B0A04020102020204" pitchFamily="34" charset="0"/>
                <a:cs typeface="Arial" panose="020B0604020202020204" pitchFamily="34" charset="0"/>
              </a:rPr>
              <a:t>Εργαλεία για δημιουργία και επεξεργασία του περιεχομένου της ψηφιακής σας ιστορίας</a:t>
            </a:r>
            <a:r>
              <a:rPr lang="en-US" sz="2800" b="1" dirty="0">
                <a:solidFill>
                  <a:schemeClr val="dk1"/>
                </a:solidFill>
                <a:latin typeface="Arial" panose="020B0604020202020204" pitchFamily="34" charset="0"/>
                <a:cs typeface="Arial" panose="020B0604020202020204" pitchFamily="34" charset="0"/>
              </a:rPr>
              <a:t>:</a:t>
            </a:r>
            <a:endParaRPr lang="en-US" sz="800" dirty="0">
              <a:solidFill>
                <a:schemeClr val="dk1"/>
              </a:solidFill>
              <a:latin typeface="Arial" panose="020B0604020202020204" pitchFamily="34" charset="0"/>
              <a:cs typeface="Arial" panose="020B0604020202020204" pitchFamily="34" charset="0"/>
            </a:endParaRPr>
          </a:p>
        </p:txBody>
      </p:sp>
      <p:sp>
        <p:nvSpPr>
          <p:cNvPr id="10" name="Freeform 10"/>
          <p:cNvSpPr/>
          <p:nvPr/>
        </p:nvSpPr>
        <p:spPr>
          <a:xfrm>
            <a:off x="117764" y="4453579"/>
            <a:ext cx="793173" cy="592401"/>
          </a:xfrm>
          <a:custGeom>
            <a:avLst/>
            <a:gdLst/>
            <a:ahLst/>
            <a:cxnLst/>
            <a:rect l="l" t="t" r="r" b="b"/>
            <a:pathLst>
              <a:path w="1586346" h="1184802">
                <a:moveTo>
                  <a:pt x="0" y="0"/>
                </a:moveTo>
                <a:lnTo>
                  <a:pt x="1586346" y="0"/>
                </a:lnTo>
                <a:lnTo>
                  <a:pt x="1586346" y="1184803"/>
                </a:lnTo>
                <a:lnTo>
                  <a:pt x="0" y="1184803"/>
                </a:lnTo>
                <a:lnTo>
                  <a:pt x="0" y="0"/>
                </a:lnTo>
                <a:close/>
              </a:path>
            </a:pathLst>
          </a:custGeom>
          <a:blipFill>
            <a:blip r:embed="rId6" cstate="hqprint">
              <a:extLst>
                <a:ext uri="{28A0092B-C50C-407E-A947-70E740481C1C}">
                  <a14:useLocalDpi xmlns:a14="http://schemas.microsoft.com/office/drawing/2010/main"/>
                </a:ext>
              </a:extLst>
            </a:blip>
            <a:stretch>
              <a:fillRect/>
            </a:stretch>
          </a:blipFill>
        </p:spPr>
        <p:txBody>
          <a:bodyPr/>
          <a:lstStyle/>
          <a:p>
            <a:endParaRPr lang="en-US"/>
          </a:p>
        </p:txBody>
      </p:sp>
      <p:sp>
        <p:nvSpPr>
          <p:cNvPr id="12" name="Freeform 12"/>
          <p:cNvSpPr/>
          <p:nvPr/>
        </p:nvSpPr>
        <p:spPr>
          <a:xfrm flipH="1">
            <a:off x="7768980" y="3021907"/>
            <a:ext cx="1257256" cy="1541312"/>
          </a:xfrm>
          <a:custGeom>
            <a:avLst/>
            <a:gdLst/>
            <a:ahLst/>
            <a:cxnLst/>
            <a:rect l="l" t="t" r="r" b="b"/>
            <a:pathLst>
              <a:path w="2825484" h="3422943">
                <a:moveTo>
                  <a:pt x="2825484" y="0"/>
                </a:moveTo>
                <a:lnTo>
                  <a:pt x="0" y="0"/>
                </a:lnTo>
                <a:lnTo>
                  <a:pt x="0" y="3422944"/>
                </a:lnTo>
                <a:lnTo>
                  <a:pt x="2825484" y="3422944"/>
                </a:lnTo>
                <a:lnTo>
                  <a:pt x="2825484"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3" name="TextBox 13"/>
          <p:cNvSpPr txBox="1"/>
          <p:nvPr/>
        </p:nvSpPr>
        <p:spPr>
          <a:xfrm>
            <a:off x="3410280" y="2595765"/>
            <a:ext cx="4362798" cy="1371594"/>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127000" lvl="0">
              <a:lnSpc>
                <a:spcPct val="115000"/>
              </a:lnSpc>
              <a:spcBef>
                <a:spcPts val="1200"/>
              </a:spcBef>
              <a:buClr>
                <a:schemeClr val="dk1"/>
              </a:buClr>
              <a:buSzPts val="1600"/>
            </a:pPr>
            <a:r>
              <a:rPr lang="en" sz="1400" dirty="0">
                <a:solidFill>
                  <a:schemeClr val="dk1"/>
                </a:solidFill>
                <a:latin typeface="Arial" panose="020B0604020202020204" pitchFamily="34" charset="0"/>
                <a:ea typeface="Tahoma"/>
                <a:cs typeface="Arial" panose="020B0604020202020204" pitchFamily="34" charset="0"/>
                <a:sym typeface="Tahoma"/>
              </a:rPr>
              <a:t>🎞 </a:t>
            </a:r>
            <a:r>
              <a:rPr lang="en-US" sz="1400" dirty="0" err="1">
                <a:solidFill>
                  <a:schemeClr val="dk1"/>
                </a:solidFill>
                <a:latin typeface="Arial" panose="020B0604020202020204" pitchFamily="34" charset="0"/>
                <a:ea typeface="Tahoma"/>
                <a:cs typeface="Arial" panose="020B0604020202020204" pitchFamily="34" charset="0"/>
                <a:sym typeface="Tahoma"/>
                <a:hlinkClick r:id="rId9"/>
              </a:rPr>
              <a:t>WeVideo </a:t>
            </a:r>
            <a:r>
              <a:rPr lang="en-US" sz="1400" dirty="0">
                <a:solidFill>
                  <a:schemeClr val="dk1"/>
                </a:solidFill>
                <a:latin typeface="Arial" panose="020B0604020202020204" pitchFamily="34" charset="0"/>
                <a:ea typeface="Tahoma"/>
                <a:cs typeface="Arial" panose="020B0604020202020204" pitchFamily="34" charset="0"/>
                <a:sym typeface="Tahoma"/>
              </a:rPr>
              <a:t>– πρόγραμμα επεξεργασίας βίντεο στο cloud (παρόμοιες λειτουργίες με το Canva, διαισθητική χρονολογική σειρά).</a:t>
            </a:r>
          </a:p>
          <a:p>
            <a:pPr marL="127000" lvl="0">
              <a:lnSpc>
                <a:spcPct val="115000"/>
              </a:lnSpc>
              <a:spcBef>
                <a:spcPts val="1200"/>
              </a:spcBef>
              <a:buClr>
                <a:schemeClr val="dk1"/>
              </a:buClr>
              <a:buSzPts val="1600"/>
            </a:pPr>
            <a:r>
              <a:rPr lang="en" sz="1400" dirty="0">
                <a:solidFill>
                  <a:schemeClr val="dk1"/>
                </a:solidFill>
                <a:latin typeface="Arial" panose="020B0604020202020204" pitchFamily="34" charset="0"/>
                <a:ea typeface="Tahoma"/>
                <a:cs typeface="Arial" panose="020B0604020202020204" pitchFamily="34" charset="0"/>
                <a:sym typeface="Tahoma"/>
              </a:rPr>
              <a:t>💻 </a:t>
            </a:r>
            <a:r>
              <a:rPr lang="en-US" sz="1400" dirty="0">
                <a:solidFill>
                  <a:schemeClr val="dk1"/>
                </a:solidFill>
                <a:latin typeface="Arial" panose="020B0604020202020204" pitchFamily="34" charset="0"/>
                <a:ea typeface="Tahoma"/>
                <a:cs typeface="Arial" panose="020B0604020202020204" pitchFamily="34" charset="0"/>
                <a:sym typeface="Tahoma"/>
                <a:hlinkClick r:id="rId10"/>
              </a:rPr>
              <a:t>Clipchamp </a:t>
            </a:r>
            <a:r>
              <a:rPr lang="en-US" sz="1400" dirty="0">
                <a:solidFill>
                  <a:schemeClr val="dk1"/>
                </a:solidFill>
                <a:latin typeface="Arial" panose="020B0604020202020204" pitchFamily="34" charset="0"/>
                <a:ea typeface="Tahoma"/>
                <a:cs typeface="Arial" panose="020B0604020202020204" pitchFamily="34" charset="0"/>
                <a:sym typeface="Tahoma"/>
              </a:rPr>
              <a:t>– πρόγραμμα επεξεργασίας βίντεο της Microsoft, ενσωματώνει κείμενο, μεταβάσεις και ήχο.</a:t>
            </a:r>
          </a:p>
        </p:txBody>
      </p:sp>
      <p:sp>
        <p:nvSpPr>
          <p:cNvPr id="14" name="TextBox 13">
            <a:extLst>
              <a:ext uri="{FF2B5EF4-FFF2-40B4-BE49-F238E27FC236}">
                <a16:creationId xmlns:a16="http://schemas.microsoft.com/office/drawing/2014/main" id="{225FAB85-F036-C102-8F02-544455E29104}"/>
              </a:ext>
            </a:extLst>
          </p:cNvPr>
          <p:cNvSpPr txBox="1"/>
          <p:nvPr/>
        </p:nvSpPr>
        <p:spPr>
          <a:xfrm>
            <a:off x="1919817" y="4067551"/>
            <a:ext cx="5870049" cy="565989"/>
          </a:xfrm>
          <a:prstGeom prst="rect">
            <a:avLst/>
          </a:prstGeom>
          <a:noFill/>
        </p:spPr>
        <p:txBody>
          <a:bodyPr wrap="square" rtlCol="0">
            <a:spAutoFit/>
          </a:bodyPr>
          <a:lstStyle/>
          <a:p>
            <a:pPr marL="127000">
              <a:lnSpc>
                <a:spcPct val="115000"/>
              </a:lnSpc>
              <a:spcBef>
                <a:spcPts val="1200"/>
              </a:spcBef>
              <a:buClr>
                <a:schemeClr val="dk1"/>
              </a:buClr>
              <a:buSzPts val="1600"/>
            </a:pPr>
            <a:r>
              <a:rPr lang="en" dirty="0">
                <a:solidFill>
                  <a:schemeClr val="dk1"/>
                </a:solidFill>
                <a:latin typeface="Arial" panose="020B0604020202020204" pitchFamily="34" charset="0"/>
                <a:ea typeface="Tahoma"/>
                <a:cs typeface="Arial" panose="020B0604020202020204" pitchFamily="34" charset="0"/>
                <a:sym typeface="Tahoma"/>
              </a:rPr>
              <a:t>🎬 </a:t>
            </a:r>
            <a:r>
              <a:rPr lang="en-US" dirty="0">
                <a:solidFill>
                  <a:schemeClr val="dk1"/>
                </a:solidFill>
                <a:latin typeface="Arial" panose="020B0604020202020204" pitchFamily="34" charset="0"/>
                <a:ea typeface="Tahoma"/>
                <a:cs typeface="Arial" panose="020B0604020202020204" pitchFamily="34" charset="0"/>
                <a:sym typeface="Tahoma"/>
                <a:hlinkClick r:id="rId11"/>
              </a:rPr>
              <a:t>VEV Design </a:t>
            </a:r>
            <a:r>
              <a:rPr lang="en-US" dirty="0">
                <a:solidFill>
                  <a:schemeClr val="dk1"/>
                </a:solidFill>
                <a:latin typeface="Arial" panose="020B0604020202020204" pitchFamily="34" charset="0"/>
                <a:ea typeface="Tahoma"/>
                <a:cs typeface="Arial" panose="020B0604020202020204" pitchFamily="34" charset="0"/>
                <a:sym typeface="Tahoma"/>
              </a:rPr>
              <a:t>– πρόγραμμα επεξεργασίας εικόνων για διαδραστικές ιστορίες που βασίζεται σε πρόγραμμα περιήγησης</a:t>
            </a:r>
            <a:r>
              <a:rPr lang="en-US" dirty="0">
                <a:solidFill>
                  <a:schemeClr val="dk1"/>
                </a:solidFill>
                <a:latin typeface="Tahoma"/>
                <a:ea typeface="Tahoma"/>
                <a:cs typeface="Tahoma"/>
                <a:sym typeface="Tahoma"/>
              </a:rPr>
              <a:t>.</a:t>
            </a:r>
            <a:endParaRPr lang="en-US" dirty="0"/>
          </a:p>
        </p:txBody>
      </p:sp>
      <p:sp>
        <p:nvSpPr>
          <p:cNvPr id="16" name="TextBox 15">
            <a:extLst>
              <a:ext uri="{FF2B5EF4-FFF2-40B4-BE49-F238E27FC236}">
                <a16:creationId xmlns:a16="http://schemas.microsoft.com/office/drawing/2014/main" id="{5343624C-13EF-0EEC-1E39-338E5BFA0601}"/>
              </a:ext>
            </a:extLst>
          </p:cNvPr>
          <p:cNvSpPr txBox="1"/>
          <p:nvPr/>
        </p:nvSpPr>
        <p:spPr>
          <a:xfrm>
            <a:off x="980551" y="4650212"/>
            <a:ext cx="7748582" cy="312586"/>
          </a:xfrm>
          <a:prstGeom prst="rect">
            <a:avLst/>
          </a:prstGeom>
          <a:noFill/>
        </p:spPr>
        <p:txBody>
          <a:bodyPr wrap="square">
            <a:spAutoFit/>
          </a:bodyPr>
          <a:lstStyle/>
          <a:p>
            <a:pPr>
              <a:lnSpc>
                <a:spcPct val="107000"/>
              </a:lnSpc>
              <a:spcAft>
                <a:spcPts val="800"/>
              </a:spcAft>
              <a:buNone/>
            </a:pPr>
            <a:r>
              <a:rPr lang="en-US" b="1" kern="100" dirty="0">
                <a:effectLst/>
                <a:latin typeface="Arial Black" panose="020B0A04020102020204" pitchFamily="34" charset="0"/>
                <a:ea typeface="Calibri" panose="020F0502020204030204" pitchFamily="34" charset="0"/>
                <a:cs typeface="Calibri" panose="020F0502020204030204" pitchFamily="34" charset="0"/>
              </a:rPr>
              <a:t>Μην αισθάνεστε υπερβολικά πιεσμένοι – ξεκινήστε με ΕΝΑ εργαλείο</a:t>
            </a:r>
            <a:endParaRPr lang="en-US" kern="100" dirty="0">
              <a:effectLst/>
              <a:latin typeface="Arial Black" panose="020B0A04020102020204" pitchFamily="34" charset="0"/>
              <a:ea typeface="Calibri" panose="020F0502020204030204" pitchFamily="34" charset="0"/>
              <a:cs typeface="Calibri" panose="020F0502020204030204" pitchFamily="34" charset="0"/>
            </a:endParaRPr>
          </a:p>
        </p:txBody>
      </p:sp>
      <p:sp>
        <p:nvSpPr>
          <p:cNvPr id="15" name="Google Shape;65;p13">
            <a:extLst>
              <a:ext uri="{FF2B5EF4-FFF2-40B4-BE49-F238E27FC236}">
                <a16:creationId xmlns:a16="http://schemas.microsoft.com/office/drawing/2014/main" id="{C8FD5DC5-0801-D39C-5865-ACFAE3BB7387}"/>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12"/>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5835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272B7"/>
        </a:solidFill>
        <a:effectLst/>
      </p:bgPr>
    </p:bg>
    <p:spTree>
      <p:nvGrpSpPr>
        <p:cNvPr id="1" name="Shape 99"/>
        <p:cNvGrpSpPr/>
        <p:nvPr/>
      </p:nvGrpSpPr>
      <p:grpSpPr>
        <a:xfrm>
          <a:off x="0" y="0"/>
          <a:ext cx="0" cy="0"/>
          <a:chOff x="0" y="0"/>
          <a:chExt cx="0" cy="0"/>
        </a:xfrm>
      </p:grpSpPr>
      <p:sp>
        <p:nvSpPr>
          <p:cNvPr id="100" name="Google Shape;100;p14"/>
          <p:cNvSpPr/>
          <p:nvPr/>
        </p:nvSpPr>
        <p:spPr>
          <a:xfrm rot="-1563210">
            <a:off x="-325034" y="101498"/>
            <a:ext cx="4172875" cy="2060617"/>
          </a:xfrm>
          <a:custGeom>
            <a:avLst/>
            <a:gdLst/>
            <a:ahLst/>
            <a:cxnLst/>
            <a:rect l="l" t="t" r="r" b="b"/>
            <a:pathLst>
              <a:path w="8330769" h="4104797" extrusionOk="0">
                <a:moveTo>
                  <a:pt x="0" y="0"/>
                </a:moveTo>
                <a:lnTo>
                  <a:pt x="8330770" y="0"/>
                </a:lnTo>
                <a:lnTo>
                  <a:pt x="8330770" y="4104797"/>
                </a:lnTo>
                <a:lnTo>
                  <a:pt x="0" y="4104797"/>
                </a:lnTo>
                <a:lnTo>
                  <a:pt x="0" y="0"/>
                </a:lnTo>
                <a:close/>
              </a:path>
            </a:pathLst>
          </a:custGeom>
          <a:blipFill rotWithShape="1">
            <a:blip r:embed="rId3"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1" name="Google Shape;101;p14"/>
          <p:cNvSpPr/>
          <p:nvPr/>
        </p:nvSpPr>
        <p:spPr>
          <a:xfrm rot="4724778">
            <a:off x="221226" y="-1318627"/>
            <a:ext cx="2368560" cy="2600215"/>
          </a:xfrm>
          <a:custGeom>
            <a:avLst/>
            <a:gdLst/>
            <a:ahLst/>
            <a:cxnLst/>
            <a:rect l="l" t="t" r="r" b="b"/>
            <a:pathLst>
              <a:path w="4740855" h="5204531" extrusionOk="0">
                <a:moveTo>
                  <a:pt x="0" y="0"/>
                </a:moveTo>
                <a:lnTo>
                  <a:pt x="4740855" y="0"/>
                </a:lnTo>
                <a:lnTo>
                  <a:pt x="4740855" y="5204531"/>
                </a:lnTo>
                <a:lnTo>
                  <a:pt x="0" y="5204531"/>
                </a:lnTo>
                <a:lnTo>
                  <a:pt x="0" y="0"/>
                </a:lnTo>
                <a:close/>
              </a:path>
            </a:pathLst>
          </a:custGeom>
          <a:blipFill rotWithShape="1">
            <a:blip r:embed="rId4"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2" name="Google Shape;102;p14"/>
          <p:cNvSpPr txBox="1"/>
          <p:nvPr/>
        </p:nvSpPr>
        <p:spPr>
          <a:xfrm>
            <a:off x="3552442" y="3179427"/>
            <a:ext cx="2330700" cy="107700"/>
          </a:xfrm>
          <a:prstGeom prst="rect">
            <a:avLst/>
          </a:prstGeom>
          <a:noFill/>
          <a:ln>
            <a:noFill/>
          </a:ln>
        </p:spPr>
        <p:txBody>
          <a:bodyPr spcFirstLastPara="1" wrap="square" lIns="0" tIns="0" rIns="0" bIns="0" anchor="t" anchorCtr="0">
            <a:spAutoFit/>
          </a:bodyPr>
          <a:lstStyle/>
          <a:p>
            <a:pPr marL="0" marR="0" lvl="0" indent="0" algn="ctr" rtl="0">
              <a:lnSpc>
                <a:spcPct val="139964"/>
              </a:lnSpc>
              <a:spcBef>
                <a:spcPts val="0"/>
              </a:spcBef>
              <a:spcAft>
                <a:spcPts val="0"/>
              </a:spcAft>
              <a:buNone/>
            </a:pPr>
            <a:endParaRPr sz="700"/>
          </a:p>
        </p:txBody>
      </p:sp>
      <p:sp>
        <p:nvSpPr>
          <p:cNvPr id="104" name="Google Shape;104;p14"/>
          <p:cNvSpPr/>
          <p:nvPr/>
        </p:nvSpPr>
        <p:spPr>
          <a:xfrm>
            <a:off x="567268" y="249773"/>
            <a:ext cx="8417096" cy="4161565"/>
          </a:xfrm>
          <a:custGeom>
            <a:avLst/>
            <a:gdLst/>
            <a:ahLst/>
            <a:cxnLst/>
            <a:rect l="l" t="t" r="r" b="b"/>
            <a:pathLst>
              <a:path w="6151392" h="1382867" extrusionOk="0">
                <a:moveTo>
                  <a:pt x="6026932" y="1382867"/>
                </a:moveTo>
                <a:lnTo>
                  <a:pt x="124460" y="1382867"/>
                </a:lnTo>
                <a:cubicBezTo>
                  <a:pt x="55880" y="1382867"/>
                  <a:pt x="0" y="1326987"/>
                  <a:pt x="0" y="1258407"/>
                </a:cubicBezTo>
                <a:lnTo>
                  <a:pt x="0" y="124460"/>
                </a:lnTo>
                <a:cubicBezTo>
                  <a:pt x="0" y="55880"/>
                  <a:pt x="55880" y="0"/>
                  <a:pt x="124460" y="0"/>
                </a:cubicBezTo>
                <a:lnTo>
                  <a:pt x="6026932" y="0"/>
                </a:lnTo>
                <a:cubicBezTo>
                  <a:pt x="6095512" y="0"/>
                  <a:pt x="6151392" y="55880"/>
                  <a:pt x="6151392" y="124460"/>
                </a:cubicBezTo>
                <a:lnTo>
                  <a:pt x="6151392" y="1258407"/>
                </a:lnTo>
                <a:cubicBezTo>
                  <a:pt x="6151392" y="1326987"/>
                  <a:pt x="6095512" y="1382867"/>
                  <a:pt x="6026932" y="1382867"/>
                </a:cubicBezTo>
                <a:close/>
              </a:path>
            </a:pathLst>
          </a:custGeom>
          <a:solidFill>
            <a:srgbClr val="8FC4E5"/>
          </a:solidFill>
          <a:ln>
            <a:noFill/>
          </a:ln>
        </p:spPr>
        <p:txBody>
          <a:bodyPr spcFirstLastPara="1" wrap="square" lIns="45725" tIns="22850" rIns="45725" bIns="22850" numCol="2" anchor="t" anchorCtr="0">
            <a:noAutofit/>
          </a:bodyPr>
          <a:lstStyle/>
          <a:p>
            <a:pPr marL="0" marR="0" lvl="0" indent="0" algn="l" rtl="0">
              <a:spcBef>
                <a:spcPts val="0"/>
              </a:spcBef>
              <a:spcAft>
                <a:spcPts val="0"/>
              </a:spcAft>
              <a:buNone/>
            </a:pPr>
            <a:r>
              <a:rPr lang="el-GR" sz="1100" b="1" dirty="0">
                <a:solidFill>
                  <a:schemeClr val="dk1"/>
                </a:solidFill>
              </a:rPr>
              <a:t>   </a:t>
            </a:r>
            <a:r>
              <a:rPr lang="en" sz="1100" b="1" dirty="0">
                <a:solidFill>
                  <a:schemeClr val="dk1"/>
                </a:solidFill>
              </a:rPr>
              <a:t>ΠΕΡΙΕΧΟΜΕΝΑ</a:t>
            </a:r>
            <a:endParaRPr sz="1100" b="1" dirty="0">
              <a:solidFill>
                <a:schemeClr val="dk1"/>
              </a:solidFill>
            </a:endParaRPr>
          </a:p>
          <a:p>
            <a:pPr marL="0" marR="0" lvl="0" indent="0" algn="l" rtl="0">
              <a:spcBef>
                <a:spcPts val="0"/>
              </a:spcBef>
              <a:spcAft>
                <a:spcPts val="0"/>
              </a:spcAft>
              <a:buNone/>
            </a:pPr>
            <a:endParaRPr sz="700"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l-GR" sz="1100" b="1" dirty="0">
                <a:solidFill>
                  <a:schemeClr val="dk1"/>
                </a:solidFill>
              </a:rPr>
              <a:t>  </a:t>
            </a:r>
            <a:r>
              <a:rPr lang="en" sz="1100" b="1" dirty="0">
                <a:solidFill>
                  <a:schemeClr val="dk1"/>
                </a:solidFill>
              </a:rPr>
              <a:t>Webinar 3: Δημιουργία και κοινή χρήση της ψηφιακής </a:t>
            </a:r>
            <a:r>
              <a:rPr lang="el-GR" sz="1100" b="1" dirty="0">
                <a:solidFill>
                  <a:schemeClr val="dk1"/>
                </a:solidFill>
              </a:rPr>
              <a:t>   </a:t>
            </a:r>
            <a:r>
              <a:rPr lang="en" sz="1100" b="1" dirty="0">
                <a:solidFill>
                  <a:schemeClr val="dk1"/>
                </a:solidFill>
              </a:rPr>
              <a:t>φωτογραφικής σας ιστορίας</a:t>
            </a:r>
            <a:endParaRPr sz="1100" b="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l-GR" sz="1100" b="1" dirty="0">
                <a:solidFill>
                  <a:schemeClr val="dk1"/>
                </a:solidFill>
              </a:rPr>
              <a:t>  </a:t>
            </a:r>
            <a:r>
              <a:rPr lang="en" sz="1100" b="1" dirty="0">
                <a:solidFill>
                  <a:schemeClr val="dk1"/>
                </a:solidFill>
              </a:rPr>
              <a:t>Τεχνικές παραγωγής (λήψη και επεξεργασία)</a:t>
            </a:r>
            <a:endParaRPr sz="1100" b="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l-GR" sz="1100" b="1" dirty="0">
                <a:solidFill>
                  <a:schemeClr val="dk1"/>
                </a:solidFill>
              </a:rPr>
              <a:t>  </a:t>
            </a:r>
            <a:r>
              <a:rPr lang="en" sz="1100" b="1" dirty="0">
                <a:solidFill>
                  <a:schemeClr val="dk1"/>
                </a:solidFill>
              </a:rPr>
              <a:t>Προσθήκη κειμένου, λεζάντων και ήχου</a:t>
            </a:r>
            <a:endParaRPr sz="1100" b="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l-GR" sz="1100" b="1" dirty="0">
                <a:solidFill>
                  <a:schemeClr val="dk1"/>
                </a:solidFill>
              </a:rPr>
              <a:t>  </a:t>
            </a:r>
            <a:r>
              <a:rPr lang="en" sz="1100" b="1" dirty="0">
                <a:solidFill>
                  <a:schemeClr val="dk1"/>
                </a:solidFill>
              </a:rPr>
              <a:t>Προσθήκη υλικού από ψηφιακά αποθετήρια</a:t>
            </a:r>
            <a:endParaRPr sz="1100" b="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l-GR" sz="1100" b="1" dirty="0">
                <a:solidFill>
                  <a:schemeClr val="dk1"/>
                </a:solidFill>
              </a:rPr>
              <a:t>  </a:t>
            </a:r>
            <a:r>
              <a:rPr lang="en" sz="1100" b="1" dirty="0">
                <a:solidFill>
                  <a:schemeClr val="dk1"/>
                </a:solidFill>
              </a:rPr>
              <a:t>Ηθική και ψηφιακή </a:t>
            </a:r>
            <a:r>
              <a:rPr lang="el-GR" sz="1100" b="1" dirty="0">
                <a:solidFill>
                  <a:schemeClr val="dk1"/>
                </a:solidFill>
              </a:rPr>
              <a:t>πολιτότητα</a:t>
            </a:r>
            <a:r>
              <a:rPr lang="en" sz="1100" b="1" dirty="0">
                <a:solidFill>
                  <a:schemeClr val="dk1"/>
                </a:solidFill>
              </a:rPr>
              <a:t>  </a:t>
            </a:r>
            <a:endParaRPr sz="1100" b="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l-GR" sz="1100" b="1" dirty="0">
                <a:solidFill>
                  <a:schemeClr val="dk1"/>
                </a:solidFill>
              </a:rPr>
              <a:t>  </a:t>
            </a:r>
            <a:r>
              <a:rPr lang="en" sz="1100" b="1" dirty="0">
                <a:solidFill>
                  <a:schemeClr val="dk1"/>
                </a:solidFill>
              </a:rPr>
              <a:t>Πλατφόρμες </a:t>
            </a:r>
            <a:r>
              <a:rPr lang="el-GR" sz="1100" b="1" dirty="0">
                <a:solidFill>
                  <a:schemeClr val="dk1"/>
                </a:solidFill>
              </a:rPr>
              <a:t>διαμοιρασμού</a:t>
            </a:r>
            <a:endParaRPr sz="1100" b="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l-GR" sz="1100" b="1" dirty="0">
                <a:solidFill>
                  <a:schemeClr val="dk1"/>
                </a:solidFill>
              </a:rPr>
              <a:t>  </a:t>
            </a:r>
            <a:r>
              <a:rPr lang="en" sz="1100" b="1" dirty="0">
                <a:solidFill>
                  <a:schemeClr val="dk1"/>
                </a:solidFill>
              </a:rPr>
              <a:t>Αξιολόγηση και αναστοχασμός</a:t>
            </a:r>
            <a:endParaRPr sz="1100" b="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l-GR" sz="1100" b="1" dirty="0">
                <a:solidFill>
                  <a:schemeClr val="dk1"/>
                </a:solidFill>
              </a:rPr>
              <a:t>  </a:t>
            </a:r>
            <a:r>
              <a:rPr lang="en" sz="1100" b="1" dirty="0">
                <a:solidFill>
                  <a:schemeClr val="dk1"/>
                </a:solidFill>
              </a:rPr>
              <a:t>Αναφορές και βιβλιογραφία</a:t>
            </a:r>
            <a:endParaRPr sz="1100" b="1" dirty="0">
              <a:solidFill>
                <a:schemeClr val="dk1"/>
              </a:solidFill>
            </a:endParaRPr>
          </a:p>
          <a:p>
            <a:pPr marL="0" lvl="0" indent="0" algn="l" rtl="0">
              <a:lnSpc>
                <a:spcPct val="115000"/>
              </a:lnSpc>
              <a:spcBef>
                <a:spcPts val="1200"/>
              </a:spcBef>
              <a:spcAft>
                <a:spcPts val="0"/>
              </a:spcAft>
              <a:buSzPts val="1100"/>
              <a:buNone/>
            </a:pPr>
            <a:endParaRPr sz="700" b="1" dirty="0">
              <a:solidFill>
                <a:schemeClr val="dk1"/>
              </a:solidFill>
            </a:endParaRPr>
          </a:p>
          <a:p>
            <a:pPr marL="0" marR="0" lvl="0" indent="0" algn="l" rtl="0">
              <a:spcBef>
                <a:spcPts val="1200"/>
              </a:spcBef>
              <a:spcAft>
                <a:spcPts val="0"/>
              </a:spcAft>
              <a:buNone/>
            </a:pPr>
            <a:endParaRPr sz="500" dirty="0">
              <a:solidFill>
                <a:schemeClr val="dk1"/>
              </a:solidFill>
            </a:endParaRPr>
          </a:p>
        </p:txBody>
      </p:sp>
      <p:sp>
        <p:nvSpPr>
          <p:cNvPr id="106" name="Google Shape;106;p14"/>
          <p:cNvSpPr/>
          <p:nvPr/>
        </p:nvSpPr>
        <p:spPr>
          <a:xfrm>
            <a:off x="1984975" y="3494778"/>
            <a:ext cx="1933063" cy="2553560"/>
          </a:xfrm>
          <a:custGeom>
            <a:avLst/>
            <a:gdLst/>
            <a:ahLst/>
            <a:cxnLst/>
            <a:rect l="l" t="t" r="r" b="b"/>
            <a:pathLst>
              <a:path w="5407168" h="6948463" extrusionOk="0">
                <a:moveTo>
                  <a:pt x="0" y="0"/>
                </a:moveTo>
                <a:lnTo>
                  <a:pt x="5407168" y="0"/>
                </a:lnTo>
                <a:lnTo>
                  <a:pt x="5407168" y="6948463"/>
                </a:lnTo>
                <a:lnTo>
                  <a:pt x="0" y="6948463"/>
                </a:lnTo>
                <a:lnTo>
                  <a:pt x="0" y="0"/>
                </a:lnTo>
                <a:close/>
              </a:path>
            </a:pathLst>
          </a:custGeom>
          <a:blipFill rotWithShape="1">
            <a:blip r:embed="rId5"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7" name="Google Shape;107;p14"/>
          <p:cNvSpPr/>
          <p:nvPr/>
        </p:nvSpPr>
        <p:spPr>
          <a:xfrm rot="9329096" flipH="1">
            <a:off x="4719565" y="2713472"/>
            <a:ext cx="6249705" cy="2988496"/>
          </a:xfrm>
          <a:custGeom>
            <a:avLst/>
            <a:gdLst/>
            <a:ahLst/>
            <a:cxnLst/>
            <a:rect l="l" t="t" r="r" b="b"/>
            <a:pathLst>
              <a:path w="12497380" h="5976020" extrusionOk="0">
                <a:moveTo>
                  <a:pt x="12497380" y="0"/>
                </a:moveTo>
                <a:lnTo>
                  <a:pt x="0" y="0"/>
                </a:lnTo>
                <a:lnTo>
                  <a:pt x="0" y="5976020"/>
                </a:lnTo>
                <a:lnTo>
                  <a:pt x="12497380" y="5976020"/>
                </a:lnTo>
                <a:lnTo>
                  <a:pt x="1249738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8" name="Google Shape;108;p14"/>
          <p:cNvSpPr/>
          <p:nvPr/>
        </p:nvSpPr>
        <p:spPr>
          <a:xfrm rot="-4953377" flipH="1">
            <a:off x="5199560" y="3263047"/>
            <a:ext cx="2957885" cy="3158906"/>
          </a:xfrm>
          <a:custGeom>
            <a:avLst/>
            <a:gdLst/>
            <a:ahLst/>
            <a:cxnLst/>
            <a:rect l="l" t="t" r="r" b="b"/>
            <a:pathLst>
              <a:path w="5895392" h="6296050" extrusionOk="0">
                <a:moveTo>
                  <a:pt x="5895392" y="0"/>
                </a:moveTo>
                <a:lnTo>
                  <a:pt x="0" y="0"/>
                </a:lnTo>
                <a:lnTo>
                  <a:pt x="0" y="6296050"/>
                </a:lnTo>
                <a:lnTo>
                  <a:pt x="5895392" y="6296050"/>
                </a:lnTo>
                <a:lnTo>
                  <a:pt x="5895392" y="0"/>
                </a:lnTo>
                <a:close/>
              </a:path>
            </a:pathLst>
          </a:custGeom>
          <a:blipFill rotWithShape="1">
            <a:blip r:embed="rId7"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9" name="Google Shape;109;p14"/>
          <p:cNvSpPr/>
          <p:nvPr/>
        </p:nvSpPr>
        <p:spPr>
          <a:xfrm rot="-1432517">
            <a:off x="5710525" y="3506065"/>
            <a:ext cx="2132266" cy="2246641"/>
          </a:xfrm>
          <a:custGeom>
            <a:avLst/>
            <a:gdLst/>
            <a:ahLst/>
            <a:cxnLst/>
            <a:rect l="l" t="t" r="r" b="b"/>
            <a:pathLst>
              <a:path w="4261870" h="4490476" extrusionOk="0">
                <a:moveTo>
                  <a:pt x="0" y="0"/>
                </a:moveTo>
                <a:lnTo>
                  <a:pt x="4261870" y="0"/>
                </a:lnTo>
                <a:lnTo>
                  <a:pt x="4261870" y="4490476"/>
                </a:lnTo>
                <a:lnTo>
                  <a:pt x="0" y="4490476"/>
                </a:lnTo>
                <a:lnTo>
                  <a:pt x="0" y="0"/>
                </a:lnTo>
                <a:close/>
              </a:path>
            </a:pathLst>
          </a:custGeom>
          <a:blipFill rotWithShape="1">
            <a:blip r:embed="rId8"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0" name="Google Shape;110;p14"/>
          <p:cNvSpPr/>
          <p:nvPr/>
        </p:nvSpPr>
        <p:spPr>
          <a:xfrm>
            <a:off x="7868164" y="161094"/>
            <a:ext cx="1116199" cy="833661"/>
          </a:xfrm>
          <a:custGeom>
            <a:avLst/>
            <a:gdLst/>
            <a:ahLst/>
            <a:cxnLst/>
            <a:rect l="l" t="t" r="r" b="b"/>
            <a:pathLst>
              <a:path w="2232397" h="1667321" extrusionOk="0">
                <a:moveTo>
                  <a:pt x="0" y="0"/>
                </a:moveTo>
                <a:lnTo>
                  <a:pt x="2232397" y="0"/>
                </a:lnTo>
                <a:lnTo>
                  <a:pt x="2232397" y="1667321"/>
                </a:lnTo>
                <a:lnTo>
                  <a:pt x="0" y="1667321"/>
                </a:lnTo>
                <a:lnTo>
                  <a:pt x="0" y="0"/>
                </a:lnTo>
                <a:close/>
              </a:path>
            </a:pathLst>
          </a:custGeom>
          <a:blipFill rotWithShape="1">
            <a:blip r:embed="rId9"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 name="Google Shape;65;p13">
            <a:extLst>
              <a:ext uri="{FF2B5EF4-FFF2-40B4-BE49-F238E27FC236}">
                <a16:creationId xmlns:a16="http://schemas.microsoft.com/office/drawing/2014/main" id="{7F8563B1-C373-8791-03B6-C4764482C0BB}"/>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10"/>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FC4E5"/>
        </a:solidFill>
        <a:effectLst/>
      </p:bgPr>
    </p:bg>
    <p:spTree>
      <p:nvGrpSpPr>
        <p:cNvPr id="1" name="Shape 391">
          <a:extLst>
            <a:ext uri="{FF2B5EF4-FFF2-40B4-BE49-F238E27FC236}">
              <a16:creationId xmlns:a16="http://schemas.microsoft.com/office/drawing/2014/main" id="{C3D76EC0-7FA2-AF02-9530-17C56C31A826}"/>
            </a:ext>
          </a:extLst>
        </p:cNvPr>
        <p:cNvGrpSpPr/>
        <p:nvPr/>
      </p:nvGrpSpPr>
      <p:grpSpPr>
        <a:xfrm>
          <a:off x="0" y="0"/>
          <a:ext cx="0" cy="0"/>
          <a:chOff x="0" y="0"/>
          <a:chExt cx="0" cy="0"/>
        </a:xfrm>
      </p:grpSpPr>
      <p:sp>
        <p:nvSpPr>
          <p:cNvPr id="392" name="Google Shape;392;p27">
            <a:extLst>
              <a:ext uri="{FF2B5EF4-FFF2-40B4-BE49-F238E27FC236}">
                <a16:creationId xmlns:a16="http://schemas.microsoft.com/office/drawing/2014/main" id="{B826AC34-502A-C1FD-95F6-90AF0BE0A229}"/>
              </a:ext>
            </a:extLst>
          </p:cNvPr>
          <p:cNvSpPr txBox="1"/>
          <p:nvPr/>
        </p:nvSpPr>
        <p:spPr>
          <a:xfrm>
            <a:off x="117764" y="-39959"/>
            <a:ext cx="6848631" cy="1003352"/>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SzPts val="1100"/>
              <a:buNone/>
            </a:pPr>
            <a:r>
              <a:rPr lang="en-US" sz="2400" b="1" dirty="0">
                <a:solidFill>
                  <a:schemeClr val="tx1"/>
                </a:solidFill>
                <a:latin typeface="Arial Black" panose="020B0A04020102020204" pitchFamily="34" charset="0"/>
              </a:rPr>
              <a:t>Ενσωμάτωση φωνής και εικόνων σε μια αφήγηση</a:t>
            </a:r>
            <a:endParaRPr sz="2400" dirty="0">
              <a:solidFill>
                <a:schemeClr val="tx1"/>
              </a:solidFill>
              <a:latin typeface="Arial Black" panose="020B0A04020102020204" pitchFamily="34" charset="0"/>
            </a:endParaRPr>
          </a:p>
        </p:txBody>
      </p:sp>
      <p:sp>
        <p:nvSpPr>
          <p:cNvPr id="393" name="Google Shape;393;p27">
            <a:extLst>
              <a:ext uri="{FF2B5EF4-FFF2-40B4-BE49-F238E27FC236}">
                <a16:creationId xmlns:a16="http://schemas.microsoft.com/office/drawing/2014/main" id="{10F6DF3B-FA75-94A0-87B1-690D1F8D8624}"/>
              </a:ext>
            </a:extLst>
          </p:cNvPr>
          <p:cNvSpPr txBox="1"/>
          <p:nvPr/>
        </p:nvSpPr>
        <p:spPr>
          <a:xfrm>
            <a:off x="165429" y="1008431"/>
            <a:ext cx="6753300" cy="3619452"/>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1800" b="1" dirty="0">
                <a:solidFill>
                  <a:schemeClr val="tx1"/>
                </a:solidFill>
              </a:rPr>
              <a:t>Πώς να συνδυάσετε φωνή και εικόνες</a:t>
            </a:r>
          </a:p>
          <a:p>
            <a:pPr marL="0" marR="0" lvl="0" indent="0" algn="l" rtl="0">
              <a:lnSpc>
                <a:spcPct val="140000"/>
              </a:lnSpc>
              <a:spcBef>
                <a:spcPts val="0"/>
              </a:spcBef>
              <a:spcAft>
                <a:spcPts val="0"/>
              </a:spcAft>
              <a:buNone/>
            </a:pPr>
            <a:endParaRPr lang="en-US" sz="1500" dirty="0">
              <a:solidFill>
                <a:schemeClr val="tx1"/>
              </a:solidFill>
            </a:endParaRPr>
          </a:p>
          <a:p>
            <a:pPr marL="285750" marR="0" lvl="0" indent="-285750" algn="l" rtl="0">
              <a:lnSpc>
                <a:spcPct val="140000"/>
              </a:lnSpc>
              <a:spcBef>
                <a:spcPts val="0"/>
              </a:spcBef>
              <a:spcAft>
                <a:spcPts val="0"/>
              </a:spcAft>
              <a:buFont typeface="Wingdings" panose="05000000000000000000" pitchFamily="2" charset="2"/>
              <a:buChar char="Ø"/>
            </a:pPr>
            <a:r>
              <a:rPr lang="en-US" sz="1500" dirty="0">
                <a:solidFill>
                  <a:schemeClr val="tx1"/>
                </a:solidFill>
              </a:rPr>
              <a:t>Γράψτε ένα σύντομο σενάριο: 5-8 προτάσεις που εκφράζουν το συναίσθημα, όχι μόνο τα γεγονότα. Γράψτε όπως μιλάτε, </a:t>
            </a:r>
            <a:r>
              <a:rPr lang="en-US" sz="1500" dirty="0" err="1">
                <a:solidFill>
                  <a:schemeClr val="tx1"/>
                </a:solidFill>
              </a:rPr>
              <a:t>όχι</a:t>
            </a:r>
            <a:r>
              <a:rPr lang="en-US" sz="1500" dirty="0">
                <a:solidFill>
                  <a:schemeClr val="tx1"/>
                </a:solidFill>
              </a:rPr>
              <a:t> </a:t>
            </a:r>
            <a:r>
              <a:rPr lang="el-GR" sz="1500" dirty="0">
                <a:solidFill>
                  <a:schemeClr val="tx1"/>
                </a:solidFill>
              </a:rPr>
              <a:t>σαν έκθεση ιδεών</a:t>
            </a:r>
            <a:endParaRPr lang="en-US" sz="1500" dirty="0">
              <a:solidFill>
                <a:schemeClr val="tx1"/>
              </a:solidFill>
            </a:endParaRPr>
          </a:p>
          <a:p>
            <a:pPr marL="285750" marR="0" lvl="0" indent="-285750" algn="l" rtl="0">
              <a:lnSpc>
                <a:spcPct val="140000"/>
              </a:lnSpc>
              <a:spcBef>
                <a:spcPts val="0"/>
              </a:spcBef>
              <a:spcAft>
                <a:spcPts val="0"/>
              </a:spcAft>
              <a:buFont typeface="Wingdings" panose="05000000000000000000" pitchFamily="2" charset="2"/>
              <a:buChar char="Ø"/>
            </a:pPr>
            <a:r>
              <a:rPr lang="en-US" sz="1500" dirty="0">
                <a:solidFill>
                  <a:schemeClr val="tx1"/>
                </a:solidFill>
              </a:rPr>
              <a:t>Ταιριάξτε κάθε πρόταση με μια εικόνα που απεικονίζει το </a:t>
            </a:r>
            <a:br>
              <a:rPr lang="el-GR" sz="1500" dirty="0">
                <a:solidFill>
                  <a:schemeClr val="tx1"/>
                </a:solidFill>
              </a:rPr>
            </a:br>
            <a:r>
              <a:rPr lang="en-US" sz="1500" dirty="0" err="1">
                <a:solidFill>
                  <a:schemeClr val="tx1"/>
                </a:solidFill>
              </a:rPr>
              <a:t>συν</a:t>
            </a:r>
            <a:r>
              <a:rPr lang="en-US" sz="1500" dirty="0">
                <a:solidFill>
                  <a:schemeClr val="tx1"/>
                </a:solidFill>
              </a:rPr>
              <a:t>αίσθημα ή την ιδέα της. Τα οπτικά και τα λεκτικά </a:t>
            </a:r>
            <a:r>
              <a:rPr lang="en-US" sz="1500" dirty="0" err="1">
                <a:solidFill>
                  <a:schemeClr val="tx1"/>
                </a:solidFill>
              </a:rPr>
              <a:t>στοιχεί</a:t>
            </a:r>
            <a:r>
              <a:rPr lang="en-US" sz="1500" dirty="0">
                <a:solidFill>
                  <a:schemeClr val="tx1"/>
                </a:solidFill>
              </a:rPr>
              <a:t>α </a:t>
            </a:r>
            <a:br>
              <a:rPr lang="el-GR" sz="1500" dirty="0">
                <a:solidFill>
                  <a:schemeClr val="tx1"/>
                </a:solidFill>
              </a:rPr>
            </a:br>
            <a:r>
              <a:rPr lang="en-US" sz="1500" dirty="0">
                <a:solidFill>
                  <a:schemeClr val="tx1"/>
                </a:solidFill>
              </a:rPr>
              <a:t>π</a:t>
            </a:r>
            <a:r>
              <a:rPr lang="en-US" sz="1500" dirty="0" err="1">
                <a:solidFill>
                  <a:schemeClr val="tx1"/>
                </a:solidFill>
              </a:rPr>
              <a:t>ρέ</a:t>
            </a:r>
            <a:r>
              <a:rPr lang="en-US" sz="1500" dirty="0">
                <a:solidFill>
                  <a:schemeClr val="tx1"/>
                </a:solidFill>
              </a:rPr>
              <a:t>πει να αλληλοσυμπληρώνονται, όχι να επαναλαμβάνονται</a:t>
            </a:r>
          </a:p>
          <a:p>
            <a:pPr marL="285750" marR="0" lvl="0" indent="-285750" algn="l" rtl="0">
              <a:lnSpc>
                <a:spcPct val="140000"/>
              </a:lnSpc>
              <a:spcBef>
                <a:spcPts val="0"/>
              </a:spcBef>
              <a:spcAft>
                <a:spcPts val="0"/>
              </a:spcAft>
              <a:buFont typeface="Wingdings" panose="05000000000000000000" pitchFamily="2" charset="2"/>
              <a:buChar char="Ø"/>
            </a:pPr>
            <a:r>
              <a:rPr lang="en-US" sz="1500" dirty="0">
                <a:solidFill>
                  <a:schemeClr val="tx1"/>
                </a:solidFill>
              </a:rPr>
              <a:t>Ηχογραφήστε τη φωνή σας αργά και καθαρά, δίνοντας έμφαση στις </a:t>
            </a:r>
            <a:br>
              <a:rPr lang="el-GR" sz="1500" dirty="0">
                <a:solidFill>
                  <a:schemeClr val="tx1"/>
                </a:solidFill>
              </a:rPr>
            </a:br>
            <a:r>
              <a:rPr lang="en-US" sz="1500" dirty="0">
                <a:solidFill>
                  <a:schemeClr val="tx1"/>
                </a:solidFill>
              </a:rPr>
              <a:t>α</a:t>
            </a:r>
            <a:r>
              <a:rPr lang="en-US" sz="1500" dirty="0" err="1">
                <a:solidFill>
                  <a:schemeClr val="tx1"/>
                </a:solidFill>
              </a:rPr>
              <a:t>λλ</a:t>
            </a:r>
            <a:r>
              <a:rPr lang="en-US" sz="1500" dirty="0">
                <a:solidFill>
                  <a:schemeClr val="tx1"/>
                </a:solidFill>
              </a:rPr>
              <a:t>αγές τόνου (θυμηθείτε το Webinar 2).</a:t>
            </a:r>
          </a:p>
          <a:p>
            <a:pPr marL="285750" marR="0" lvl="0" indent="-285750" algn="l" rtl="0">
              <a:lnSpc>
                <a:spcPct val="140000"/>
              </a:lnSpc>
              <a:spcBef>
                <a:spcPts val="0"/>
              </a:spcBef>
              <a:spcAft>
                <a:spcPts val="0"/>
              </a:spcAft>
              <a:buFont typeface="Wingdings" panose="05000000000000000000" pitchFamily="2" charset="2"/>
              <a:buChar char="Ø"/>
            </a:pPr>
            <a:r>
              <a:rPr lang="en-US" sz="1500" dirty="0">
                <a:solidFill>
                  <a:schemeClr val="tx1"/>
                </a:solidFill>
              </a:rPr>
              <a:t>Προσθέστε μουσική ή ήχους περιβάλλοντος για να δημιουργήσετε </a:t>
            </a:r>
            <a:r>
              <a:rPr lang="el-GR" sz="1500" dirty="0">
                <a:solidFill>
                  <a:schemeClr val="tx1"/>
                </a:solidFill>
              </a:rPr>
              <a:t>                        	</a:t>
            </a:r>
            <a:r>
              <a:rPr lang="en-US" sz="1500" dirty="0">
                <a:solidFill>
                  <a:schemeClr val="tx1"/>
                </a:solidFill>
              </a:rPr>
              <a:t>α</a:t>
            </a:r>
            <a:r>
              <a:rPr lang="en-US" sz="1500" dirty="0" err="1">
                <a:solidFill>
                  <a:schemeClr val="tx1"/>
                </a:solidFill>
              </a:rPr>
              <a:t>τμόσφ</a:t>
            </a:r>
            <a:r>
              <a:rPr lang="en-US" sz="1500" dirty="0">
                <a:solidFill>
                  <a:schemeClr val="tx1"/>
                </a:solidFill>
              </a:rPr>
              <a:t>αιρα.</a:t>
            </a:r>
            <a:endParaRPr sz="1500" dirty="0">
              <a:solidFill>
                <a:schemeClr val="tx1"/>
              </a:solidFill>
            </a:endParaRPr>
          </a:p>
        </p:txBody>
      </p:sp>
      <p:sp>
        <p:nvSpPr>
          <p:cNvPr id="394" name="Google Shape;394;p27">
            <a:extLst>
              <a:ext uri="{FF2B5EF4-FFF2-40B4-BE49-F238E27FC236}">
                <a16:creationId xmlns:a16="http://schemas.microsoft.com/office/drawing/2014/main" id="{D085D9DB-EDF0-6D10-9ADC-E60FE31D5B9C}"/>
              </a:ext>
            </a:extLst>
          </p:cNvPr>
          <p:cNvSpPr/>
          <p:nvPr/>
        </p:nvSpPr>
        <p:spPr>
          <a:xfrm rot="-429627">
            <a:off x="5956398" y="-2149432"/>
            <a:ext cx="7341621" cy="7317786"/>
          </a:xfrm>
          <a:custGeom>
            <a:avLst/>
            <a:gdLst/>
            <a:ahLst/>
            <a:cxnLst/>
            <a:rect l="l" t="t" r="r" b="b"/>
            <a:pathLst>
              <a:path w="17926051" h="16426782" extrusionOk="0">
                <a:moveTo>
                  <a:pt x="0" y="0"/>
                </a:moveTo>
                <a:lnTo>
                  <a:pt x="17926051" y="0"/>
                </a:lnTo>
                <a:lnTo>
                  <a:pt x="17926051" y="16426782"/>
                </a:lnTo>
                <a:lnTo>
                  <a:pt x="0" y="16426782"/>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5" name="Google Shape;395;p27">
            <a:extLst>
              <a:ext uri="{FF2B5EF4-FFF2-40B4-BE49-F238E27FC236}">
                <a16:creationId xmlns:a16="http://schemas.microsoft.com/office/drawing/2014/main" id="{ADD2D028-F216-7AD2-69CF-285EEAE9E3CA}"/>
              </a:ext>
            </a:extLst>
          </p:cNvPr>
          <p:cNvSpPr/>
          <p:nvPr/>
        </p:nvSpPr>
        <p:spPr>
          <a:xfrm>
            <a:off x="6487885" y="2351314"/>
            <a:ext cx="2446565" cy="3030669"/>
          </a:xfrm>
          <a:custGeom>
            <a:avLst/>
            <a:gdLst/>
            <a:ahLst/>
            <a:cxnLst/>
            <a:rect l="l" t="t" r="r" b="b"/>
            <a:pathLst>
              <a:path w="7010623" h="7680962" extrusionOk="0">
                <a:moveTo>
                  <a:pt x="0" y="0"/>
                </a:moveTo>
                <a:lnTo>
                  <a:pt x="7010623" y="0"/>
                </a:lnTo>
                <a:lnTo>
                  <a:pt x="7010623" y="7680961"/>
                </a:lnTo>
                <a:lnTo>
                  <a:pt x="0" y="7680961"/>
                </a:lnTo>
                <a:lnTo>
                  <a:pt x="0" y="0"/>
                </a:lnTo>
                <a:close/>
              </a:path>
            </a:pathLst>
          </a:custGeom>
          <a:blipFill rotWithShape="1">
            <a:blip r:embed="rId4"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6" name="Google Shape;396;p27">
            <a:extLst>
              <a:ext uri="{FF2B5EF4-FFF2-40B4-BE49-F238E27FC236}">
                <a16:creationId xmlns:a16="http://schemas.microsoft.com/office/drawing/2014/main" id="{05EAC6C8-5C66-F9AF-2E60-8E4019A40B70}"/>
              </a:ext>
            </a:extLst>
          </p:cNvPr>
          <p:cNvSpPr/>
          <p:nvPr/>
        </p:nvSpPr>
        <p:spPr>
          <a:xfrm>
            <a:off x="117764" y="4453579"/>
            <a:ext cx="793173" cy="592401"/>
          </a:xfrm>
          <a:custGeom>
            <a:avLst/>
            <a:gdLst/>
            <a:ahLst/>
            <a:cxnLst/>
            <a:rect l="l" t="t" r="r" b="b"/>
            <a:pathLst>
              <a:path w="1586346" h="1184802" extrusionOk="0">
                <a:moveTo>
                  <a:pt x="0" y="0"/>
                </a:moveTo>
                <a:lnTo>
                  <a:pt x="1586346" y="0"/>
                </a:lnTo>
                <a:lnTo>
                  <a:pt x="1586346" y="1184803"/>
                </a:lnTo>
                <a:lnTo>
                  <a:pt x="0" y="1184803"/>
                </a:lnTo>
                <a:lnTo>
                  <a:pt x="0" y="0"/>
                </a:lnTo>
                <a:close/>
              </a:path>
            </a:pathLst>
          </a:custGeom>
          <a:blipFill rotWithShape="1">
            <a:blip r:embed="rId5"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 name="Google Shape;65;p13">
            <a:extLst>
              <a:ext uri="{FF2B5EF4-FFF2-40B4-BE49-F238E27FC236}">
                <a16:creationId xmlns:a16="http://schemas.microsoft.com/office/drawing/2014/main" id="{E0DE50FF-E1AB-434E-B028-F29019BF6110}"/>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6"/>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4477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FC4E5"/>
        </a:solidFill>
        <a:effectLst/>
      </p:bgPr>
    </p:bg>
    <p:spTree>
      <p:nvGrpSpPr>
        <p:cNvPr id="1" name="Shape 391">
          <a:extLst>
            <a:ext uri="{FF2B5EF4-FFF2-40B4-BE49-F238E27FC236}">
              <a16:creationId xmlns:a16="http://schemas.microsoft.com/office/drawing/2014/main" id="{B687B384-5A89-27D6-1F1A-3D2F0D488DF3}"/>
            </a:ext>
          </a:extLst>
        </p:cNvPr>
        <p:cNvGrpSpPr/>
        <p:nvPr/>
      </p:nvGrpSpPr>
      <p:grpSpPr>
        <a:xfrm>
          <a:off x="0" y="0"/>
          <a:ext cx="0" cy="0"/>
          <a:chOff x="0" y="0"/>
          <a:chExt cx="0" cy="0"/>
        </a:xfrm>
      </p:grpSpPr>
      <p:sp>
        <p:nvSpPr>
          <p:cNvPr id="392" name="Google Shape;392;p27">
            <a:extLst>
              <a:ext uri="{FF2B5EF4-FFF2-40B4-BE49-F238E27FC236}">
                <a16:creationId xmlns:a16="http://schemas.microsoft.com/office/drawing/2014/main" id="{A944F4B9-7724-93DA-55D5-E1AC801FC17B}"/>
              </a:ext>
            </a:extLst>
          </p:cNvPr>
          <p:cNvSpPr txBox="1"/>
          <p:nvPr/>
        </p:nvSpPr>
        <p:spPr>
          <a:xfrm>
            <a:off x="117764" y="-39959"/>
            <a:ext cx="6848631" cy="1003352"/>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SzPts val="1100"/>
              <a:buNone/>
            </a:pPr>
            <a:r>
              <a:rPr lang="en-US" sz="2400" b="1" dirty="0">
                <a:solidFill>
                  <a:schemeClr val="tx1"/>
                </a:solidFill>
                <a:latin typeface="Arial Black" panose="020B0A04020102020204" pitchFamily="34" charset="0"/>
              </a:rPr>
              <a:t>Ενσωμάτωση φωνής και εικόνων σε μια αφήγηση</a:t>
            </a:r>
            <a:endParaRPr sz="2400" dirty="0">
              <a:solidFill>
                <a:schemeClr val="tx1"/>
              </a:solidFill>
              <a:latin typeface="Arial Black" panose="020B0A04020102020204" pitchFamily="34" charset="0"/>
            </a:endParaRPr>
          </a:p>
        </p:txBody>
      </p:sp>
      <p:sp>
        <p:nvSpPr>
          <p:cNvPr id="394" name="Google Shape;394;p27">
            <a:extLst>
              <a:ext uri="{FF2B5EF4-FFF2-40B4-BE49-F238E27FC236}">
                <a16:creationId xmlns:a16="http://schemas.microsoft.com/office/drawing/2014/main" id="{86A4440A-1806-F98D-8BC9-19DE3960E5F7}"/>
              </a:ext>
            </a:extLst>
          </p:cNvPr>
          <p:cNvSpPr/>
          <p:nvPr/>
        </p:nvSpPr>
        <p:spPr>
          <a:xfrm rot="-429627">
            <a:off x="5956398" y="-2149432"/>
            <a:ext cx="7341621" cy="7317786"/>
          </a:xfrm>
          <a:custGeom>
            <a:avLst/>
            <a:gdLst/>
            <a:ahLst/>
            <a:cxnLst/>
            <a:rect l="l" t="t" r="r" b="b"/>
            <a:pathLst>
              <a:path w="17926051" h="16426782" extrusionOk="0">
                <a:moveTo>
                  <a:pt x="0" y="0"/>
                </a:moveTo>
                <a:lnTo>
                  <a:pt x="17926051" y="0"/>
                </a:lnTo>
                <a:lnTo>
                  <a:pt x="17926051" y="16426782"/>
                </a:lnTo>
                <a:lnTo>
                  <a:pt x="0" y="16426782"/>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5" name="Google Shape;395;p27">
            <a:extLst>
              <a:ext uri="{FF2B5EF4-FFF2-40B4-BE49-F238E27FC236}">
                <a16:creationId xmlns:a16="http://schemas.microsoft.com/office/drawing/2014/main" id="{B3B41DE6-B35E-F5AA-21ED-1A1131F8C985}"/>
              </a:ext>
            </a:extLst>
          </p:cNvPr>
          <p:cNvSpPr/>
          <p:nvPr/>
        </p:nvSpPr>
        <p:spPr>
          <a:xfrm>
            <a:off x="6487885" y="2351314"/>
            <a:ext cx="2446565" cy="3030669"/>
          </a:xfrm>
          <a:custGeom>
            <a:avLst/>
            <a:gdLst/>
            <a:ahLst/>
            <a:cxnLst/>
            <a:rect l="l" t="t" r="r" b="b"/>
            <a:pathLst>
              <a:path w="7010623" h="7680962" extrusionOk="0">
                <a:moveTo>
                  <a:pt x="0" y="0"/>
                </a:moveTo>
                <a:lnTo>
                  <a:pt x="7010623" y="0"/>
                </a:lnTo>
                <a:lnTo>
                  <a:pt x="7010623" y="7680961"/>
                </a:lnTo>
                <a:lnTo>
                  <a:pt x="0" y="7680961"/>
                </a:lnTo>
                <a:lnTo>
                  <a:pt x="0" y="0"/>
                </a:lnTo>
                <a:close/>
              </a:path>
            </a:pathLst>
          </a:custGeom>
          <a:blipFill rotWithShape="1">
            <a:blip r:embed="rId4"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6" name="Google Shape;396;p27">
            <a:extLst>
              <a:ext uri="{FF2B5EF4-FFF2-40B4-BE49-F238E27FC236}">
                <a16:creationId xmlns:a16="http://schemas.microsoft.com/office/drawing/2014/main" id="{7B257F6B-CA4C-5472-2B65-0CEE1DFF3DDC}"/>
              </a:ext>
            </a:extLst>
          </p:cNvPr>
          <p:cNvSpPr/>
          <p:nvPr/>
        </p:nvSpPr>
        <p:spPr>
          <a:xfrm>
            <a:off x="117764" y="4453579"/>
            <a:ext cx="793173" cy="592401"/>
          </a:xfrm>
          <a:custGeom>
            <a:avLst/>
            <a:gdLst/>
            <a:ahLst/>
            <a:cxnLst/>
            <a:rect l="l" t="t" r="r" b="b"/>
            <a:pathLst>
              <a:path w="1586346" h="1184802" extrusionOk="0">
                <a:moveTo>
                  <a:pt x="0" y="0"/>
                </a:moveTo>
                <a:lnTo>
                  <a:pt x="1586346" y="0"/>
                </a:lnTo>
                <a:lnTo>
                  <a:pt x="1586346" y="1184803"/>
                </a:lnTo>
                <a:lnTo>
                  <a:pt x="0" y="1184803"/>
                </a:lnTo>
                <a:lnTo>
                  <a:pt x="0" y="0"/>
                </a:lnTo>
                <a:close/>
              </a:path>
            </a:pathLst>
          </a:custGeom>
          <a:blipFill rotWithShape="1">
            <a:blip r:embed="rId5"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 name="Google Shape;393;p27">
            <a:extLst>
              <a:ext uri="{FF2B5EF4-FFF2-40B4-BE49-F238E27FC236}">
                <a16:creationId xmlns:a16="http://schemas.microsoft.com/office/drawing/2014/main" id="{8EC762EF-B761-CA04-341C-F55CE275F8B0}"/>
              </a:ext>
            </a:extLst>
          </p:cNvPr>
          <p:cNvSpPr txBox="1"/>
          <p:nvPr/>
        </p:nvSpPr>
        <p:spPr>
          <a:xfrm>
            <a:off x="418556" y="1237980"/>
            <a:ext cx="5817150" cy="3102388"/>
          </a:xfrm>
          <a:prstGeom prst="rect">
            <a:avLst/>
          </a:prstGeom>
          <a:noFill/>
          <a:ln>
            <a:noFill/>
          </a:ln>
        </p:spPr>
        <p:txBody>
          <a:bodyPr spcFirstLastPara="1" wrap="square" lIns="0" tIns="0" rIns="0" bIns="0" anchor="t" anchorCtr="0">
            <a:spAutoFit/>
          </a:bodyPr>
          <a:lstStyle/>
          <a:p>
            <a:pPr>
              <a:lnSpc>
                <a:spcPct val="140000"/>
              </a:lnSpc>
            </a:pPr>
            <a:r>
              <a:rPr lang="en-US" sz="1600" b="1" dirty="0">
                <a:solidFill>
                  <a:schemeClr val="tx1"/>
                </a:solidFill>
              </a:rPr>
              <a:t>Σα</a:t>
            </a:r>
            <a:r>
              <a:rPr lang="en-US" sz="1600" b="1" dirty="0" err="1">
                <a:solidFill>
                  <a:schemeClr val="tx1"/>
                </a:solidFill>
              </a:rPr>
              <a:t>φήνει</a:t>
            </a:r>
            <a:r>
              <a:rPr lang="en-US" sz="1600" b="1" dirty="0">
                <a:solidFill>
                  <a:schemeClr val="tx1"/>
                </a:solidFill>
              </a:rPr>
              <a:t>α</a:t>
            </a:r>
            <a:r>
              <a:rPr lang="en-US" sz="1600" dirty="0">
                <a:solidFill>
                  <a:schemeClr val="tx1"/>
                </a:solidFill>
              </a:rPr>
              <a:t>: αποφύγετε την ακαταστασία και τους περισπασμούς. </a:t>
            </a:r>
            <a:r>
              <a:rPr lang="en-US" sz="1600" dirty="0"/>
              <a:t>Υψηλή αντίθεση για ευκολία ανάγνωσης (ειδικά κείμενο)</a:t>
            </a:r>
          </a:p>
          <a:p>
            <a:pPr marL="0" marR="0" lvl="0" indent="0" algn="l" rtl="0">
              <a:lnSpc>
                <a:spcPct val="140000"/>
              </a:lnSpc>
              <a:spcBef>
                <a:spcPts val="0"/>
              </a:spcBef>
              <a:spcAft>
                <a:spcPts val="0"/>
              </a:spcAft>
              <a:buNone/>
            </a:pPr>
            <a:endParaRPr lang="en-US" sz="800" dirty="0">
              <a:solidFill>
                <a:schemeClr val="tx1"/>
              </a:solidFill>
            </a:endParaRPr>
          </a:p>
          <a:p>
            <a:pPr>
              <a:lnSpc>
                <a:spcPct val="140000"/>
              </a:lnSpc>
            </a:pPr>
            <a:r>
              <a:rPr lang="en-US" sz="1600" b="1" dirty="0" err="1">
                <a:solidFill>
                  <a:schemeClr val="tx1"/>
                </a:solidFill>
              </a:rPr>
              <a:t>Συν</a:t>
            </a:r>
            <a:r>
              <a:rPr lang="en-US" sz="1600" b="1" dirty="0">
                <a:solidFill>
                  <a:schemeClr val="tx1"/>
                </a:solidFill>
              </a:rPr>
              <a:t>αισθηματική επίδραση</a:t>
            </a:r>
            <a:r>
              <a:rPr lang="en-US" sz="1600" dirty="0">
                <a:solidFill>
                  <a:schemeClr val="tx1"/>
                </a:solidFill>
              </a:rPr>
              <a:t>: επιλέξτε εκφραστικές αλλά σεβαστές εικόνες. </a:t>
            </a:r>
            <a:r>
              <a:rPr lang="en-US" sz="1600" dirty="0"/>
              <a:t>Τα αυθεντικά συναισθήματα δημιουργούν σύνδεση, ενώ η χειραγώγηση αποξενώνει. </a:t>
            </a:r>
          </a:p>
          <a:p>
            <a:pPr marL="0" marR="0" lvl="0" indent="0" algn="l" rtl="0">
              <a:lnSpc>
                <a:spcPct val="140000"/>
              </a:lnSpc>
              <a:spcBef>
                <a:spcPts val="0"/>
              </a:spcBef>
              <a:spcAft>
                <a:spcPts val="0"/>
              </a:spcAft>
              <a:buNone/>
            </a:pPr>
            <a:endParaRPr lang="en-US" sz="800" dirty="0">
              <a:solidFill>
                <a:schemeClr val="tx1"/>
              </a:solidFill>
            </a:endParaRPr>
          </a:p>
          <a:p>
            <a:pPr lvl="0">
              <a:lnSpc>
                <a:spcPct val="140000"/>
              </a:lnSpc>
            </a:pPr>
            <a:r>
              <a:rPr lang="en-US" sz="1600" b="1" dirty="0" err="1">
                <a:solidFill>
                  <a:schemeClr val="tx1"/>
                </a:solidFill>
              </a:rPr>
              <a:t>Αμεσότητ</a:t>
            </a:r>
            <a:r>
              <a:rPr lang="en-US" sz="1600" b="1" dirty="0">
                <a:solidFill>
                  <a:schemeClr val="tx1"/>
                </a:solidFill>
              </a:rPr>
              <a:t>α</a:t>
            </a:r>
            <a:r>
              <a:rPr lang="en-US" sz="1600" dirty="0">
                <a:solidFill>
                  <a:schemeClr val="tx1"/>
                </a:solidFill>
              </a:rPr>
              <a:t>: τα οπτικά στοιχεία πρέπει να είναι άμεσα κατανοητά — μια ματιά, ένα συναίσθημα. </a:t>
            </a:r>
            <a:r>
              <a:rPr lang="en-US" sz="1600" dirty="0"/>
              <a:t>Αν μια εικόνα απαιτεί μια παράγραφο εξήγησης, δεν είναι κατάλληλη. </a:t>
            </a:r>
            <a:endParaRPr sz="1600" dirty="0">
              <a:solidFill>
                <a:schemeClr val="tx1"/>
              </a:solidFill>
            </a:endParaRPr>
          </a:p>
        </p:txBody>
      </p:sp>
      <p:sp>
        <p:nvSpPr>
          <p:cNvPr id="3" name="Google Shape;65;p13">
            <a:extLst>
              <a:ext uri="{FF2B5EF4-FFF2-40B4-BE49-F238E27FC236}">
                <a16:creationId xmlns:a16="http://schemas.microsoft.com/office/drawing/2014/main" id="{29379128-17E7-8D9D-51CE-86C5AB24B4FB}"/>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6"/>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5070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Shape 431">
          <a:extLst>
            <a:ext uri="{FF2B5EF4-FFF2-40B4-BE49-F238E27FC236}">
              <a16:creationId xmlns:a16="http://schemas.microsoft.com/office/drawing/2014/main" id="{E71DF542-B428-80BC-B6AD-0DEDEE0CE81A}"/>
            </a:ext>
          </a:extLst>
        </p:cNvPr>
        <p:cNvGrpSpPr/>
        <p:nvPr/>
      </p:nvGrpSpPr>
      <p:grpSpPr>
        <a:xfrm>
          <a:off x="0" y="0"/>
          <a:ext cx="0" cy="0"/>
          <a:chOff x="0" y="0"/>
          <a:chExt cx="0" cy="0"/>
        </a:xfrm>
      </p:grpSpPr>
      <p:sp>
        <p:nvSpPr>
          <p:cNvPr id="432" name="Google Shape;432;p31">
            <a:extLst>
              <a:ext uri="{FF2B5EF4-FFF2-40B4-BE49-F238E27FC236}">
                <a16:creationId xmlns:a16="http://schemas.microsoft.com/office/drawing/2014/main" id="{9E69A86D-0359-3EAB-DA59-10DE3DFA3943}"/>
              </a:ext>
            </a:extLst>
          </p:cNvPr>
          <p:cNvSpPr/>
          <p:nvPr/>
        </p:nvSpPr>
        <p:spPr>
          <a:xfrm rot="10455654">
            <a:off x="4463776" y="-1333285"/>
            <a:ext cx="4686076" cy="5141886"/>
          </a:xfrm>
          <a:custGeom>
            <a:avLst/>
            <a:gdLst/>
            <a:ahLst/>
            <a:cxnLst/>
            <a:rect l="l" t="t" r="r" b="b"/>
            <a:pathLst>
              <a:path w="9372035" h="10288661" extrusionOk="0">
                <a:moveTo>
                  <a:pt x="0" y="0"/>
                </a:moveTo>
                <a:lnTo>
                  <a:pt x="9372035" y="0"/>
                </a:lnTo>
                <a:lnTo>
                  <a:pt x="9372035" y="10288661"/>
                </a:lnTo>
                <a:lnTo>
                  <a:pt x="0" y="10288661"/>
                </a:lnTo>
                <a:lnTo>
                  <a:pt x="0" y="0"/>
                </a:lnTo>
                <a:close/>
              </a:path>
            </a:pathLst>
          </a:custGeom>
          <a:blipFill rotWithShape="1">
            <a:blip r:embed="rId3"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33" name="Google Shape;433;p31">
            <a:extLst>
              <a:ext uri="{FF2B5EF4-FFF2-40B4-BE49-F238E27FC236}">
                <a16:creationId xmlns:a16="http://schemas.microsoft.com/office/drawing/2014/main" id="{21F66A2B-A431-77B4-44AF-5A0294C86DA9}"/>
              </a:ext>
            </a:extLst>
          </p:cNvPr>
          <p:cNvSpPr/>
          <p:nvPr/>
        </p:nvSpPr>
        <p:spPr>
          <a:xfrm>
            <a:off x="4396231" y="-22443"/>
            <a:ext cx="6081836" cy="5853821"/>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3B628F"/>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34" name="Google Shape;434;p31">
            <a:extLst>
              <a:ext uri="{FF2B5EF4-FFF2-40B4-BE49-F238E27FC236}">
                <a16:creationId xmlns:a16="http://schemas.microsoft.com/office/drawing/2014/main" id="{61171731-2B95-39B6-A5B7-9E2D7A5ED10B}"/>
              </a:ext>
            </a:extLst>
          </p:cNvPr>
          <p:cNvSpPr/>
          <p:nvPr/>
        </p:nvSpPr>
        <p:spPr>
          <a:xfrm>
            <a:off x="4819257" y="421909"/>
            <a:ext cx="5222100" cy="5026317"/>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BF3E4"/>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435" name="Google Shape;435;p31">
            <a:extLst>
              <a:ext uri="{FF2B5EF4-FFF2-40B4-BE49-F238E27FC236}">
                <a16:creationId xmlns:a16="http://schemas.microsoft.com/office/drawing/2014/main" id="{2113F591-253E-9CA5-C70E-38AD66CC1068}"/>
              </a:ext>
            </a:extLst>
          </p:cNvPr>
          <p:cNvGrpSpPr/>
          <p:nvPr/>
        </p:nvGrpSpPr>
        <p:grpSpPr>
          <a:xfrm>
            <a:off x="171088" y="252504"/>
            <a:ext cx="3976254" cy="3935230"/>
            <a:chOff x="-1960453" y="-2193496"/>
            <a:chExt cx="10603344" cy="10493945"/>
          </a:xfrm>
        </p:grpSpPr>
        <p:sp>
          <p:nvSpPr>
            <p:cNvPr id="436" name="Google Shape;436;p31">
              <a:extLst>
                <a:ext uri="{FF2B5EF4-FFF2-40B4-BE49-F238E27FC236}">
                  <a16:creationId xmlns:a16="http://schemas.microsoft.com/office/drawing/2014/main" id="{16D45BD1-04DD-E692-D5BA-240D44A436B1}"/>
                </a:ext>
              </a:extLst>
            </p:cNvPr>
            <p:cNvSpPr txBox="1"/>
            <p:nvPr/>
          </p:nvSpPr>
          <p:spPr>
            <a:xfrm>
              <a:off x="-1960453" y="491133"/>
              <a:ext cx="10603344" cy="7809316"/>
            </a:xfrm>
            <a:prstGeom prst="rect">
              <a:avLst/>
            </a:prstGeom>
            <a:noFill/>
            <a:ln>
              <a:noFill/>
            </a:ln>
          </p:spPr>
          <p:txBody>
            <a:bodyPr spcFirstLastPara="1" wrap="square" lIns="0" tIns="0" rIns="0" bIns="0" anchor="t" anchorCtr="0">
              <a:spAutoFit/>
            </a:bodyPr>
            <a:lstStyle/>
            <a:p>
              <a:pPr marL="127000" lvl="0" algn="l" rtl="0">
                <a:lnSpc>
                  <a:spcPct val="115000"/>
                </a:lnSpc>
                <a:spcBef>
                  <a:spcPts val="1200"/>
                </a:spcBef>
                <a:spcAft>
                  <a:spcPts val="0"/>
                </a:spcAft>
                <a:buClr>
                  <a:schemeClr val="dk1"/>
                </a:buClr>
                <a:buSzPts val="1600"/>
              </a:pPr>
              <a:r>
                <a:rPr lang="en-US" sz="2000" dirty="0">
                  <a:solidFill>
                    <a:schemeClr val="dk1"/>
                  </a:solidFill>
                  <a:latin typeface="Tahoma"/>
                  <a:ea typeface="Tahoma"/>
                  <a:cs typeface="Tahoma"/>
                  <a:sym typeface="Tahoma"/>
                  <a:hlinkClick r:id="rId4"/>
                </a:rPr>
                <a:t>Το ημερολόγιο της Ρένια Σπίγκελ</a:t>
              </a:r>
              <a:endParaRPr lang="en-US" sz="2000" dirty="0">
                <a:solidFill>
                  <a:schemeClr val="dk1"/>
                </a:solidFill>
                <a:latin typeface="Tahoma"/>
                <a:ea typeface="Tahoma"/>
                <a:cs typeface="Tahoma"/>
                <a:sym typeface="Tahoma"/>
              </a:endParaRPr>
            </a:p>
            <a:p>
              <a:pPr marL="127000" lvl="0" algn="l" rtl="0">
                <a:lnSpc>
                  <a:spcPct val="115000"/>
                </a:lnSpc>
                <a:spcBef>
                  <a:spcPts val="1200"/>
                </a:spcBef>
                <a:spcAft>
                  <a:spcPts val="0"/>
                </a:spcAft>
                <a:buClr>
                  <a:schemeClr val="dk1"/>
                </a:buClr>
                <a:buSzPts val="1600"/>
              </a:pPr>
              <a:endParaRPr lang="en-US" dirty="0">
                <a:solidFill>
                  <a:schemeClr val="dk1"/>
                </a:solidFill>
                <a:latin typeface="Tahoma"/>
                <a:ea typeface="Tahoma"/>
                <a:cs typeface="Tahoma"/>
                <a:sym typeface="Tahoma"/>
              </a:endParaRPr>
            </a:p>
            <a:p>
              <a:pPr marL="127000" lvl="0">
                <a:lnSpc>
                  <a:spcPct val="115000"/>
                </a:lnSpc>
                <a:spcBef>
                  <a:spcPts val="1200"/>
                </a:spcBef>
                <a:buClr>
                  <a:schemeClr val="dk1"/>
                </a:buClr>
                <a:buSzPts val="1600"/>
              </a:pPr>
              <a:r>
                <a:rPr lang="en-US" dirty="0"/>
                <a:t>Ιστορικό ημερολόγιο που μετατράπηκε σε σειρά ταινιών μικρού μήκους.</a:t>
              </a:r>
            </a:p>
            <a:p>
              <a:pPr marL="127000" lvl="0">
                <a:lnSpc>
                  <a:spcPct val="115000"/>
                </a:lnSpc>
                <a:spcBef>
                  <a:spcPts val="1200"/>
                </a:spcBef>
                <a:buClr>
                  <a:schemeClr val="dk1"/>
                </a:buClr>
                <a:buSzPts val="1600"/>
              </a:pPr>
              <a:endParaRPr lang="en-US" dirty="0"/>
            </a:p>
            <a:p>
              <a:pPr marL="127000" lvl="0">
                <a:lnSpc>
                  <a:spcPct val="115000"/>
                </a:lnSpc>
                <a:spcBef>
                  <a:spcPts val="1200"/>
                </a:spcBef>
                <a:buClr>
                  <a:schemeClr val="dk1"/>
                </a:buClr>
                <a:buSzPts val="1600"/>
              </a:pPr>
              <a:r>
                <a:rPr lang="en-US" dirty="0"/>
                <a:t>→ Δείχνει τη δύναμη των αυθεντικών εγγράφων και της συναισθηματικής αφήγησης για τη δημιουργία ενσυναίσθησης.</a:t>
              </a:r>
              <a:endParaRPr dirty="0">
                <a:solidFill>
                  <a:srgbClr val="383936"/>
                </a:solidFill>
              </a:endParaRPr>
            </a:p>
          </p:txBody>
        </p:sp>
        <p:sp>
          <p:nvSpPr>
            <p:cNvPr id="437" name="Google Shape;437;p31">
              <a:extLst>
                <a:ext uri="{FF2B5EF4-FFF2-40B4-BE49-F238E27FC236}">
                  <a16:creationId xmlns:a16="http://schemas.microsoft.com/office/drawing/2014/main" id="{9E21BDCD-01D5-D69F-9D05-E321A73EC784}"/>
                </a:ext>
              </a:extLst>
            </p:cNvPr>
            <p:cNvSpPr txBox="1"/>
            <p:nvPr/>
          </p:nvSpPr>
          <p:spPr>
            <a:xfrm>
              <a:off x="-1604424" y="-2193496"/>
              <a:ext cx="10176128" cy="2435880"/>
            </a:xfrm>
            <a:prstGeom prst="rect">
              <a:avLst/>
            </a:prstGeom>
            <a:noFill/>
            <a:ln>
              <a:noFill/>
            </a:ln>
          </p:spPr>
          <p:txBody>
            <a:bodyPr spcFirstLastPara="1" wrap="square" lIns="0" tIns="0" rIns="0" bIns="0" anchor="t" anchorCtr="0">
              <a:spAutoFit/>
            </a:bodyPr>
            <a:lstStyle/>
            <a:p>
              <a:pPr marL="0" marR="0" lvl="0" indent="0" algn="l" rtl="0">
                <a:lnSpc>
                  <a:spcPct val="106000"/>
                </a:lnSpc>
                <a:spcBef>
                  <a:spcPts val="0"/>
                </a:spcBef>
                <a:spcAft>
                  <a:spcPts val="0"/>
                </a:spcAft>
                <a:buNone/>
              </a:pPr>
              <a:r>
                <a:rPr lang="en-US" sz="2800" b="1" dirty="0">
                  <a:solidFill>
                    <a:schemeClr val="dk1"/>
                  </a:solidFill>
                </a:rPr>
                <a:t>Τι κάνει μια ψηφιακή ιστορία ισχυρή;</a:t>
              </a:r>
              <a:endParaRPr sz="800" dirty="0">
                <a:solidFill>
                  <a:schemeClr val="dk1"/>
                </a:solidFill>
              </a:endParaRPr>
            </a:p>
          </p:txBody>
        </p:sp>
      </p:grpSp>
      <p:sp>
        <p:nvSpPr>
          <p:cNvPr id="438" name="Google Shape;438;p31">
            <a:extLst>
              <a:ext uri="{FF2B5EF4-FFF2-40B4-BE49-F238E27FC236}">
                <a16:creationId xmlns:a16="http://schemas.microsoft.com/office/drawing/2014/main" id="{CFC3F06E-E32F-2095-CF45-2E6CF402C3BC}"/>
              </a:ext>
            </a:extLst>
          </p:cNvPr>
          <p:cNvSpPr/>
          <p:nvPr/>
        </p:nvSpPr>
        <p:spPr>
          <a:xfrm>
            <a:off x="117764" y="4453579"/>
            <a:ext cx="793173" cy="592401"/>
          </a:xfrm>
          <a:custGeom>
            <a:avLst/>
            <a:gdLst/>
            <a:ahLst/>
            <a:cxnLst/>
            <a:rect l="l" t="t" r="r" b="b"/>
            <a:pathLst>
              <a:path w="1586346" h="1184802" extrusionOk="0">
                <a:moveTo>
                  <a:pt x="0" y="0"/>
                </a:moveTo>
                <a:lnTo>
                  <a:pt x="1586346" y="0"/>
                </a:lnTo>
                <a:lnTo>
                  <a:pt x="1586346" y="1184803"/>
                </a:lnTo>
                <a:lnTo>
                  <a:pt x="0" y="1184803"/>
                </a:lnTo>
                <a:lnTo>
                  <a:pt x="0" y="0"/>
                </a:lnTo>
                <a:close/>
              </a:path>
            </a:pathLst>
          </a:custGeom>
          <a:blipFill rotWithShape="1">
            <a:blip r:embed="rId5"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40" name="Google Shape;440;p31">
            <a:extLst>
              <a:ext uri="{FF2B5EF4-FFF2-40B4-BE49-F238E27FC236}">
                <a16:creationId xmlns:a16="http://schemas.microsoft.com/office/drawing/2014/main" id="{1FF1D1AA-B5DA-8F16-F3E7-9EEDBF15C06B}"/>
              </a:ext>
            </a:extLst>
          </p:cNvPr>
          <p:cNvSpPr/>
          <p:nvPr/>
        </p:nvSpPr>
        <p:spPr>
          <a:xfrm>
            <a:off x="5197893" y="996047"/>
            <a:ext cx="3948417" cy="3800386"/>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6">
              <a:alphaModFix/>
            </a:blip>
            <a:stretch>
              <a:fillRect t="-4299" b="-4289"/>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 name="Google Shape;65;p13">
            <a:extLst>
              <a:ext uri="{FF2B5EF4-FFF2-40B4-BE49-F238E27FC236}">
                <a16:creationId xmlns:a16="http://schemas.microsoft.com/office/drawing/2014/main" id="{AB986513-C2DB-EEEB-64B4-BB1981679DB9}"/>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7"/>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5909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Shape 431">
          <a:extLst>
            <a:ext uri="{FF2B5EF4-FFF2-40B4-BE49-F238E27FC236}">
              <a16:creationId xmlns:a16="http://schemas.microsoft.com/office/drawing/2014/main" id="{B3EC2B48-25EF-39AB-EAFA-562DECE8DC78}"/>
            </a:ext>
          </a:extLst>
        </p:cNvPr>
        <p:cNvGrpSpPr/>
        <p:nvPr/>
      </p:nvGrpSpPr>
      <p:grpSpPr>
        <a:xfrm>
          <a:off x="0" y="0"/>
          <a:ext cx="0" cy="0"/>
          <a:chOff x="0" y="0"/>
          <a:chExt cx="0" cy="0"/>
        </a:xfrm>
      </p:grpSpPr>
      <p:sp>
        <p:nvSpPr>
          <p:cNvPr id="432" name="Google Shape;432;p31">
            <a:extLst>
              <a:ext uri="{FF2B5EF4-FFF2-40B4-BE49-F238E27FC236}">
                <a16:creationId xmlns:a16="http://schemas.microsoft.com/office/drawing/2014/main" id="{0F0D8B75-D527-C162-1FDE-6DD7A653E45B}"/>
              </a:ext>
            </a:extLst>
          </p:cNvPr>
          <p:cNvSpPr/>
          <p:nvPr/>
        </p:nvSpPr>
        <p:spPr>
          <a:xfrm rot="10455654">
            <a:off x="4463776" y="-1333285"/>
            <a:ext cx="4686076" cy="5141886"/>
          </a:xfrm>
          <a:custGeom>
            <a:avLst/>
            <a:gdLst/>
            <a:ahLst/>
            <a:cxnLst/>
            <a:rect l="l" t="t" r="r" b="b"/>
            <a:pathLst>
              <a:path w="9372035" h="10288661" extrusionOk="0">
                <a:moveTo>
                  <a:pt x="0" y="0"/>
                </a:moveTo>
                <a:lnTo>
                  <a:pt x="9372035" y="0"/>
                </a:lnTo>
                <a:lnTo>
                  <a:pt x="9372035" y="10288661"/>
                </a:lnTo>
                <a:lnTo>
                  <a:pt x="0" y="10288661"/>
                </a:lnTo>
                <a:lnTo>
                  <a:pt x="0" y="0"/>
                </a:lnTo>
                <a:close/>
              </a:path>
            </a:pathLst>
          </a:custGeom>
          <a:blipFill rotWithShape="1">
            <a:blip r:embed="rId3"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33" name="Google Shape;433;p31">
            <a:extLst>
              <a:ext uri="{FF2B5EF4-FFF2-40B4-BE49-F238E27FC236}">
                <a16:creationId xmlns:a16="http://schemas.microsoft.com/office/drawing/2014/main" id="{5BE021A5-47F1-5857-9869-F55D80093A1F}"/>
              </a:ext>
            </a:extLst>
          </p:cNvPr>
          <p:cNvSpPr/>
          <p:nvPr/>
        </p:nvSpPr>
        <p:spPr>
          <a:xfrm>
            <a:off x="4396231" y="-22443"/>
            <a:ext cx="6081836" cy="5853821"/>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3B628F"/>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34" name="Google Shape;434;p31">
            <a:extLst>
              <a:ext uri="{FF2B5EF4-FFF2-40B4-BE49-F238E27FC236}">
                <a16:creationId xmlns:a16="http://schemas.microsoft.com/office/drawing/2014/main" id="{9655FB9D-9E7B-51FC-B109-CCDC3EF8F545}"/>
              </a:ext>
            </a:extLst>
          </p:cNvPr>
          <p:cNvSpPr/>
          <p:nvPr/>
        </p:nvSpPr>
        <p:spPr>
          <a:xfrm>
            <a:off x="4819257" y="421909"/>
            <a:ext cx="5222100" cy="5026317"/>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BF3E4"/>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435" name="Google Shape;435;p31">
            <a:extLst>
              <a:ext uri="{FF2B5EF4-FFF2-40B4-BE49-F238E27FC236}">
                <a16:creationId xmlns:a16="http://schemas.microsoft.com/office/drawing/2014/main" id="{A11B04AD-5876-FC75-D40A-42551BF2C13F}"/>
              </a:ext>
            </a:extLst>
          </p:cNvPr>
          <p:cNvGrpSpPr/>
          <p:nvPr/>
        </p:nvGrpSpPr>
        <p:grpSpPr>
          <a:xfrm>
            <a:off x="208464" y="306747"/>
            <a:ext cx="3976254" cy="3781342"/>
            <a:chOff x="-1960453" y="-2193496"/>
            <a:chExt cx="10603344" cy="10083577"/>
          </a:xfrm>
        </p:grpSpPr>
        <p:sp>
          <p:nvSpPr>
            <p:cNvPr id="436" name="Google Shape;436;p31">
              <a:extLst>
                <a:ext uri="{FF2B5EF4-FFF2-40B4-BE49-F238E27FC236}">
                  <a16:creationId xmlns:a16="http://schemas.microsoft.com/office/drawing/2014/main" id="{D72EC53B-CF80-5BB5-B7CA-5BD79CB4003C}"/>
                </a:ext>
              </a:extLst>
            </p:cNvPr>
            <p:cNvSpPr txBox="1"/>
            <p:nvPr/>
          </p:nvSpPr>
          <p:spPr>
            <a:xfrm>
              <a:off x="-1960453" y="491133"/>
              <a:ext cx="10603344" cy="7398948"/>
            </a:xfrm>
            <a:prstGeom prst="rect">
              <a:avLst/>
            </a:prstGeom>
            <a:noFill/>
            <a:ln>
              <a:noFill/>
            </a:ln>
          </p:spPr>
          <p:txBody>
            <a:bodyPr spcFirstLastPara="1" wrap="square" lIns="0" tIns="0" rIns="0" bIns="0" anchor="t" anchorCtr="0">
              <a:spAutoFit/>
            </a:bodyPr>
            <a:lstStyle/>
            <a:p>
              <a:pPr marL="127000" lvl="0" algn="l" rtl="0">
                <a:lnSpc>
                  <a:spcPct val="115000"/>
                </a:lnSpc>
                <a:spcBef>
                  <a:spcPts val="1200"/>
                </a:spcBef>
                <a:spcAft>
                  <a:spcPts val="0"/>
                </a:spcAft>
                <a:buClr>
                  <a:schemeClr val="dk1"/>
                </a:buClr>
                <a:buSzPts val="1600"/>
              </a:pPr>
              <a:r>
                <a:rPr lang="en-US" sz="2400" dirty="0">
                  <a:solidFill>
                    <a:schemeClr val="dk1"/>
                  </a:solidFill>
                  <a:latin typeface="Tahoma"/>
                  <a:ea typeface="Tahoma"/>
                  <a:cs typeface="Tahoma"/>
                  <a:sym typeface="Tahoma"/>
                  <a:hlinkClick r:id="rId4"/>
                </a:rPr>
                <a:t>Τείχη</a:t>
              </a:r>
              <a:endParaRPr lang="en-US" sz="2400" dirty="0">
                <a:solidFill>
                  <a:schemeClr val="dk1"/>
                </a:solidFill>
                <a:latin typeface="Tahoma"/>
                <a:ea typeface="Tahoma"/>
                <a:cs typeface="Tahoma"/>
                <a:sym typeface="Tahoma"/>
              </a:endParaRPr>
            </a:p>
            <a:p>
              <a:pPr marL="127000" lvl="0" algn="l" rtl="0">
                <a:lnSpc>
                  <a:spcPct val="115000"/>
                </a:lnSpc>
                <a:spcBef>
                  <a:spcPts val="1200"/>
                </a:spcBef>
                <a:spcAft>
                  <a:spcPts val="0"/>
                </a:spcAft>
                <a:buClr>
                  <a:schemeClr val="dk1"/>
                </a:buClr>
                <a:buSzPts val="1600"/>
              </a:pPr>
              <a:endParaRPr lang="en-US" dirty="0">
                <a:solidFill>
                  <a:schemeClr val="dk1"/>
                </a:solidFill>
                <a:latin typeface="Tahoma"/>
                <a:ea typeface="Tahoma"/>
                <a:cs typeface="Tahoma"/>
                <a:sym typeface="Tahoma"/>
              </a:endParaRPr>
            </a:p>
            <a:p>
              <a:pPr marL="127000" lvl="0">
                <a:lnSpc>
                  <a:spcPct val="115000"/>
                </a:lnSpc>
                <a:spcBef>
                  <a:spcPts val="1200"/>
                </a:spcBef>
                <a:buClr>
                  <a:schemeClr val="dk1"/>
                </a:buClr>
                <a:buSzPts val="1600"/>
              </a:pPr>
              <a:r>
                <a:rPr lang="en-US" dirty="0"/>
                <a:t>Μα</a:t>
              </a:r>
              <a:r>
                <a:rPr lang="en-US" dirty="0" err="1"/>
                <a:t>θητές</a:t>
              </a:r>
              <a:r>
                <a:rPr lang="en-US" dirty="0"/>
                <a:t> </a:t>
              </a:r>
              <a:r>
                <a:rPr lang="el-GR" dirty="0"/>
                <a:t>λυκείου</a:t>
              </a:r>
              <a:r>
                <a:rPr lang="en-US" dirty="0"/>
                <a:t> μετέτρεψαν το ποίημα του Καβάφη </a:t>
              </a:r>
              <a:r>
                <a:rPr lang="en-US" i="1" dirty="0"/>
                <a:t>«Τείχη» </a:t>
              </a:r>
              <a:r>
                <a:rPr lang="en-US" dirty="0"/>
                <a:t>σε μια κινούμενη αφήγηση.</a:t>
              </a:r>
            </a:p>
            <a:p>
              <a:pPr marL="127000" lvl="0">
                <a:lnSpc>
                  <a:spcPct val="115000"/>
                </a:lnSpc>
                <a:spcBef>
                  <a:spcPts val="1200"/>
                </a:spcBef>
                <a:buClr>
                  <a:schemeClr val="dk1"/>
                </a:buClr>
                <a:buSzPts val="1600"/>
              </a:pPr>
              <a:br>
                <a:rPr lang="en-US" dirty="0"/>
              </a:br>
              <a:r>
                <a:rPr lang="en-US" dirty="0"/>
                <a:t>→ </a:t>
              </a:r>
              <a:r>
                <a:rPr lang="en-US" i="1" dirty="0"/>
                <a:t>Δείχνει πώς η λογοτεχνία, τα συναισθήματα και η φωνή των μαθητών μπορούν να συγχωνευθούν σε μια ενιαία, περιεκτική ιστορία.</a:t>
              </a:r>
              <a:endParaRPr dirty="0">
                <a:solidFill>
                  <a:srgbClr val="383936"/>
                </a:solidFill>
              </a:endParaRPr>
            </a:p>
          </p:txBody>
        </p:sp>
        <p:sp>
          <p:nvSpPr>
            <p:cNvPr id="437" name="Google Shape;437;p31">
              <a:extLst>
                <a:ext uri="{FF2B5EF4-FFF2-40B4-BE49-F238E27FC236}">
                  <a16:creationId xmlns:a16="http://schemas.microsoft.com/office/drawing/2014/main" id="{ADDA3F97-AC8C-374E-12BF-8BF4CE275AC6}"/>
                </a:ext>
              </a:extLst>
            </p:cNvPr>
            <p:cNvSpPr txBox="1"/>
            <p:nvPr/>
          </p:nvSpPr>
          <p:spPr>
            <a:xfrm>
              <a:off x="-1713269" y="-2193496"/>
              <a:ext cx="10176128" cy="2435880"/>
            </a:xfrm>
            <a:prstGeom prst="rect">
              <a:avLst/>
            </a:prstGeom>
            <a:noFill/>
            <a:ln>
              <a:noFill/>
            </a:ln>
          </p:spPr>
          <p:txBody>
            <a:bodyPr spcFirstLastPara="1" wrap="square" lIns="0" tIns="0" rIns="0" bIns="0" anchor="t" anchorCtr="0">
              <a:spAutoFit/>
            </a:bodyPr>
            <a:lstStyle/>
            <a:p>
              <a:pPr marL="0" marR="0" lvl="0" indent="0" algn="l" rtl="0">
                <a:lnSpc>
                  <a:spcPct val="106000"/>
                </a:lnSpc>
                <a:spcBef>
                  <a:spcPts val="0"/>
                </a:spcBef>
                <a:spcAft>
                  <a:spcPts val="0"/>
                </a:spcAft>
                <a:buNone/>
              </a:pPr>
              <a:r>
                <a:rPr lang="en-US" sz="2800" b="1" dirty="0">
                  <a:solidFill>
                    <a:schemeClr val="dk1"/>
                  </a:solidFill>
                </a:rPr>
                <a:t>Τι κάνει μια ψηφιακή ιστορία ισχυρή;</a:t>
              </a:r>
              <a:endParaRPr sz="800" dirty="0">
                <a:solidFill>
                  <a:schemeClr val="dk1"/>
                </a:solidFill>
              </a:endParaRPr>
            </a:p>
          </p:txBody>
        </p:sp>
      </p:grpSp>
      <p:sp>
        <p:nvSpPr>
          <p:cNvPr id="438" name="Google Shape;438;p31">
            <a:extLst>
              <a:ext uri="{FF2B5EF4-FFF2-40B4-BE49-F238E27FC236}">
                <a16:creationId xmlns:a16="http://schemas.microsoft.com/office/drawing/2014/main" id="{10C1BAF6-5F8D-8319-4CAD-F8C98E6986D0}"/>
              </a:ext>
            </a:extLst>
          </p:cNvPr>
          <p:cNvSpPr/>
          <p:nvPr/>
        </p:nvSpPr>
        <p:spPr>
          <a:xfrm>
            <a:off x="117764" y="4453579"/>
            <a:ext cx="793173" cy="592401"/>
          </a:xfrm>
          <a:custGeom>
            <a:avLst/>
            <a:gdLst/>
            <a:ahLst/>
            <a:cxnLst/>
            <a:rect l="l" t="t" r="r" b="b"/>
            <a:pathLst>
              <a:path w="1586346" h="1184802" extrusionOk="0">
                <a:moveTo>
                  <a:pt x="0" y="0"/>
                </a:moveTo>
                <a:lnTo>
                  <a:pt x="1586346" y="0"/>
                </a:lnTo>
                <a:lnTo>
                  <a:pt x="1586346" y="1184803"/>
                </a:lnTo>
                <a:lnTo>
                  <a:pt x="0" y="1184803"/>
                </a:lnTo>
                <a:lnTo>
                  <a:pt x="0" y="0"/>
                </a:lnTo>
                <a:close/>
              </a:path>
            </a:pathLst>
          </a:custGeom>
          <a:blipFill rotWithShape="1">
            <a:blip r:embed="rId5"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40" name="Google Shape;440;p31">
            <a:extLst>
              <a:ext uri="{FF2B5EF4-FFF2-40B4-BE49-F238E27FC236}">
                <a16:creationId xmlns:a16="http://schemas.microsoft.com/office/drawing/2014/main" id="{2E254CBC-27D4-530C-C9D6-6390262B0B58}"/>
              </a:ext>
            </a:extLst>
          </p:cNvPr>
          <p:cNvSpPr/>
          <p:nvPr/>
        </p:nvSpPr>
        <p:spPr>
          <a:xfrm>
            <a:off x="5197893" y="996047"/>
            <a:ext cx="3948417" cy="3800386"/>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6" cstate="print">
              <a:alphaModFix/>
              <a:extLst>
                <a:ext uri="{28A0092B-C50C-407E-A947-70E740481C1C}">
                  <a14:useLocalDpi xmlns:a14="http://schemas.microsoft.com/office/drawing/2010/main"/>
                </a:ext>
              </a:extLst>
            </a:blip>
            <a:stretch>
              <a:fillRect t="-4299" b="-4289"/>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 name="Google Shape;65;p13">
            <a:extLst>
              <a:ext uri="{FF2B5EF4-FFF2-40B4-BE49-F238E27FC236}">
                <a16:creationId xmlns:a16="http://schemas.microsoft.com/office/drawing/2014/main" id="{988F5D62-4F61-532C-5832-F228D18E63CC}"/>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7"/>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2925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5A9E0"/>
        </a:solidFill>
        <a:effectLst/>
      </p:bgPr>
    </p:bg>
    <p:spTree>
      <p:nvGrpSpPr>
        <p:cNvPr id="1" name="Shape 490">
          <a:extLst>
            <a:ext uri="{FF2B5EF4-FFF2-40B4-BE49-F238E27FC236}">
              <a16:creationId xmlns:a16="http://schemas.microsoft.com/office/drawing/2014/main" id="{28CC1385-985D-457B-23A7-60A54B849A4A}"/>
            </a:ext>
          </a:extLst>
        </p:cNvPr>
        <p:cNvGrpSpPr/>
        <p:nvPr/>
      </p:nvGrpSpPr>
      <p:grpSpPr>
        <a:xfrm>
          <a:off x="0" y="0"/>
          <a:ext cx="0" cy="0"/>
          <a:chOff x="0" y="0"/>
          <a:chExt cx="0" cy="0"/>
        </a:xfrm>
      </p:grpSpPr>
      <p:sp>
        <p:nvSpPr>
          <p:cNvPr id="491" name="Google Shape;491;p34">
            <a:extLst>
              <a:ext uri="{FF2B5EF4-FFF2-40B4-BE49-F238E27FC236}">
                <a16:creationId xmlns:a16="http://schemas.microsoft.com/office/drawing/2014/main" id="{818CCB40-546F-CE8A-B2AD-E219086C2D56}"/>
              </a:ext>
            </a:extLst>
          </p:cNvPr>
          <p:cNvSpPr/>
          <p:nvPr/>
        </p:nvSpPr>
        <p:spPr>
          <a:xfrm rot="-6179677">
            <a:off x="6348973" y="2745314"/>
            <a:ext cx="3333494" cy="3659524"/>
          </a:xfrm>
          <a:custGeom>
            <a:avLst/>
            <a:gdLst/>
            <a:ahLst/>
            <a:cxnLst/>
            <a:rect l="l" t="t" r="r" b="b"/>
            <a:pathLst>
              <a:path w="6662825" h="7314478" extrusionOk="0">
                <a:moveTo>
                  <a:pt x="0" y="0"/>
                </a:moveTo>
                <a:lnTo>
                  <a:pt x="6662825" y="0"/>
                </a:lnTo>
                <a:lnTo>
                  <a:pt x="6662825" y="7314478"/>
                </a:lnTo>
                <a:lnTo>
                  <a:pt x="0" y="7314478"/>
                </a:lnTo>
                <a:lnTo>
                  <a:pt x="0" y="0"/>
                </a:lnTo>
                <a:close/>
              </a:path>
            </a:pathLst>
          </a:custGeom>
          <a:blipFill rotWithShape="1">
            <a:blip r:embed="rId3"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
        <p:nvSpPr>
          <p:cNvPr id="492" name="Google Shape;492;p34">
            <a:extLst>
              <a:ext uri="{FF2B5EF4-FFF2-40B4-BE49-F238E27FC236}">
                <a16:creationId xmlns:a16="http://schemas.microsoft.com/office/drawing/2014/main" id="{E4F05C21-4D54-FB75-7E83-835300AD50B3}"/>
              </a:ext>
            </a:extLst>
          </p:cNvPr>
          <p:cNvSpPr/>
          <p:nvPr/>
        </p:nvSpPr>
        <p:spPr>
          <a:xfrm>
            <a:off x="7067260" y="2358725"/>
            <a:ext cx="1896920" cy="4654257"/>
          </a:xfrm>
          <a:custGeom>
            <a:avLst/>
            <a:gdLst/>
            <a:ahLst/>
            <a:cxnLst/>
            <a:rect l="l" t="t" r="r" b="b"/>
            <a:pathLst>
              <a:path w="4694045" h="10757187" extrusionOk="0">
                <a:moveTo>
                  <a:pt x="0" y="0"/>
                </a:moveTo>
                <a:lnTo>
                  <a:pt x="4694045" y="0"/>
                </a:lnTo>
                <a:lnTo>
                  <a:pt x="4694045" y="10757187"/>
                </a:lnTo>
                <a:lnTo>
                  <a:pt x="0" y="10757187"/>
                </a:lnTo>
                <a:lnTo>
                  <a:pt x="0" y="0"/>
                </a:lnTo>
                <a:close/>
              </a:path>
            </a:pathLst>
          </a:custGeom>
          <a:blipFill rotWithShape="1">
            <a:blip r:embed="rId4"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493" name="Google Shape;493;p34">
            <a:extLst>
              <a:ext uri="{FF2B5EF4-FFF2-40B4-BE49-F238E27FC236}">
                <a16:creationId xmlns:a16="http://schemas.microsoft.com/office/drawing/2014/main" id="{97D27C75-CD7F-8C79-28E7-CD0842ED1591}"/>
              </a:ext>
            </a:extLst>
          </p:cNvPr>
          <p:cNvGrpSpPr/>
          <p:nvPr/>
        </p:nvGrpSpPr>
        <p:grpSpPr>
          <a:xfrm>
            <a:off x="1244216" y="76191"/>
            <a:ext cx="7719964" cy="5234404"/>
            <a:chOff x="-2738752" y="-6844229"/>
            <a:chExt cx="10075623" cy="13958411"/>
          </a:xfrm>
        </p:grpSpPr>
        <p:sp>
          <p:nvSpPr>
            <p:cNvPr id="494" name="Google Shape;494;p34">
              <a:extLst>
                <a:ext uri="{FF2B5EF4-FFF2-40B4-BE49-F238E27FC236}">
                  <a16:creationId xmlns:a16="http://schemas.microsoft.com/office/drawing/2014/main" id="{C5179CC1-43BD-1499-361D-41FDE909D9F5}"/>
                </a:ext>
              </a:extLst>
            </p:cNvPr>
            <p:cNvSpPr txBox="1"/>
            <p:nvPr/>
          </p:nvSpPr>
          <p:spPr>
            <a:xfrm>
              <a:off x="-2738752" y="-3145037"/>
              <a:ext cx="8328760" cy="10259219"/>
            </a:xfrm>
            <a:prstGeom prst="rect">
              <a:avLst/>
            </a:prstGeom>
            <a:noFill/>
            <a:ln>
              <a:noFill/>
            </a:ln>
          </p:spPr>
          <p:txBody>
            <a:bodyPr spcFirstLastPara="1" wrap="square" lIns="0" tIns="0" rIns="0" bIns="0" anchor="t" anchorCtr="0">
              <a:spAutoFit/>
            </a:bodyPr>
            <a:lstStyle/>
            <a:p>
              <a:pPr marL="457200" lvl="0" indent="-342900">
                <a:spcBef>
                  <a:spcPts val="1200"/>
                </a:spcBef>
                <a:buClr>
                  <a:schemeClr val="dk1"/>
                </a:buClr>
                <a:buSzPts val="1800"/>
                <a:buChar char="●"/>
              </a:pPr>
              <a:r>
                <a:rPr lang="en-US" sz="1200" dirty="0">
                  <a:solidFill>
                    <a:schemeClr val="dk1"/>
                  </a:solidFill>
                  <a:latin typeface="Tahoma"/>
                  <a:ea typeface="Tahoma"/>
                  <a:cs typeface="Tahoma"/>
                  <a:sym typeface="Tahoma"/>
                </a:rPr>
                <a:t>Σε ζευγάρια ή μικρές ομάδες, δημιουργήστε ένα σύντομο storyboard ή μια παρουσίαση </a:t>
              </a:r>
              <a:br>
                <a:rPr lang="el-GR" sz="1200" dirty="0">
                  <a:solidFill>
                    <a:schemeClr val="dk1"/>
                  </a:solidFill>
                  <a:latin typeface="Tahoma"/>
                  <a:ea typeface="Tahoma"/>
                  <a:cs typeface="Tahoma"/>
                  <a:sym typeface="Tahoma"/>
                </a:rPr>
              </a:br>
              <a:r>
                <a:rPr lang="en-US" sz="1200" dirty="0">
                  <a:solidFill>
                    <a:schemeClr val="dk1"/>
                  </a:solidFill>
                  <a:latin typeface="Tahoma"/>
                  <a:ea typeface="Tahoma"/>
                  <a:cs typeface="Tahoma"/>
                  <a:sym typeface="Tahoma"/>
                </a:rPr>
                <a:t>(3–5 εικόνες).</a:t>
              </a:r>
            </a:p>
            <a:p>
              <a:pPr marL="457200" lvl="0" indent="-342900">
                <a:spcBef>
                  <a:spcPts val="1200"/>
                </a:spcBef>
                <a:buClr>
                  <a:schemeClr val="dk1"/>
                </a:buClr>
                <a:buSzPts val="1800"/>
                <a:buChar char="●"/>
              </a:pPr>
              <a:r>
                <a:rPr lang="en-US" sz="1200" dirty="0">
                  <a:solidFill>
                    <a:schemeClr val="dk1"/>
                  </a:solidFill>
                  <a:latin typeface="Tahoma"/>
                  <a:ea typeface="Tahoma"/>
                  <a:cs typeface="Tahoma"/>
                  <a:sym typeface="Tahoma"/>
                </a:rPr>
                <a:t>Προσθέστε ένα σύντομο σενάριο (2–3 προτάσεις) που περιγράφει τι θα έλεγε η φωνή </a:t>
              </a:r>
              <a:br>
                <a:rPr lang="el-GR" sz="1200" dirty="0">
                  <a:solidFill>
                    <a:schemeClr val="dk1"/>
                  </a:solidFill>
                  <a:latin typeface="Tahoma"/>
                  <a:ea typeface="Tahoma"/>
                  <a:cs typeface="Tahoma"/>
                  <a:sym typeface="Tahoma"/>
                </a:rPr>
              </a:br>
              <a:r>
                <a:rPr lang="en-US" sz="1200" dirty="0" err="1">
                  <a:solidFill>
                    <a:schemeClr val="dk1"/>
                  </a:solidFill>
                  <a:latin typeface="Tahoma"/>
                  <a:ea typeface="Tahoma"/>
                  <a:cs typeface="Tahoma"/>
                  <a:sym typeface="Tahoma"/>
                </a:rPr>
                <a:t>εκτός</a:t>
              </a:r>
              <a:r>
                <a:rPr lang="en-US" sz="1200" dirty="0">
                  <a:solidFill>
                    <a:schemeClr val="dk1"/>
                  </a:solidFill>
                  <a:latin typeface="Tahoma"/>
                  <a:ea typeface="Tahoma"/>
                  <a:cs typeface="Tahoma"/>
                  <a:sym typeface="Tahoma"/>
                </a:rPr>
                <a:t> κάδρου.</a:t>
              </a:r>
            </a:p>
            <a:p>
              <a:pPr marL="457200" lvl="0" indent="-342900">
                <a:spcBef>
                  <a:spcPts val="1200"/>
                </a:spcBef>
                <a:buClr>
                  <a:schemeClr val="dk1"/>
                </a:buClr>
                <a:buSzPts val="1800"/>
                <a:buChar char="●"/>
              </a:pPr>
              <a:r>
                <a:rPr lang="en-US" sz="1200" dirty="0">
                  <a:solidFill>
                    <a:schemeClr val="dk1"/>
                  </a:solidFill>
                  <a:latin typeface="Tahoma"/>
                  <a:ea typeface="Tahoma"/>
                  <a:cs typeface="Tahoma"/>
                  <a:sym typeface="Tahoma"/>
                </a:rPr>
                <a:t>Επιλέξτε ένα θέμα που σχετίζεται με ένα σχολικό μάθημα (π.χ. επιστήμες, ιστορία, περιβάλλον).</a:t>
              </a:r>
            </a:p>
            <a:p>
              <a:pPr marL="457200" lvl="0" indent="-342900">
                <a:spcBef>
                  <a:spcPts val="1200"/>
                </a:spcBef>
                <a:buClr>
                  <a:schemeClr val="dk1"/>
                </a:buClr>
                <a:buSzPts val="1800"/>
                <a:buChar char="●"/>
              </a:pPr>
              <a:r>
                <a:rPr lang="en-US" sz="1200" dirty="0">
                  <a:solidFill>
                    <a:schemeClr val="dk1"/>
                  </a:solidFill>
                  <a:latin typeface="Tahoma"/>
                  <a:ea typeface="Tahoma"/>
                  <a:cs typeface="Tahoma"/>
                  <a:sym typeface="Tahoma"/>
                </a:rPr>
                <a:t>Χρησιμοποιήστε οποιοδήποτε από τα δωρεάν εργαλεία (Canva, Clipchamp, </a:t>
              </a:r>
              <a:br>
                <a:rPr lang="el-GR" sz="1200" dirty="0">
                  <a:solidFill>
                    <a:schemeClr val="dk1"/>
                  </a:solidFill>
                  <a:latin typeface="Tahoma"/>
                  <a:ea typeface="Tahoma"/>
                  <a:cs typeface="Tahoma"/>
                  <a:sym typeface="Tahoma"/>
                </a:rPr>
              </a:br>
              <a:r>
                <a:rPr lang="en-US" sz="1200" dirty="0" err="1">
                  <a:solidFill>
                    <a:schemeClr val="dk1"/>
                  </a:solidFill>
                  <a:latin typeface="Tahoma"/>
                  <a:ea typeface="Tahoma"/>
                  <a:cs typeface="Tahoma"/>
                  <a:sym typeface="Tahoma"/>
                </a:rPr>
                <a:t>WeVideo</a:t>
              </a:r>
              <a:r>
                <a:rPr lang="en-US" sz="1200" dirty="0">
                  <a:solidFill>
                    <a:schemeClr val="dk1"/>
                  </a:solidFill>
                  <a:latin typeface="Tahoma"/>
                  <a:ea typeface="Tahoma"/>
                  <a:cs typeface="Tahoma"/>
                  <a:sym typeface="Tahoma"/>
                </a:rPr>
                <a:t> κ.λπ.) για να δημιουργήσετε ένα προσχέδιο.</a:t>
              </a:r>
            </a:p>
            <a:p>
              <a:pPr marL="457200" lvl="0" indent="-342900">
                <a:spcBef>
                  <a:spcPts val="1200"/>
                </a:spcBef>
                <a:buClr>
                  <a:schemeClr val="dk1"/>
                </a:buClr>
                <a:buSzPts val="1800"/>
                <a:buChar char="●"/>
              </a:pPr>
              <a:r>
                <a:rPr lang="en-US" sz="1200" dirty="0">
                  <a:solidFill>
                    <a:schemeClr val="dk1"/>
                  </a:solidFill>
                  <a:latin typeface="Tahoma"/>
                  <a:ea typeface="Tahoma"/>
                  <a:cs typeface="Tahoma"/>
                  <a:sym typeface="Tahoma"/>
                </a:rPr>
                <a:t>Παρουσιάστε </a:t>
              </a:r>
              <a:r>
                <a:rPr lang="en-US" sz="1200" dirty="0" err="1">
                  <a:solidFill>
                    <a:schemeClr val="dk1"/>
                  </a:solidFill>
                  <a:latin typeface="Tahoma"/>
                  <a:ea typeface="Tahoma"/>
                  <a:cs typeface="Tahoma"/>
                  <a:sym typeface="Tahoma"/>
                </a:rPr>
                <a:t>το</a:t>
              </a:r>
              <a:r>
                <a:rPr lang="en-US" sz="1200" dirty="0">
                  <a:solidFill>
                    <a:schemeClr val="dk1"/>
                  </a:solidFill>
                  <a:latin typeface="Tahoma"/>
                  <a:ea typeface="Tahoma"/>
                  <a:cs typeface="Tahoma"/>
                  <a:sym typeface="Tahoma"/>
                </a:rPr>
                <a:t> </a:t>
              </a:r>
              <a:r>
                <a:rPr lang="el-GR" sz="1200" dirty="0">
                  <a:solidFill>
                    <a:schemeClr val="dk1"/>
                  </a:solidFill>
                  <a:latin typeface="Tahoma"/>
                  <a:ea typeface="Tahoma"/>
                  <a:cs typeface="Tahoma"/>
                  <a:sym typeface="Tahoma"/>
                </a:rPr>
                <a:t>προσχέδιό </a:t>
              </a:r>
              <a:r>
                <a:rPr lang="en-US" sz="1200" dirty="0">
                  <a:solidFill>
                    <a:schemeClr val="dk1"/>
                  </a:solidFill>
                  <a:latin typeface="Tahoma"/>
                  <a:ea typeface="Tahoma"/>
                  <a:cs typeface="Tahoma"/>
                  <a:sym typeface="Tahoma"/>
                </a:rPr>
                <a:t>σας στην ομάδα και ζητήστε σχόλια </a:t>
              </a:r>
              <a:r>
                <a:rPr lang="el-GR" sz="1200" dirty="0">
                  <a:solidFill>
                    <a:schemeClr val="dk1"/>
                  </a:solidFill>
                  <a:latin typeface="Tahoma"/>
                  <a:ea typeface="Tahoma"/>
                  <a:cs typeface="Tahoma"/>
                  <a:sym typeface="Tahoma"/>
                </a:rPr>
                <a:t>ως προς</a:t>
              </a:r>
              <a:r>
                <a:rPr lang="en-US" sz="1200" dirty="0">
                  <a:solidFill>
                    <a:schemeClr val="dk1"/>
                  </a:solidFill>
                  <a:latin typeface="Tahoma"/>
                  <a:ea typeface="Tahoma"/>
                  <a:cs typeface="Tahoma"/>
                  <a:sym typeface="Tahoma"/>
                </a:rPr>
                <a:t>:</a:t>
              </a:r>
            </a:p>
            <a:p>
              <a:pPr marL="114300" lvl="0">
                <a:spcBef>
                  <a:spcPts val="1200"/>
                </a:spcBef>
                <a:buClr>
                  <a:schemeClr val="dk1"/>
                </a:buClr>
                <a:buSzPts val="1800"/>
              </a:pPr>
              <a:r>
                <a:rPr lang="en-US" sz="1200" dirty="0">
                  <a:solidFill>
                    <a:schemeClr val="dk1"/>
                  </a:solidFill>
                  <a:latin typeface="Tahoma"/>
                  <a:ea typeface="Tahoma"/>
                  <a:cs typeface="Tahoma"/>
                  <a:sym typeface="Tahoma"/>
                </a:rPr>
                <a:t>1️⃣ Οπτική σαφήνεια</a:t>
              </a:r>
            </a:p>
            <a:p>
              <a:pPr marL="114300" lvl="0">
                <a:spcBef>
                  <a:spcPts val="1200"/>
                </a:spcBef>
                <a:buClr>
                  <a:schemeClr val="dk1"/>
                </a:buClr>
                <a:buSzPts val="1800"/>
              </a:pPr>
              <a:r>
                <a:rPr lang="en-US" sz="1200" dirty="0">
                  <a:solidFill>
                    <a:schemeClr val="dk1"/>
                  </a:solidFill>
                  <a:latin typeface="Tahoma"/>
                  <a:ea typeface="Tahoma"/>
                  <a:cs typeface="Tahoma"/>
                  <a:sym typeface="Tahoma"/>
                </a:rPr>
                <a:t>2️⃣ Συναισθηματικό τόνο</a:t>
              </a:r>
            </a:p>
            <a:p>
              <a:pPr marL="114300" lvl="0">
                <a:spcBef>
                  <a:spcPts val="1200"/>
                </a:spcBef>
                <a:buClr>
                  <a:schemeClr val="dk1"/>
                </a:buClr>
                <a:buSzPts val="1800"/>
              </a:pPr>
              <a:r>
                <a:rPr lang="en-US" sz="1200" dirty="0">
                  <a:solidFill>
                    <a:schemeClr val="dk1"/>
                  </a:solidFill>
                  <a:latin typeface="Tahoma"/>
                  <a:ea typeface="Tahoma"/>
                  <a:cs typeface="Tahoma"/>
                  <a:sym typeface="Tahoma"/>
                </a:rPr>
                <a:t>3️⃣ Συνέπεια μεταξύ εικόνας και φωνής</a:t>
              </a:r>
              <a:endParaRPr lang="en-US" sz="1200" dirty="0">
                <a:solidFill>
                  <a:schemeClr val="dk1"/>
                </a:solidFill>
              </a:endParaRPr>
            </a:p>
            <a:p>
              <a:pPr marL="0" marR="0" lvl="0" indent="0" algn="ctr" rtl="0">
                <a:spcBef>
                  <a:spcPts val="1200"/>
                </a:spcBef>
                <a:spcAft>
                  <a:spcPts val="0"/>
                </a:spcAft>
                <a:buNone/>
              </a:pPr>
              <a:endParaRPr sz="1600" dirty="0">
                <a:solidFill>
                  <a:schemeClr val="lt1"/>
                </a:solidFill>
              </a:endParaRPr>
            </a:p>
          </p:txBody>
        </p:sp>
        <p:sp>
          <p:nvSpPr>
            <p:cNvPr id="495" name="Google Shape;495;p34">
              <a:extLst>
                <a:ext uri="{FF2B5EF4-FFF2-40B4-BE49-F238E27FC236}">
                  <a16:creationId xmlns:a16="http://schemas.microsoft.com/office/drawing/2014/main" id="{E9BCE5C4-90D2-CDA2-460B-5A93592857E5}"/>
                </a:ext>
              </a:extLst>
            </p:cNvPr>
            <p:cNvSpPr txBox="1"/>
            <p:nvPr/>
          </p:nvSpPr>
          <p:spPr>
            <a:xfrm>
              <a:off x="-1569374" y="-6844229"/>
              <a:ext cx="8906245" cy="3652283"/>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Clr>
                  <a:schemeClr val="dk1"/>
                </a:buClr>
                <a:buSzPts val="1100"/>
                <a:buFont typeface="Arial"/>
                <a:buNone/>
              </a:pPr>
              <a:r>
                <a:rPr lang="en" sz="2000" b="1" dirty="0">
                  <a:solidFill>
                    <a:schemeClr val="tx1"/>
                  </a:solidFill>
                  <a:latin typeface="Arial Black" panose="020B0A04020102020204" pitchFamily="34" charset="0"/>
                </a:rPr>
                <a:t>Δραστηριότητα 1</a:t>
              </a:r>
            </a:p>
            <a:p>
              <a:pPr marL="0" lvl="0" indent="0" algn="l" rtl="0">
                <a:lnSpc>
                  <a:spcPct val="115000"/>
                </a:lnSpc>
                <a:spcBef>
                  <a:spcPts val="1200"/>
                </a:spcBef>
                <a:spcAft>
                  <a:spcPts val="0"/>
                </a:spcAft>
                <a:buClr>
                  <a:schemeClr val="dk1"/>
                </a:buClr>
                <a:buSzPts val="1100"/>
                <a:buFont typeface="Arial"/>
                <a:buNone/>
              </a:pPr>
              <a:r>
                <a:rPr lang="en-US" sz="2000" b="1" dirty="0">
                  <a:solidFill>
                    <a:schemeClr val="tx1"/>
                  </a:solidFill>
                  <a:latin typeface="Arial Black" panose="020B0A04020102020204" pitchFamily="34" charset="0"/>
                </a:rPr>
                <a:t>Δημιουργήστε ένα προσχέδιο ψηφιακής αφήγησης</a:t>
              </a:r>
              <a:endParaRPr sz="2000" b="1" dirty="0">
                <a:solidFill>
                  <a:schemeClr val="tx1"/>
                </a:solidFill>
                <a:latin typeface="Arial Black" panose="020B0A04020102020204" pitchFamily="34" charset="0"/>
              </a:endParaRPr>
            </a:p>
          </p:txBody>
        </p:sp>
      </p:grpSp>
      <p:sp>
        <p:nvSpPr>
          <p:cNvPr id="496" name="Google Shape;496;p34">
            <a:extLst>
              <a:ext uri="{FF2B5EF4-FFF2-40B4-BE49-F238E27FC236}">
                <a16:creationId xmlns:a16="http://schemas.microsoft.com/office/drawing/2014/main" id="{82750423-56A7-98D1-7501-81E0832863B8}"/>
              </a:ext>
            </a:extLst>
          </p:cNvPr>
          <p:cNvSpPr/>
          <p:nvPr/>
        </p:nvSpPr>
        <p:spPr>
          <a:xfrm rot="7047854">
            <a:off x="-2782221" y="-1212266"/>
            <a:ext cx="4244697" cy="4541991"/>
          </a:xfrm>
          <a:custGeom>
            <a:avLst/>
            <a:gdLst/>
            <a:ahLst/>
            <a:cxnLst/>
            <a:rect l="l" t="t" r="r" b="b"/>
            <a:pathLst>
              <a:path w="8511445" h="9107578" extrusionOk="0">
                <a:moveTo>
                  <a:pt x="0" y="0"/>
                </a:moveTo>
                <a:lnTo>
                  <a:pt x="8511445" y="0"/>
                </a:lnTo>
                <a:lnTo>
                  <a:pt x="8511445" y="9107578"/>
                </a:lnTo>
                <a:lnTo>
                  <a:pt x="0" y="9107578"/>
                </a:lnTo>
                <a:lnTo>
                  <a:pt x="0" y="0"/>
                </a:lnTo>
                <a:close/>
              </a:path>
            </a:pathLst>
          </a:custGeom>
          <a:blipFill rotWithShape="1">
            <a:blip r:embed="rId5"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97" name="Google Shape;497;p34">
            <a:extLst>
              <a:ext uri="{FF2B5EF4-FFF2-40B4-BE49-F238E27FC236}">
                <a16:creationId xmlns:a16="http://schemas.microsoft.com/office/drawing/2014/main" id="{E79E49D1-9469-F26D-7F2F-12012FCCFB04}"/>
              </a:ext>
            </a:extLst>
          </p:cNvPr>
          <p:cNvSpPr/>
          <p:nvPr/>
        </p:nvSpPr>
        <p:spPr>
          <a:xfrm>
            <a:off x="117764" y="4453579"/>
            <a:ext cx="793173" cy="592401"/>
          </a:xfrm>
          <a:custGeom>
            <a:avLst/>
            <a:gdLst/>
            <a:ahLst/>
            <a:cxnLst/>
            <a:rect l="l" t="t" r="r" b="b"/>
            <a:pathLst>
              <a:path w="1586346" h="1184802" extrusionOk="0">
                <a:moveTo>
                  <a:pt x="0" y="0"/>
                </a:moveTo>
                <a:lnTo>
                  <a:pt x="1586346" y="0"/>
                </a:lnTo>
                <a:lnTo>
                  <a:pt x="1586346" y="1184803"/>
                </a:lnTo>
                <a:lnTo>
                  <a:pt x="0" y="1184803"/>
                </a:lnTo>
                <a:lnTo>
                  <a:pt x="0" y="0"/>
                </a:lnTo>
                <a:close/>
              </a:path>
            </a:pathLst>
          </a:custGeom>
          <a:blipFill rotWithShape="1">
            <a:blip r:embed="rId6"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 name="Google Shape;65;p13">
            <a:extLst>
              <a:ext uri="{FF2B5EF4-FFF2-40B4-BE49-F238E27FC236}">
                <a16:creationId xmlns:a16="http://schemas.microsoft.com/office/drawing/2014/main" id="{C2DA4A11-FEBB-C8D5-3F5A-BCBEA203AFFF}"/>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7"/>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2188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272B7"/>
        </a:solidFill>
        <a:effectLst/>
      </p:bgPr>
    </p:bg>
    <p:spTree>
      <p:nvGrpSpPr>
        <p:cNvPr id="1" name="Shape 127"/>
        <p:cNvGrpSpPr/>
        <p:nvPr/>
      </p:nvGrpSpPr>
      <p:grpSpPr>
        <a:xfrm>
          <a:off x="0" y="0"/>
          <a:ext cx="0" cy="0"/>
          <a:chOff x="0" y="0"/>
          <a:chExt cx="0" cy="0"/>
        </a:xfrm>
      </p:grpSpPr>
      <p:sp>
        <p:nvSpPr>
          <p:cNvPr id="128" name="Google Shape;128;p16"/>
          <p:cNvSpPr/>
          <p:nvPr/>
        </p:nvSpPr>
        <p:spPr>
          <a:xfrm rot="-1378363">
            <a:off x="4686776" y="2369149"/>
            <a:ext cx="3130927" cy="3305347"/>
          </a:xfrm>
          <a:custGeom>
            <a:avLst/>
            <a:gdLst/>
            <a:ahLst/>
            <a:cxnLst/>
            <a:rect l="l" t="t" r="r" b="b"/>
            <a:pathLst>
              <a:path w="6266556" h="6602693" extrusionOk="0">
                <a:moveTo>
                  <a:pt x="0" y="0"/>
                </a:moveTo>
                <a:lnTo>
                  <a:pt x="6266556" y="0"/>
                </a:lnTo>
                <a:lnTo>
                  <a:pt x="6266556" y="6602693"/>
                </a:lnTo>
                <a:lnTo>
                  <a:pt x="0" y="6602693"/>
                </a:lnTo>
                <a:lnTo>
                  <a:pt x="0" y="0"/>
                </a:lnTo>
                <a:close/>
              </a:path>
            </a:pathLst>
          </a:custGeom>
          <a:blipFill rotWithShape="1">
            <a:blip r:embed="rId3"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9" name="Google Shape;129;p16"/>
          <p:cNvSpPr/>
          <p:nvPr/>
        </p:nvSpPr>
        <p:spPr>
          <a:xfrm rot="5400000">
            <a:off x="4369740" y="1385653"/>
            <a:ext cx="5652722" cy="2703029"/>
          </a:xfrm>
          <a:custGeom>
            <a:avLst/>
            <a:gdLst/>
            <a:ahLst/>
            <a:cxnLst/>
            <a:rect l="l" t="t" r="r" b="b"/>
            <a:pathLst>
              <a:path w="11305443" h="5406057" extrusionOk="0">
                <a:moveTo>
                  <a:pt x="0" y="0"/>
                </a:moveTo>
                <a:lnTo>
                  <a:pt x="11305442" y="0"/>
                </a:lnTo>
                <a:lnTo>
                  <a:pt x="11305442" y="5406058"/>
                </a:lnTo>
                <a:lnTo>
                  <a:pt x="0" y="5406058"/>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0" name="Google Shape;130;p16"/>
          <p:cNvSpPr/>
          <p:nvPr/>
        </p:nvSpPr>
        <p:spPr>
          <a:xfrm rot="5400000">
            <a:off x="5108315" y="1309771"/>
            <a:ext cx="5652722" cy="2703029"/>
          </a:xfrm>
          <a:custGeom>
            <a:avLst/>
            <a:gdLst/>
            <a:ahLst/>
            <a:cxnLst/>
            <a:rect l="l" t="t" r="r" b="b"/>
            <a:pathLst>
              <a:path w="11305443" h="5406057" extrusionOk="0">
                <a:moveTo>
                  <a:pt x="0" y="0"/>
                </a:moveTo>
                <a:lnTo>
                  <a:pt x="11305443" y="0"/>
                </a:lnTo>
                <a:lnTo>
                  <a:pt x="11305443" y="5406058"/>
                </a:lnTo>
                <a:lnTo>
                  <a:pt x="0" y="5406058"/>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1" name="Google Shape;131;p16"/>
          <p:cNvSpPr/>
          <p:nvPr/>
        </p:nvSpPr>
        <p:spPr>
          <a:xfrm>
            <a:off x="5450727" y="2183257"/>
            <a:ext cx="3096888" cy="3079996"/>
          </a:xfrm>
          <a:custGeom>
            <a:avLst/>
            <a:gdLst/>
            <a:ahLst/>
            <a:cxnLst/>
            <a:rect l="l" t="t" r="r" b="b"/>
            <a:pathLst>
              <a:path w="6193776" h="6159992" extrusionOk="0">
                <a:moveTo>
                  <a:pt x="0" y="0"/>
                </a:moveTo>
                <a:lnTo>
                  <a:pt x="6193776" y="0"/>
                </a:lnTo>
                <a:lnTo>
                  <a:pt x="6193776" y="6159991"/>
                </a:lnTo>
                <a:lnTo>
                  <a:pt x="0" y="6159991"/>
                </a:lnTo>
                <a:lnTo>
                  <a:pt x="0" y="0"/>
                </a:lnTo>
                <a:close/>
              </a:path>
            </a:pathLst>
          </a:custGeom>
          <a:blipFill rotWithShape="1">
            <a:blip r:embed="rId6"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2" name="Google Shape;132;p16"/>
          <p:cNvSpPr txBox="1"/>
          <p:nvPr/>
        </p:nvSpPr>
        <p:spPr>
          <a:xfrm>
            <a:off x="910925" y="1977852"/>
            <a:ext cx="5122390" cy="893001"/>
          </a:xfrm>
          <a:prstGeom prst="rect">
            <a:avLst/>
          </a:prstGeom>
          <a:noFill/>
          <a:ln>
            <a:noFill/>
          </a:ln>
        </p:spPr>
        <p:txBody>
          <a:bodyPr spcFirstLastPara="1" wrap="square" lIns="0" tIns="0" rIns="0" bIns="0" anchor="t" anchorCtr="0">
            <a:spAutoFit/>
          </a:bodyPr>
          <a:lstStyle/>
          <a:p>
            <a:pPr marL="0" lvl="0" indent="0" algn="l" rtl="0">
              <a:lnSpc>
                <a:spcPct val="107916"/>
              </a:lnSpc>
              <a:spcBef>
                <a:spcPts val="0"/>
              </a:spcBef>
              <a:spcAft>
                <a:spcPts val="0"/>
              </a:spcAft>
              <a:buClr>
                <a:schemeClr val="dk1"/>
              </a:buClr>
              <a:buSzPts val="1100"/>
              <a:buFont typeface="Arial"/>
              <a:buNone/>
            </a:pPr>
            <a:r>
              <a:rPr lang="en-US" sz="2400" b="1" dirty="0">
                <a:solidFill>
                  <a:schemeClr val="lt1"/>
                </a:solidFill>
                <a:latin typeface="Arial Black" panose="020B0A04020102020204" pitchFamily="34" charset="0"/>
              </a:rPr>
              <a:t>Ηθική και </a:t>
            </a:r>
            <a:r>
              <a:rPr lang="en-US" sz="2400" b="1" dirty="0" err="1">
                <a:solidFill>
                  <a:schemeClr val="lt1"/>
                </a:solidFill>
                <a:latin typeface="Arial Black" panose="020B0A04020102020204" pitchFamily="34" charset="0"/>
              </a:rPr>
              <a:t>ψηφι</a:t>
            </a:r>
            <a:r>
              <a:rPr lang="en-US" sz="2400" b="1" dirty="0">
                <a:solidFill>
                  <a:schemeClr val="lt1"/>
                </a:solidFill>
                <a:latin typeface="Arial Black" panose="020B0A04020102020204" pitchFamily="34" charset="0"/>
              </a:rPr>
              <a:t>ακή </a:t>
            </a:r>
            <a:r>
              <a:rPr lang="el-GR" sz="2400" b="1" dirty="0">
                <a:solidFill>
                  <a:schemeClr val="lt1"/>
                </a:solidFill>
                <a:latin typeface="Arial Black" panose="020B0A04020102020204" pitchFamily="34" charset="0"/>
              </a:rPr>
              <a:t>πολιτότητα</a:t>
            </a:r>
            <a:r>
              <a:rPr lang="en-US" sz="2400" b="1" dirty="0">
                <a:solidFill>
                  <a:schemeClr val="lt1"/>
                </a:solidFill>
                <a:latin typeface="Arial Black" panose="020B0A04020102020204" pitchFamily="34" charset="0"/>
              </a:rPr>
              <a:t> </a:t>
            </a:r>
            <a:endParaRPr sz="2400" b="1" dirty="0">
              <a:solidFill>
                <a:schemeClr val="lt1"/>
              </a:solidFill>
              <a:latin typeface="Arial Black" panose="020B0A04020102020204" pitchFamily="34" charset="0"/>
            </a:endParaRPr>
          </a:p>
          <a:p>
            <a:pPr marL="0" marR="0" lvl="0" indent="0" algn="l" rtl="0">
              <a:lnSpc>
                <a:spcPct val="106000"/>
              </a:lnSpc>
              <a:spcBef>
                <a:spcPts val="800"/>
              </a:spcBef>
              <a:spcAft>
                <a:spcPts val="0"/>
              </a:spcAft>
              <a:buNone/>
            </a:pPr>
            <a:endParaRPr sz="2400" b="1" dirty="0">
              <a:solidFill>
                <a:schemeClr val="lt1"/>
              </a:solidFill>
            </a:endParaRPr>
          </a:p>
        </p:txBody>
      </p:sp>
      <p:sp>
        <p:nvSpPr>
          <p:cNvPr id="133" name="Google Shape;133;p16"/>
          <p:cNvSpPr/>
          <p:nvPr/>
        </p:nvSpPr>
        <p:spPr>
          <a:xfrm>
            <a:off x="117764" y="4453579"/>
            <a:ext cx="793173" cy="592401"/>
          </a:xfrm>
          <a:custGeom>
            <a:avLst/>
            <a:gdLst/>
            <a:ahLst/>
            <a:cxnLst/>
            <a:rect l="l" t="t" r="r" b="b"/>
            <a:pathLst>
              <a:path w="1586346" h="1184802" extrusionOk="0">
                <a:moveTo>
                  <a:pt x="0" y="0"/>
                </a:moveTo>
                <a:lnTo>
                  <a:pt x="1586346" y="0"/>
                </a:lnTo>
                <a:lnTo>
                  <a:pt x="1586346" y="1184803"/>
                </a:lnTo>
                <a:lnTo>
                  <a:pt x="0" y="1184803"/>
                </a:lnTo>
                <a:lnTo>
                  <a:pt x="0" y="0"/>
                </a:lnTo>
                <a:close/>
              </a:path>
            </a:pathLst>
          </a:custGeom>
          <a:blipFill rotWithShape="1">
            <a:blip r:embed="rId7"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 name="Google Shape;65;p13">
            <a:extLst>
              <a:ext uri="{FF2B5EF4-FFF2-40B4-BE49-F238E27FC236}">
                <a16:creationId xmlns:a16="http://schemas.microsoft.com/office/drawing/2014/main" id="{54C0A7D2-FAC8-B7E9-2895-F43E1DD73915}"/>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8"/>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8FC4E5"/>
        </a:solidFill>
        <a:effectLst/>
      </p:bgPr>
    </p:bg>
    <p:spTree>
      <p:nvGrpSpPr>
        <p:cNvPr id="1" name="Shape 401">
          <a:extLst>
            <a:ext uri="{FF2B5EF4-FFF2-40B4-BE49-F238E27FC236}">
              <a16:creationId xmlns:a16="http://schemas.microsoft.com/office/drawing/2014/main" id="{06A2768A-354D-CEA7-BE75-4287762B1B82}"/>
            </a:ext>
          </a:extLst>
        </p:cNvPr>
        <p:cNvGrpSpPr/>
        <p:nvPr/>
      </p:nvGrpSpPr>
      <p:grpSpPr>
        <a:xfrm>
          <a:off x="0" y="0"/>
          <a:ext cx="0" cy="0"/>
          <a:chOff x="0" y="0"/>
          <a:chExt cx="0" cy="0"/>
        </a:xfrm>
      </p:grpSpPr>
      <p:sp>
        <p:nvSpPr>
          <p:cNvPr id="402" name="Google Shape;402;p28">
            <a:extLst>
              <a:ext uri="{FF2B5EF4-FFF2-40B4-BE49-F238E27FC236}">
                <a16:creationId xmlns:a16="http://schemas.microsoft.com/office/drawing/2014/main" id="{D3ABE63E-A46B-E566-E0A6-4D8C3F4CAC6E}"/>
              </a:ext>
            </a:extLst>
          </p:cNvPr>
          <p:cNvSpPr txBox="1"/>
          <p:nvPr/>
        </p:nvSpPr>
        <p:spPr>
          <a:xfrm>
            <a:off x="569587" y="97520"/>
            <a:ext cx="6066344" cy="1003352"/>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SzPts val="1100"/>
              <a:buNone/>
            </a:pPr>
            <a:r>
              <a:rPr lang="en" sz="2400" b="1" dirty="0">
                <a:solidFill>
                  <a:schemeClr val="tx1"/>
                </a:solidFill>
              </a:rPr>
              <a:t> </a:t>
            </a:r>
            <a:r>
              <a:rPr lang="en" sz="2400" b="1" dirty="0">
                <a:solidFill>
                  <a:schemeClr val="tx1"/>
                </a:solidFill>
                <a:latin typeface="Arial Black" panose="020B0A04020102020204" pitchFamily="34" charset="0"/>
              </a:rPr>
              <a:t>Πνευματικά δικαιώματα και προστασία προσωπικών δεδομένων</a:t>
            </a:r>
            <a:endParaRPr sz="2400" dirty="0">
              <a:solidFill>
                <a:schemeClr val="tx1"/>
              </a:solidFill>
              <a:latin typeface="Arial Black" panose="020B0A04020102020204" pitchFamily="34" charset="0"/>
            </a:endParaRPr>
          </a:p>
        </p:txBody>
      </p:sp>
      <p:sp>
        <p:nvSpPr>
          <p:cNvPr id="403" name="Google Shape;403;p28">
            <a:extLst>
              <a:ext uri="{FF2B5EF4-FFF2-40B4-BE49-F238E27FC236}">
                <a16:creationId xmlns:a16="http://schemas.microsoft.com/office/drawing/2014/main" id="{CC4BF2B0-1160-77A1-41C6-844717A5EE98}"/>
              </a:ext>
            </a:extLst>
          </p:cNvPr>
          <p:cNvSpPr txBox="1"/>
          <p:nvPr/>
        </p:nvSpPr>
        <p:spPr>
          <a:xfrm>
            <a:off x="296090" y="804124"/>
            <a:ext cx="6635933" cy="541532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800" dirty="0">
                <a:solidFill>
                  <a:schemeClr val="tx1"/>
                </a:solidFill>
              </a:rPr>
              <a:t>  </a:t>
            </a:r>
            <a:endParaRPr sz="1800" dirty="0">
              <a:solidFill>
                <a:schemeClr val="tx1"/>
              </a:solidFill>
            </a:endParaRPr>
          </a:p>
          <a:p>
            <a:pPr>
              <a:lnSpc>
                <a:spcPct val="140000"/>
              </a:lnSpc>
            </a:pPr>
            <a:r>
              <a:rPr lang="en-US" sz="1600" dirty="0">
                <a:solidFill>
                  <a:schemeClr val="tx1"/>
                </a:solidFill>
              </a:rPr>
              <a:t>📸 </a:t>
            </a:r>
            <a:r>
              <a:rPr lang="en-US" sz="1600" b="1" dirty="0">
                <a:solidFill>
                  <a:schemeClr val="tx1"/>
                </a:solidFill>
              </a:rPr>
              <a:t>Πνευματικά δικαιώματα</a:t>
            </a:r>
            <a:r>
              <a:rPr lang="en-US" sz="1600" dirty="0">
                <a:solidFill>
                  <a:schemeClr val="tx1"/>
                </a:solidFill>
              </a:rPr>
              <a:t>: Χρησιμοποιείτε μόνο φωτογραφίες, βίντεο ή ήχους που σας ανήκουν ή έχουν ανοιχτές άδειες (CC). </a:t>
            </a:r>
            <a:r>
              <a:rPr lang="en-US" sz="1600" i="1" dirty="0"/>
              <a:t>Μην </a:t>
            </a:r>
            <a:r>
              <a:rPr lang="en-US" sz="1600" dirty="0"/>
              <a:t>χρησιμοποιείτε </a:t>
            </a:r>
            <a:r>
              <a:rPr lang="en-US" sz="1600" b="1" dirty="0"/>
              <a:t>ποτέ</a:t>
            </a:r>
            <a:r>
              <a:rPr lang="en-US" sz="1600" b="1" i="1" dirty="0"/>
              <a:t> </a:t>
            </a:r>
            <a:r>
              <a:rPr lang="en-US" sz="1600" b="1" dirty="0"/>
              <a:t>χωρίς άδεια</a:t>
            </a:r>
            <a:r>
              <a:rPr lang="el-GR" sz="1600" b="1" dirty="0"/>
              <a:t> </a:t>
            </a:r>
            <a:r>
              <a:rPr lang="en-US" sz="1600" dirty="0" err="1"/>
              <a:t>μουσική</a:t>
            </a:r>
            <a:r>
              <a:rPr lang="en-US" sz="1600" dirty="0"/>
              <a:t>, εικόνες ή βίντεο που προστατεύονται από πνευματικά δικαιώματα. Αναφέρετε πάντα τις πηγές (ακόμα και όταν δεν απαιτείται από το νόμο, είναι ηθικό).</a:t>
            </a:r>
            <a:endParaRPr lang="en-US" sz="1600" dirty="0">
              <a:solidFill>
                <a:schemeClr val="tx1"/>
              </a:solidFill>
            </a:endParaRPr>
          </a:p>
          <a:p>
            <a:pPr>
              <a:lnSpc>
                <a:spcPct val="115000"/>
              </a:lnSpc>
              <a:spcBef>
                <a:spcPts val="1200"/>
              </a:spcBef>
            </a:pPr>
            <a:r>
              <a:rPr lang="en-US" sz="1600" dirty="0">
                <a:solidFill>
                  <a:schemeClr val="tx1"/>
                </a:solidFill>
              </a:rPr>
              <a:t>👥 </a:t>
            </a:r>
            <a:r>
              <a:rPr lang="en-US" sz="1600" b="1" dirty="0">
                <a:solidFill>
                  <a:schemeClr val="tx1"/>
                </a:solidFill>
              </a:rPr>
              <a:t>Προστασία προσωπικών δεδομένων</a:t>
            </a:r>
            <a:r>
              <a:rPr lang="en-US" sz="1600" dirty="0">
                <a:solidFill>
                  <a:schemeClr val="tx1"/>
                </a:solidFill>
              </a:rPr>
              <a:t>: μην μοιράζεστε ποτέ φωτογραφίες ανηλίκων που μπορούν να ταυτοποιηθούν χωρίς τη συγκατάθεσή τους. </a:t>
            </a:r>
            <a:r>
              <a:rPr lang="en-US" sz="1600" dirty="0"/>
              <a:t>Να είστε προσεκτικοί με τις πληροφορίες που μπορούν να ταυτοποιήσουν κάποιον (ονόματα, τοποθεσίες, σχολεία). Σκεφτείτε: «Μπορεί αυτή η εικόνα να βλάψει το άτομο που </a:t>
            </a:r>
            <a:br>
              <a:rPr lang="el-GR" sz="1600" dirty="0"/>
            </a:br>
            <a:r>
              <a:rPr lang="el-GR" sz="1600" dirty="0"/>
              <a:t>             </a:t>
            </a:r>
            <a:r>
              <a:rPr lang="en-US" sz="1600" dirty="0"/>
              <a:t>απ</a:t>
            </a:r>
            <a:r>
              <a:rPr lang="en-US" sz="1600" dirty="0" err="1"/>
              <a:t>εικονίζετ</a:t>
            </a:r>
            <a:r>
              <a:rPr lang="en-US" sz="1600" dirty="0"/>
              <a:t>αι αν μοιραστεί ευρέως;»</a:t>
            </a:r>
            <a:endParaRPr lang="en-US" sz="1600" dirty="0">
              <a:solidFill>
                <a:schemeClr val="tx1"/>
              </a:solidFill>
            </a:endParaRPr>
          </a:p>
          <a:p>
            <a:pPr>
              <a:lnSpc>
                <a:spcPct val="115000"/>
              </a:lnSpc>
              <a:spcBef>
                <a:spcPts val="1200"/>
              </a:spcBef>
            </a:pPr>
            <a:endParaRPr lang="en-US" sz="1600" dirty="0">
              <a:solidFill>
                <a:schemeClr val="tx1"/>
              </a:solidFill>
            </a:endParaRPr>
          </a:p>
          <a:p>
            <a:pPr lvl="0" algn="l" rtl="0">
              <a:lnSpc>
                <a:spcPct val="115000"/>
              </a:lnSpc>
              <a:spcBef>
                <a:spcPts val="1200"/>
              </a:spcBef>
              <a:spcAft>
                <a:spcPts val="0"/>
              </a:spcAft>
              <a:buNone/>
            </a:pPr>
            <a:endParaRPr sz="1800" dirty="0">
              <a:solidFill>
                <a:schemeClr val="tx1"/>
              </a:solidFill>
            </a:endParaRPr>
          </a:p>
          <a:p>
            <a:pPr marL="0" marR="0" lvl="0" indent="0" algn="l" rtl="0">
              <a:lnSpc>
                <a:spcPct val="140000"/>
              </a:lnSpc>
              <a:spcBef>
                <a:spcPts val="1200"/>
              </a:spcBef>
              <a:spcAft>
                <a:spcPts val="0"/>
              </a:spcAft>
              <a:buNone/>
            </a:pPr>
            <a:endParaRPr sz="1800" dirty="0">
              <a:solidFill>
                <a:schemeClr val="tx1"/>
              </a:solidFill>
            </a:endParaRPr>
          </a:p>
        </p:txBody>
      </p:sp>
      <p:sp>
        <p:nvSpPr>
          <p:cNvPr id="404" name="Google Shape;404;p28">
            <a:extLst>
              <a:ext uri="{FF2B5EF4-FFF2-40B4-BE49-F238E27FC236}">
                <a16:creationId xmlns:a16="http://schemas.microsoft.com/office/drawing/2014/main" id="{6677B01B-64E5-2990-E1A8-8706D8A07F24}"/>
              </a:ext>
            </a:extLst>
          </p:cNvPr>
          <p:cNvSpPr/>
          <p:nvPr/>
        </p:nvSpPr>
        <p:spPr>
          <a:xfrm rot="-429627">
            <a:off x="6015519" y="-1228007"/>
            <a:ext cx="7664754" cy="7051185"/>
          </a:xfrm>
          <a:custGeom>
            <a:avLst/>
            <a:gdLst/>
            <a:ahLst/>
            <a:cxnLst/>
            <a:rect l="l" t="t" r="r" b="b"/>
            <a:pathLst>
              <a:path w="17926051" h="16426782" extrusionOk="0">
                <a:moveTo>
                  <a:pt x="0" y="0"/>
                </a:moveTo>
                <a:lnTo>
                  <a:pt x="17926051" y="0"/>
                </a:lnTo>
                <a:lnTo>
                  <a:pt x="17926051" y="16426782"/>
                </a:lnTo>
                <a:lnTo>
                  <a:pt x="0" y="16426782"/>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
        <p:nvSpPr>
          <p:cNvPr id="406" name="Google Shape;406;p28">
            <a:extLst>
              <a:ext uri="{FF2B5EF4-FFF2-40B4-BE49-F238E27FC236}">
                <a16:creationId xmlns:a16="http://schemas.microsoft.com/office/drawing/2014/main" id="{5A5405A3-6DBD-567B-C27F-F240392102F5}"/>
              </a:ext>
            </a:extLst>
          </p:cNvPr>
          <p:cNvSpPr/>
          <p:nvPr/>
        </p:nvSpPr>
        <p:spPr>
          <a:xfrm>
            <a:off x="117764" y="4453579"/>
            <a:ext cx="793173" cy="592401"/>
          </a:xfrm>
          <a:custGeom>
            <a:avLst/>
            <a:gdLst/>
            <a:ahLst/>
            <a:cxnLst/>
            <a:rect l="l" t="t" r="r" b="b"/>
            <a:pathLst>
              <a:path w="1586346" h="1184802" extrusionOk="0">
                <a:moveTo>
                  <a:pt x="0" y="0"/>
                </a:moveTo>
                <a:lnTo>
                  <a:pt x="1586346" y="0"/>
                </a:lnTo>
                <a:lnTo>
                  <a:pt x="1586346" y="1184803"/>
                </a:lnTo>
                <a:lnTo>
                  <a:pt x="0" y="1184803"/>
                </a:lnTo>
                <a:lnTo>
                  <a:pt x="0" y="0"/>
                </a:lnTo>
                <a:close/>
              </a:path>
            </a:pathLst>
          </a:custGeom>
          <a:blipFill rotWithShape="1">
            <a:blip r:embed="rId4"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 name="Google Shape;65;p13">
            <a:extLst>
              <a:ext uri="{FF2B5EF4-FFF2-40B4-BE49-F238E27FC236}">
                <a16:creationId xmlns:a16="http://schemas.microsoft.com/office/drawing/2014/main" id="{08158EC9-978F-EA9F-8732-C4E53C37757E}"/>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5"/>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8640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8FC4E5"/>
        </a:solidFill>
        <a:effectLst/>
      </p:bgPr>
    </p:bg>
    <p:spTree>
      <p:nvGrpSpPr>
        <p:cNvPr id="1" name="Shape 401"/>
        <p:cNvGrpSpPr/>
        <p:nvPr/>
      </p:nvGrpSpPr>
      <p:grpSpPr>
        <a:xfrm>
          <a:off x="0" y="0"/>
          <a:ext cx="0" cy="0"/>
          <a:chOff x="0" y="0"/>
          <a:chExt cx="0" cy="0"/>
        </a:xfrm>
      </p:grpSpPr>
      <p:sp>
        <p:nvSpPr>
          <p:cNvPr id="402" name="Google Shape;402;p28"/>
          <p:cNvSpPr txBox="1"/>
          <p:nvPr/>
        </p:nvSpPr>
        <p:spPr>
          <a:xfrm>
            <a:off x="296091" y="225504"/>
            <a:ext cx="6558067" cy="57862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SzPts val="1100"/>
              <a:buNone/>
            </a:pPr>
            <a:r>
              <a:rPr lang="en" sz="2400" b="1" dirty="0">
                <a:solidFill>
                  <a:schemeClr val="tx1"/>
                </a:solidFill>
                <a:latin typeface="Arial Black" panose="020B0A04020102020204" pitchFamily="34" charset="0"/>
              </a:rPr>
              <a:t> </a:t>
            </a:r>
            <a:r>
              <a:rPr lang="en-US" sz="2400" b="1" dirty="0">
                <a:solidFill>
                  <a:schemeClr val="tx1"/>
                </a:solidFill>
                <a:latin typeface="Arial Black" panose="020B0A04020102020204" pitchFamily="34" charset="0"/>
              </a:rPr>
              <a:t>Συγκατάθεση και ηθική </a:t>
            </a:r>
            <a:r>
              <a:rPr lang="el-GR" sz="2400" b="1" dirty="0">
                <a:solidFill>
                  <a:schemeClr val="tx1"/>
                </a:solidFill>
                <a:latin typeface="Arial Black" panose="020B0A04020102020204" pitchFamily="34" charset="0"/>
              </a:rPr>
              <a:t>αναπαράσταση</a:t>
            </a:r>
            <a:endParaRPr sz="2400" dirty="0">
              <a:solidFill>
                <a:schemeClr val="tx1"/>
              </a:solidFill>
              <a:latin typeface="Arial Black" panose="020B0A04020102020204" pitchFamily="34" charset="0"/>
            </a:endParaRPr>
          </a:p>
        </p:txBody>
      </p:sp>
      <p:sp>
        <p:nvSpPr>
          <p:cNvPr id="403" name="Google Shape;403;p28"/>
          <p:cNvSpPr txBox="1"/>
          <p:nvPr/>
        </p:nvSpPr>
        <p:spPr>
          <a:xfrm>
            <a:off x="296091" y="804124"/>
            <a:ext cx="6339840" cy="311469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800" dirty="0">
                <a:solidFill>
                  <a:schemeClr val="tx1"/>
                </a:solidFill>
              </a:rPr>
              <a:t>  </a:t>
            </a:r>
            <a:endParaRPr sz="1800" dirty="0">
              <a:solidFill>
                <a:schemeClr val="tx1"/>
              </a:solidFill>
            </a:endParaRPr>
          </a:p>
          <a:p>
            <a:pPr>
              <a:lnSpc>
                <a:spcPct val="115000"/>
              </a:lnSpc>
              <a:spcBef>
                <a:spcPts val="1200"/>
              </a:spcBef>
            </a:pPr>
            <a:r>
              <a:rPr lang="en-US" sz="1600" dirty="0">
                <a:solidFill>
                  <a:schemeClr val="tx1"/>
                </a:solidFill>
              </a:rPr>
              <a:t>🗣 </a:t>
            </a:r>
            <a:r>
              <a:rPr lang="en-US" sz="1600" b="1" dirty="0">
                <a:solidFill>
                  <a:schemeClr val="tx1"/>
                </a:solidFill>
              </a:rPr>
              <a:t>Συγκατάθεση</a:t>
            </a:r>
            <a:r>
              <a:rPr lang="en-US" sz="1600" dirty="0">
                <a:solidFill>
                  <a:schemeClr val="tx1"/>
                </a:solidFill>
              </a:rPr>
              <a:t>: ενημερώνετε πάντα τα άτομα για τον τρόπο με τον οποίο θα χρησιμοποιηθεί η εικόνα τους και δείξτε τους την τελική έκδοση. Το γεγονός ότι είπαν «ναι» μία φορά δεν σημαίνει ότι ισχύει για πάντα... ένα άτομο έχει το δικαίωμα να αλλάξει γνώμη. </a:t>
            </a:r>
          </a:p>
          <a:p>
            <a:pPr>
              <a:lnSpc>
                <a:spcPct val="115000"/>
              </a:lnSpc>
              <a:spcBef>
                <a:spcPts val="1200"/>
              </a:spcBef>
            </a:pPr>
            <a:r>
              <a:rPr lang="en-US" sz="1600" dirty="0">
                <a:solidFill>
                  <a:schemeClr val="tx1"/>
                </a:solidFill>
              </a:rPr>
              <a:t>🌍 </a:t>
            </a:r>
            <a:r>
              <a:rPr lang="en-US" sz="1600" b="1" dirty="0">
                <a:solidFill>
                  <a:schemeClr val="tx1"/>
                </a:solidFill>
              </a:rPr>
              <a:t>Αναπαράσταση</a:t>
            </a:r>
            <a:r>
              <a:rPr lang="en-US" sz="1600" dirty="0">
                <a:solidFill>
                  <a:schemeClr val="tx1"/>
                </a:solidFill>
              </a:rPr>
              <a:t>: παρουσιάστε τους ανθρώπους και τους πολιτισμούς με σεβασμό — αποφύγετε τα στερεότυπα.</a:t>
            </a:r>
          </a:p>
          <a:p>
            <a:pPr>
              <a:lnSpc>
                <a:spcPct val="115000"/>
              </a:lnSpc>
              <a:spcBef>
                <a:spcPts val="1200"/>
              </a:spcBef>
            </a:pPr>
            <a:r>
              <a:rPr lang="en-US" sz="1600" dirty="0">
                <a:solidFill>
                  <a:schemeClr val="tx1"/>
                </a:solidFill>
              </a:rPr>
              <a:t>🧩 </a:t>
            </a:r>
            <a:r>
              <a:rPr lang="en-US" sz="1600" b="1" dirty="0">
                <a:solidFill>
                  <a:schemeClr val="tx1"/>
                </a:solidFill>
              </a:rPr>
              <a:t>Πλαίσιο</a:t>
            </a:r>
            <a:r>
              <a:rPr lang="en-US" sz="1600" dirty="0">
                <a:solidFill>
                  <a:schemeClr val="tx1"/>
                </a:solidFill>
              </a:rPr>
              <a:t>: βεβαιωθείτε ότι οι επιλεγμένες εικόνες ταιριάζουν με το επιθυμητό μήνυμα (αποφύγετε την παραποίηση).</a:t>
            </a:r>
            <a:endParaRPr sz="1800" dirty="0">
              <a:solidFill>
                <a:schemeClr val="tx1"/>
              </a:solidFill>
            </a:endParaRPr>
          </a:p>
        </p:txBody>
      </p:sp>
      <p:sp>
        <p:nvSpPr>
          <p:cNvPr id="404" name="Google Shape;404;p28"/>
          <p:cNvSpPr/>
          <p:nvPr/>
        </p:nvSpPr>
        <p:spPr>
          <a:xfrm rot="-429627">
            <a:off x="6015519" y="-1228007"/>
            <a:ext cx="7664754" cy="7051185"/>
          </a:xfrm>
          <a:custGeom>
            <a:avLst/>
            <a:gdLst/>
            <a:ahLst/>
            <a:cxnLst/>
            <a:rect l="l" t="t" r="r" b="b"/>
            <a:pathLst>
              <a:path w="17926051" h="16426782" extrusionOk="0">
                <a:moveTo>
                  <a:pt x="0" y="0"/>
                </a:moveTo>
                <a:lnTo>
                  <a:pt x="17926051" y="0"/>
                </a:lnTo>
                <a:lnTo>
                  <a:pt x="17926051" y="16426782"/>
                </a:lnTo>
                <a:lnTo>
                  <a:pt x="0" y="16426782"/>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
        <p:nvSpPr>
          <p:cNvPr id="406" name="Google Shape;406;p28"/>
          <p:cNvSpPr/>
          <p:nvPr/>
        </p:nvSpPr>
        <p:spPr>
          <a:xfrm>
            <a:off x="117764" y="4453579"/>
            <a:ext cx="793173" cy="592401"/>
          </a:xfrm>
          <a:custGeom>
            <a:avLst/>
            <a:gdLst/>
            <a:ahLst/>
            <a:cxnLst/>
            <a:rect l="l" t="t" r="r" b="b"/>
            <a:pathLst>
              <a:path w="1586346" h="1184802" extrusionOk="0">
                <a:moveTo>
                  <a:pt x="0" y="0"/>
                </a:moveTo>
                <a:lnTo>
                  <a:pt x="1586346" y="0"/>
                </a:lnTo>
                <a:lnTo>
                  <a:pt x="1586346" y="1184803"/>
                </a:lnTo>
                <a:lnTo>
                  <a:pt x="0" y="1184803"/>
                </a:lnTo>
                <a:lnTo>
                  <a:pt x="0" y="0"/>
                </a:lnTo>
                <a:close/>
              </a:path>
            </a:pathLst>
          </a:custGeom>
          <a:blipFill rotWithShape="1">
            <a:blip r:embed="rId4"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 name="Google Shape;65;p13">
            <a:extLst>
              <a:ext uri="{FF2B5EF4-FFF2-40B4-BE49-F238E27FC236}">
                <a16:creationId xmlns:a16="http://schemas.microsoft.com/office/drawing/2014/main" id="{F862FE1C-E822-CB8D-BBDB-D5FF9F68C792}"/>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5"/>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FC4E5"/>
        </a:solidFill>
        <a:effectLst/>
      </p:bgPr>
    </p:bg>
    <p:spTree>
      <p:nvGrpSpPr>
        <p:cNvPr id="1" name="Shape 411"/>
        <p:cNvGrpSpPr/>
        <p:nvPr/>
      </p:nvGrpSpPr>
      <p:grpSpPr>
        <a:xfrm>
          <a:off x="0" y="0"/>
          <a:ext cx="0" cy="0"/>
          <a:chOff x="0" y="0"/>
          <a:chExt cx="0" cy="0"/>
        </a:xfrm>
      </p:grpSpPr>
      <p:sp>
        <p:nvSpPr>
          <p:cNvPr id="412" name="Google Shape;412;p29"/>
          <p:cNvSpPr txBox="1"/>
          <p:nvPr/>
        </p:nvSpPr>
        <p:spPr>
          <a:xfrm>
            <a:off x="910925" y="225504"/>
            <a:ext cx="4243200" cy="1124026"/>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SzPts val="1100"/>
              <a:buNone/>
            </a:pPr>
            <a:r>
              <a:rPr lang="en" sz="2400" b="1" dirty="0">
                <a:solidFill>
                  <a:schemeClr val="tx1"/>
                </a:solidFill>
              </a:rPr>
              <a:t>Ηθική αναπαράσταση</a:t>
            </a:r>
            <a:endParaRPr sz="2400" b="1" dirty="0">
              <a:solidFill>
                <a:schemeClr val="tx1"/>
              </a:solidFill>
            </a:endParaRPr>
          </a:p>
          <a:p>
            <a:pPr marL="0" marR="0" lvl="0" indent="0" algn="l" rtl="0">
              <a:lnSpc>
                <a:spcPct val="106000"/>
              </a:lnSpc>
              <a:spcBef>
                <a:spcPts val="1200"/>
              </a:spcBef>
              <a:spcAft>
                <a:spcPts val="0"/>
              </a:spcAft>
              <a:buNone/>
            </a:pPr>
            <a:endParaRPr sz="2400" dirty="0">
              <a:solidFill>
                <a:schemeClr val="tx1"/>
              </a:solidFill>
            </a:endParaRPr>
          </a:p>
        </p:txBody>
      </p:sp>
      <p:sp>
        <p:nvSpPr>
          <p:cNvPr id="413" name="Google Shape;413;p29"/>
          <p:cNvSpPr txBox="1"/>
          <p:nvPr/>
        </p:nvSpPr>
        <p:spPr>
          <a:xfrm>
            <a:off x="806788" y="1016946"/>
            <a:ext cx="3765212" cy="325627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800" dirty="0">
                <a:solidFill>
                  <a:schemeClr val="tx1"/>
                </a:solidFill>
              </a:rPr>
              <a:t>  </a:t>
            </a:r>
            <a:endParaRPr sz="1800" dirty="0">
              <a:solidFill>
                <a:schemeClr val="tx1"/>
              </a:solidFill>
            </a:endParaRPr>
          </a:p>
          <a:p>
            <a:pPr lvl="0">
              <a:lnSpc>
                <a:spcPct val="140000"/>
              </a:lnSpc>
            </a:pPr>
            <a:r>
              <a:rPr lang="en-US" sz="1800" dirty="0">
                <a:solidFill>
                  <a:schemeClr val="tx1"/>
                </a:solidFill>
              </a:rPr>
              <a:t>🌍 Αναπαράσταση: παρουσιάστε τους ανθρώπους και τους πολιτισμούς με σεβασμό — αποφύγετε τα στερεότυπα.</a:t>
            </a:r>
          </a:p>
          <a:p>
            <a:pPr lvl="0">
              <a:lnSpc>
                <a:spcPct val="140000"/>
              </a:lnSpc>
            </a:pPr>
            <a:r>
              <a:rPr lang="en-US" sz="1800" dirty="0">
                <a:solidFill>
                  <a:schemeClr val="tx1"/>
                </a:solidFill>
              </a:rPr>
              <a:t>🧩 Πλαίσιο: βεβαιωθείτε ότι οι επιλεγμένες εικόνες ταιριάζουν με το επιθυμητό μήνυμα (αποφύγετε την παραποίηση).</a:t>
            </a:r>
            <a:endParaRPr sz="1800" dirty="0">
              <a:solidFill>
                <a:schemeClr val="tx1"/>
              </a:solidFill>
            </a:endParaRPr>
          </a:p>
          <a:p>
            <a:pPr marL="0" marR="0" lvl="0" indent="0" algn="l" rtl="0">
              <a:lnSpc>
                <a:spcPct val="140000"/>
              </a:lnSpc>
              <a:spcBef>
                <a:spcPts val="1200"/>
              </a:spcBef>
              <a:spcAft>
                <a:spcPts val="0"/>
              </a:spcAft>
              <a:buNone/>
            </a:pPr>
            <a:endParaRPr sz="1800" dirty="0">
              <a:solidFill>
                <a:schemeClr val="tx1"/>
              </a:solidFill>
            </a:endParaRPr>
          </a:p>
        </p:txBody>
      </p:sp>
      <p:sp>
        <p:nvSpPr>
          <p:cNvPr id="414" name="Google Shape;414;p29"/>
          <p:cNvSpPr/>
          <p:nvPr/>
        </p:nvSpPr>
        <p:spPr>
          <a:xfrm rot="-429627">
            <a:off x="4494991" y="-3101334"/>
            <a:ext cx="8988310" cy="8236561"/>
          </a:xfrm>
          <a:custGeom>
            <a:avLst/>
            <a:gdLst/>
            <a:ahLst/>
            <a:cxnLst/>
            <a:rect l="l" t="t" r="r" b="b"/>
            <a:pathLst>
              <a:path w="17926051" h="16426782" extrusionOk="0">
                <a:moveTo>
                  <a:pt x="0" y="0"/>
                </a:moveTo>
                <a:lnTo>
                  <a:pt x="17926051" y="0"/>
                </a:lnTo>
                <a:lnTo>
                  <a:pt x="17926051" y="16426782"/>
                </a:lnTo>
                <a:lnTo>
                  <a:pt x="0" y="16426782"/>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15" name="Google Shape;415;p29"/>
          <p:cNvSpPr/>
          <p:nvPr/>
        </p:nvSpPr>
        <p:spPr>
          <a:xfrm>
            <a:off x="5429139" y="1541502"/>
            <a:ext cx="3505312" cy="3840481"/>
          </a:xfrm>
          <a:custGeom>
            <a:avLst/>
            <a:gdLst/>
            <a:ahLst/>
            <a:cxnLst/>
            <a:rect l="l" t="t" r="r" b="b"/>
            <a:pathLst>
              <a:path w="7010623" h="7680962" extrusionOk="0">
                <a:moveTo>
                  <a:pt x="0" y="0"/>
                </a:moveTo>
                <a:lnTo>
                  <a:pt x="7010623" y="0"/>
                </a:lnTo>
                <a:lnTo>
                  <a:pt x="7010623" y="7680961"/>
                </a:lnTo>
                <a:lnTo>
                  <a:pt x="0" y="7680961"/>
                </a:lnTo>
                <a:lnTo>
                  <a:pt x="0" y="0"/>
                </a:lnTo>
                <a:close/>
              </a:path>
            </a:pathLst>
          </a:custGeom>
          <a:blipFill rotWithShape="1">
            <a:blip r:embed="rId4"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16" name="Google Shape;416;p29"/>
          <p:cNvSpPr/>
          <p:nvPr/>
        </p:nvSpPr>
        <p:spPr>
          <a:xfrm>
            <a:off x="117764" y="4453579"/>
            <a:ext cx="793173" cy="592401"/>
          </a:xfrm>
          <a:custGeom>
            <a:avLst/>
            <a:gdLst/>
            <a:ahLst/>
            <a:cxnLst/>
            <a:rect l="l" t="t" r="r" b="b"/>
            <a:pathLst>
              <a:path w="1586346" h="1184802" extrusionOk="0">
                <a:moveTo>
                  <a:pt x="0" y="0"/>
                </a:moveTo>
                <a:lnTo>
                  <a:pt x="1586346" y="0"/>
                </a:lnTo>
                <a:lnTo>
                  <a:pt x="1586346" y="1184803"/>
                </a:lnTo>
                <a:lnTo>
                  <a:pt x="0" y="1184803"/>
                </a:lnTo>
                <a:lnTo>
                  <a:pt x="0" y="0"/>
                </a:lnTo>
                <a:close/>
              </a:path>
            </a:pathLst>
          </a:custGeom>
          <a:blipFill rotWithShape="1">
            <a:blip r:embed="rId5"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 name="Google Shape;65;p13">
            <a:extLst>
              <a:ext uri="{FF2B5EF4-FFF2-40B4-BE49-F238E27FC236}">
                <a16:creationId xmlns:a16="http://schemas.microsoft.com/office/drawing/2014/main" id="{1AE4674A-19B1-7434-D75F-DA301A62E966}"/>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6"/>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Shape 431"/>
        <p:cNvGrpSpPr/>
        <p:nvPr/>
      </p:nvGrpSpPr>
      <p:grpSpPr>
        <a:xfrm>
          <a:off x="0" y="0"/>
          <a:ext cx="0" cy="0"/>
          <a:chOff x="0" y="0"/>
          <a:chExt cx="0" cy="0"/>
        </a:xfrm>
      </p:grpSpPr>
      <p:sp>
        <p:nvSpPr>
          <p:cNvPr id="432" name="Google Shape;432;p31"/>
          <p:cNvSpPr/>
          <p:nvPr/>
        </p:nvSpPr>
        <p:spPr>
          <a:xfrm rot="10455654">
            <a:off x="4463776" y="-1333285"/>
            <a:ext cx="4686076" cy="5141886"/>
          </a:xfrm>
          <a:custGeom>
            <a:avLst/>
            <a:gdLst/>
            <a:ahLst/>
            <a:cxnLst/>
            <a:rect l="l" t="t" r="r" b="b"/>
            <a:pathLst>
              <a:path w="9372035" h="10288661" extrusionOk="0">
                <a:moveTo>
                  <a:pt x="0" y="0"/>
                </a:moveTo>
                <a:lnTo>
                  <a:pt x="9372035" y="0"/>
                </a:lnTo>
                <a:lnTo>
                  <a:pt x="9372035" y="10288661"/>
                </a:lnTo>
                <a:lnTo>
                  <a:pt x="0" y="10288661"/>
                </a:lnTo>
                <a:lnTo>
                  <a:pt x="0" y="0"/>
                </a:lnTo>
                <a:close/>
              </a:path>
            </a:pathLst>
          </a:custGeom>
          <a:blipFill rotWithShape="1">
            <a:blip r:embed="rId3"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33" name="Google Shape;433;p31"/>
          <p:cNvSpPr/>
          <p:nvPr/>
        </p:nvSpPr>
        <p:spPr>
          <a:xfrm>
            <a:off x="4396231" y="-22443"/>
            <a:ext cx="6081836" cy="5853821"/>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3B628F"/>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34" name="Google Shape;434;p31"/>
          <p:cNvSpPr/>
          <p:nvPr/>
        </p:nvSpPr>
        <p:spPr>
          <a:xfrm>
            <a:off x="4819257" y="421909"/>
            <a:ext cx="5222100" cy="5026317"/>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BF3E4"/>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435" name="Google Shape;435;p31"/>
          <p:cNvGrpSpPr/>
          <p:nvPr/>
        </p:nvGrpSpPr>
        <p:grpSpPr>
          <a:xfrm>
            <a:off x="561345" y="421909"/>
            <a:ext cx="3623373" cy="4332830"/>
            <a:chOff x="-474142" y="89818"/>
            <a:chExt cx="9662328" cy="11554214"/>
          </a:xfrm>
        </p:grpSpPr>
        <p:sp>
          <p:nvSpPr>
            <p:cNvPr id="436" name="Google Shape;436;p31"/>
            <p:cNvSpPr txBox="1"/>
            <p:nvPr/>
          </p:nvSpPr>
          <p:spPr>
            <a:xfrm>
              <a:off x="-474142" y="2024989"/>
              <a:ext cx="9662328" cy="9619043"/>
            </a:xfrm>
            <a:prstGeom prst="rect">
              <a:avLst/>
            </a:prstGeom>
            <a:noFill/>
            <a:ln>
              <a:noFill/>
            </a:ln>
          </p:spPr>
          <p:txBody>
            <a:bodyPr spcFirstLastPara="1" wrap="square" lIns="0" tIns="0" rIns="0" bIns="0" anchor="t" anchorCtr="0">
              <a:spAutoFit/>
            </a:bodyPr>
            <a:lstStyle/>
            <a:p>
              <a:pPr marL="457200" lvl="0" indent="-330200" algn="l" rtl="0">
                <a:lnSpc>
                  <a:spcPct val="150000"/>
                </a:lnSpc>
                <a:spcBef>
                  <a:spcPts val="1200"/>
                </a:spcBef>
                <a:spcAft>
                  <a:spcPts val="0"/>
                </a:spcAft>
                <a:buClr>
                  <a:schemeClr val="dk1"/>
                </a:buClr>
                <a:buSzPts val="1600"/>
                <a:buChar char="●"/>
              </a:pPr>
              <a:r>
                <a:rPr lang="en" sz="1600" dirty="0">
                  <a:solidFill>
                    <a:schemeClr val="dk1"/>
                  </a:solidFill>
                  <a:latin typeface="Tahoma"/>
                  <a:ea typeface="Tahoma"/>
                  <a:cs typeface="Tahoma"/>
                  <a:sym typeface="Tahoma"/>
                </a:rPr>
                <a:t>Παρουσιάσεις στην τάξη</a:t>
              </a:r>
              <a:endParaRPr sz="1600" dirty="0">
                <a:solidFill>
                  <a:schemeClr val="dk1"/>
                </a:solidFill>
                <a:latin typeface="Tahoma"/>
                <a:ea typeface="Tahoma"/>
                <a:cs typeface="Tahoma"/>
                <a:sym typeface="Tahoma"/>
              </a:endParaRPr>
            </a:p>
            <a:p>
              <a:pPr marL="457200" lvl="0" indent="-330200" algn="l" rtl="0">
                <a:lnSpc>
                  <a:spcPct val="150000"/>
                </a:lnSpc>
                <a:spcBef>
                  <a:spcPts val="0"/>
                </a:spcBef>
                <a:spcAft>
                  <a:spcPts val="0"/>
                </a:spcAft>
                <a:buClr>
                  <a:schemeClr val="dk1"/>
                </a:buClr>
                <a:buSzPts val="1600"/>
                <a:buChar char="●"/>
              </a:pPr>
              <a:r>
                <a:rPr lang="en" sz="1600" dirty="0">
                  <a:solidFill>
                    <a:schemeClr val="dk1"/>
                  </a:solidFill>
                  <a:latin typeface="Tahoma"/>
                  <a:ea typeface="Tahoma"/>
                  <a:cs typeface="Tahoma"/>
                  <a:sym typeface="Tahoma"/>
                </a:rPr>
                <a:t>Ιστοσελίδα ή ενημερωτικό δελτίο του σχολείου</a:t>
              </a:r>
              <a:endParaRPr sz="1600" dirty="0">
                <a:solidFill>
                  <a:schemeClr val="dk1"/>
                </a:solidFill>
                <a:latin typeface="Tahoma"/>
                <a:ea typeface="Tahoma"/>
                <a:cs typeface="Tahoma"/>
                <a:sym typeface="Tahoma"/>
              </a:endParaRPr>
            </a:p>
            <a:p>
              <a:pPr marL="457200" lvl="0" indent="-330200" algn="l" rtl="0">
                <a:lnSpc>
                  <a:spcPct val="150000"/>
                </a:lnSpc>
                <a:spcBef>
                  <a:spcPts val="0"/>
                </a:spcBef>
                <a:spcAft>
                  <a:spcPts val="0"/>
                </a:spcAft>
                <a:buClr>
                  <a:schemeClr val="dk1"/>
                </a:buClr>
                <a:buSzPts val="1600"/>
                <a:buChar char="●"/>
              </a:pPr>
              <a:r>
                <a:rPr lang="en" sz="1600" dirty="0">
                  <a:solidFill>
                    <a:schemeClr val="dk1"/>
                  </a:solidFill>
                  <a:latin typeface="Tahoma"/>
                  <a:ea typeface="Tahoma"/>
                  <a:cs typeface="Tahoma"/>
                  <a:sym typeface="Tahoma"/>
                </a:rPr>
                <a:t>Κοινωνικά μέσα (</a:t>
              </a:r>
              <a:r>
                <a:rPr lang="en" sz="1600" i="1" dirty="0">
                  <a:solidFill>
                    <a:schemeClr val="dk1"/>
                  </a:solidFill>
                  <a:latin typeface="Tahoma"/>
                  <a:ea typeface="Tahoma"/>
                  <a:cs typeface="Tahoma"/>
                  <a:sym typeface="Tahoma"/>
                </a:rPr>
                <a:t>με ρυθμίσεις απορρήτου</a:t>
              </a:r>
              <a:r>
                <a:rPr lang="en" sz="1600" dirty="0">
                  <a:solidFill>
                    <a:schemeClr val="dk1"/>
                  </a:solidFill>
                  <a:latin typeface="Tahoma"/>
                  <a:ea typeface="Tahoma"/>
                  <a:cs typeface="Tahoma"/>
                  <a:sym typeface="Tahoma"/>
                </a:rPr>
                <a:t>): Instagram, Facebook, Tik Tok</a:t>
              </a:r>
              <a:endParaRPr sz="1600" dirty="0">
                <a:solidFill>
                  <a:schemeClr val="dk1"/>
                </a:solidFill>
                <a:latin typeface="Tahoma"/>
                <a:ea typeface="Tahoma"/>
                <a:cs typeface="Tahoma"/>
                <a:sym typeface="Tahoma"/>
              </a:endParaRPr>
            </a:p>
            <a:p>
              <a:pPr marL="457200" lvl="0" indent="-330200" algn="l" rtl="0">
                <a:lnSpc>
                  <a:spcPct val="150000"/>
                </a:lnSpc>
                <a:spcBef>
                  <a:spcPts val="0"/>
                </a:spcBef>
                <a:spcAft>
                  <a:spcPts val="0"/>
                </a:spcAft>
                <a:buClr>
                  <a:schemeClr val="dk1"/>
                </a:buClr>
                <a:buSzPts val="1600"/>
                <a:buChar char="●"/>
              </a:pPr>
              <a:r>
                <a:rPr lang="en" sz="1600" dirty="0">
                  <a:solidFill>
                    <a:schemeClr val="dk1"/>
                  </a:solidFill>
                  <a:latin typeface="Tahoma"/>
                  <a:ea typeface="Tahoma"/>
                  <a:cs typeface="Tahoma"/>
                  <a:sym typeface="Tahoma"/>
                </a:rPr>
                <a:t>Και άλλα πιο εξειδικευμένα όπως Storybird, Book creator, Toontastic και Canva</a:t>
              </a:r>
              <a:endParaRPr sz="1600" dirty="0">
                <a:solidFill>
                  <a:schemeClr val="dk1"/>
                </a:solidFill>
                <a:latin typeface="Tahoma"/>
                <a:ea typeface="Tahoma"/>
                <a:cs typeface="Tahoma"/>
                <a:sym typeface="Tahoma"/>
              </a:endParaRPr>
            </a:p>
            <a:p>
              <a:pPr marL="0" marR="0" lvl="0" indent="0" algn="l" rtl="0">
                <a:lnSpc>
                  <a:spcPct val="140000"/>
                </a:lnSpc>
                <a:spcBef>
                  <a:spcPts val="1200"/>
                </a:spcBef>
                <a:spcAft>
                  <a:spcPts val="0"/>
                </a:spcAft>
                <a:buNone/>
              </a:pPr>
              <a:endParaRPr sz="1600" dirty="0">
                <a:solidFill>
                  <a:srgbClr val="383936"/>
                </a:solidFill>
              </a:endParaRPr>
            </a:p>
          </p:txBody>
        </p:sp>
        <p:sp>
          <p:nvSpPr>
            <p:cNvPr id="437" name="Google Shape;437;p31"/>
            <p:cNvSpPr txBox="1"/>
            <p:nvPr/>
          </p:nvSpPr>
          <p:spPr>
            <a:xfrm>
              <a:off x="-184510" y="89818"/>
              <a:ext cx="8310379" cy="2088093"/>
            </a:xfrm>
            <a:prstGeom prst="rect">
              <a:avLst/>
            </a:prstGeom>
            <a:noFill/>
            <a:ln>
              <a:noFill/>
            </a:ln>
          </p:spPr>
          <p:txBody>
            <a:bodyPr spcFirstLastPara="1" wrap="square" lIns="0" tIns="0" rIns="0" bIns="0" anchor="t" anchorCtr="0">
              <a:spAutoFit/>
            </a:bodyPr>
            <a:lstStyle/>
            <a:p>
              <a:pPr marL="0" marR="0" lvl="0" indent="0" algn="l" rtl="0">
                <a:lnSpc>
                  <a:spcPct val="106000"/>
                </a:lnSpc>
                <a:spcBef>
                  <a:spcPts val="0"/>
                </a:spcBef>
                <a:spcAft>
                  <a:spcPts val="0"/>
                </a:spcAft>
                <a:buNone/>
              </a:pPr>
              <a:r>
                <a:rPr lang="en" sz="2400" b="1" dirty="0">
                  <a:solidFill>
                    <a:schemeClr val="dk1"/>
                  </a:solidFill>
                  <a:latin typeface="Arial Black" panose="020B0A04020102020204" pitchFamily="34" charset="0"/>
                </a:rPr>
                <a:t>Πλατφόρμες </a:t>
              </a:r>
              <a:r>
                <a:rPr lang="el-GR" sz="2400" b="1" dirty="0">
                  <a:solidFill>
                    <a:schemeClr val="dk1"/>
                  </a:solidFill>
                  <a:latin typeface="Arial Black" panose="020B0A04020102020204" pitchFamily="34" charset="0"/>
                </a:rPr>
                <a:t>διαμοιρασμού</a:t>
              </a:r>
              <a:endParaRPr sz="700" dirty="0">
                <a:solidFill>
                  <a:schemeClr val="dk1"/>
                </a:solidFill>
                <a:latin typeface="Arial Black" panose="020B0A04020102020204" pitchFamily="34" charset="0"/>
              </a:endParaRPr>
            </a:p>
          </p:txBody>
        </p:sp>
      </p:grpSp>
      <p:sp>
        <p:nvSpPr>
          <p:cNvPr id="438" name="Google Shape;438;p31"/>
          <p:cNvSpPr/>
          <p:nvPr/>
        </p:nvSpPr>
        <p:spPr>
          <a:xfrm>
            <a:off x="117764" y="4453579"/>
            <a:ext cx="793173" cy="592401"/>
          </a:xfrm>
          <a:custGeom>
            <a:avLst/>
            <a:gdLst/>
            <a:ahLst/>
            <a:cxnLst/>
            <a:rect l="l" t="t" r="r" b="b"/>
            <a:pathLst>
              <a:path w="1586346" h="1184802" extrusionOk="0">
                <a:moveTo>
                  <a:pt x="0" y="0"/>
                </a:moveTo>
                <a:lnTo>
                  <a:pt x="1586346" y="0"/>
                </a:lnTo>
                <a:lnTo>
                  <a:pt x="1586346" y="1184803"/>
                </a:lnTo>
                <a:lnTo>
                  <a:pt x="0" y="1184803"/>
                </a:lnTo>
                <a:lnTo>
                  <a:pt x="0" y="0"/>
                </a:lnTo>
                <a:close/>
              </a:path>
            </a:pathLst>
          </a:custGeom>
          <a:blipFill rotWithShape="1">
            <a:blip r:embed="rId4"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40" name="Google Shape;440;p31"/>
          <p:cNvSpPr/>
          <p:nvPr/>
        </p:nvSpPr>
        <p:spPr>
          <a:xfrm>
            <a:off x="5197893" y="996047"/>
            <a:ext cx="3948417" cy="3800386"/>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rotWithShape="1">
            <a:blip r:embed="rId5" cstate="print">
              <a:alphaModFix/>
              <a:extLst>
                <a:ext uri="{28A0092B-C50C-407E-A947-70E740481C1C}">
                  <a14:useLocalDpi xmlns:a14="http://schemas.microsoft.com/office/drawing/2010/main"/>
                </a:ext>
              </a:extLst>
            </a:blip>
            <a:stretch>
              <a:fillRect t="-4299" b="-4289"/>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 name="Google Shape;65;p13">
            <a:extLst>
              <a:ext uri="{FF2B5EF4-FFF2-40B4-BE49-F238E27FC236}">
                <a16:creationId xmlns:a16="http://schemas.microsoft.com/office/drawing/2014/main" id="{95380EA7-1D7C-A5B6-0AD2-935A51AA3C9C}"/>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6"/>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FC4E5"/>
        </a:solidFill>
        <a:effectLst/>
      </p:bgPr>
    </p:bg>
    <p:spTree>
      <p:nvGrpSpPr>
        <p:cNvPr id="1" name="Shape 85"/>
        <p:cNvGrpSpPr/>
        <p:nvPr/>
      </p:nvGrpSpPr>
      <p:grpSpPr>
        <a:xfrm>
          <a:off x="0" y="0"/>
          <a:ext cx="0" cy="0"/>
          <a:chOff x="0" y="0"/>
          <a:chExt cx="0" cy="0"/>
        </a:xfrm>
      </p:grpSpPr>
      <p:sp>
        <p:nvSpPr>
          <p:cNvPr id="86" name="Google Shape;86;p15"/>
          <p:cNvSpPr txBox="1"/>
          <p:nvPr/>
        </p:nvSpPr>
        <p:spPr>
          <a:xfrm>
            <a:off x="370154" y="939247"/>
            <a:ext cx="4369486" cy="4028795"/>
          </a:xfrm>
          <a:prstGeom prst="rect">
            <a:avLst/>
          </a:prstGeom>
          <a:noFill/>
          <a:ln>
            <a:noFill/>
          </a:ln>
        </p:spPr>
        <p:txBody>
          <a:bodyPr spcFirstLastPara="1" wrap="square" lIns="0" tIns="0" rIns="0" bIns="0" anchor="t" anchorCtr="0">
            <a:spAutoFit/>
          </a:bodyPr>
          <a:lstStyle/>
          <a:p>
            <a:pPr lvl="0">
              <a:lnSpc>
                <a:spcPct val="140000"/>
              </a:lnSpc>
            </a:pPr>
            <a:r>
              <a:rPr lang="el-GR" sz="1100" b="1" dirty="0">
                <a:solidFill>
                  <a:schemeClr val="tx1"/>
                </a:solidFill>
              </a:rPr>
              <a:t>Αυτή η μεθοδολογία εισάγει μια καινοτόμο προσέγγιση στη διδασκαλία, ενσωματώνοντας την ψηφιακή αφήγηση μέσω της φωτογραφίας. </a:t>
            </a:r>
            <a:endParaRPr lang="el-GR" sz="700" b="1" dirty="0">
              <a:solidFill>
                <a:schemeClr val="tx1"/>
              </a:solidFill>
            </a:endParaRPr>
          </a:p>
          <a:p>
            <a:pPr lvl="0">
              <a:lnSpc>
                <a:spcPct val="140000"/>
              </a:lnSpc>
            </a:pPr>
            <a:r>
              <a:rPr lang="el-GR" sz="1100" b="1" dirty="0">
                <a:solidFill>
                  <a:schemeClr val="tx1"/>
                </a:solidFill>
              </a:rPr>
              <a:t>Με βάση τη </a:t>
            </a:r>
            <a:r>
              <a:rPr lang="el-GR" sz="1100" b="1" dirty="0" err="1">
                <a:solidFill>
                  <a:schemeClr val="tx1"/>
                </a:solidFill>
              </a:rPr>
              <a:t>νευροεπιστήμη</a:t>
            </a:r>
            <a:r>
              <a:rPr lang="el-GR" sz="1100" b="1" dirty="0">
                <a:solidFill>
                  <a:schemeClr val="tx1"/>
                </a:solidFill>
              </a:rPr>
              <a:t>, η αφήγηση ιστοριών ενισχύει τις συναισθηματικές συνδέσεις, καθιστώντας τις πληροφορίες πιο προσιτές και ευκολομνημόνευτες. </a:t>
            </a:r>
            <a:endParaRPr lang="el-GR" sz="700" b="1" dirty="0">
              <a:solidFill>
                <a:schemeClr val="tx1"/>
              </a:solidFill>
            </a:endParaRPr>
          </a:p>
          <a:p>
            <a:pPr lvl="0">
              <a:lnSpc>
                <a:spcPct val="140000"/>
              </a:lnSpc>
            </a:pPr>
            <a:endParaRPr lang="el-GR" sz="1100" b="1" dirty="0">
              <a:solidFill>
                <a:schemeClr val="tx1"/>
              </a:solidFill>
            </a:endParaRPr>
          </a:p>
          <a:p>
            <a:pPr lvl="0">
              <a:lnSpc>
                <a:spcPct val="140000"/>
              </a:lnSpc>
            </a:pPr>
            <a:r>
              <a:rPr lang="el-GR" sz="1100" b="1" dirty="0">
                <a:solidFill>
                  <a:schemeClr val="tx1"/>
                </a:solidFill>
              </a:rPr>
              <a:t>Αντιμετωπίζει τις προκλήσεις που αντιμετωπίζουν οι μαθητές χωρίς κίνητρα και εκείνοι με μαθησιακές δυσκολίες, αξιοποιώντας τις σύγχρονες τεχνολογίες για να δημιουργήσει ένα ελκυστικό, χωρίς αποκλεισμούς μαθησιακό περιβάλλον.</a:t>
            </a:r>
            <a:endParaRPr lang="el-GR" sz="700" b="1" dirty="0">
              <a:solidFill>
                <a:schemeClr val="tx1"/>
              </a:solidFill>
            </a:endParaRPr>
          </a:p>
          <a:p>
            <a:pPr lvl="0">
              <a:lnSpc>
                <a:spcPct val="140000"/>
              </a:lnSpc>
            </a:pPr>
            <a:endParaRPr lang="el-GR" sz="1100" b="1" dirty="0">
              <a:solidFill>
                <a:schemeClr val="tx1"/>
              </a:solidFill>
            </a:endParaRPr>
          </a:p>
          <a:p>
            <a:pPr lvl="0">
              <a:lnSpc>
                <a:spcPct val="140000"/>
              </a:lnSpc>
            </a:pPr>
            <a:r>
              <a:rPr lang="el-GR" sz="1100" b="1" dirty="0">
                <a:solidFill>
                  <a:schemeClr val="tx1"/>
                </a:solidFill>
              </a:rPr>
              <a:t>Η αφήγηση ιστοριών αυξάνει την εμπλοκή, τη δημιουργικότητα και την κατανόηση σε όλα τα μαθήματα του προγράμματος σπουδών, ενώ ταυτόχρονα καλύπτει διαφορετικές μαθησιακές ανάγκες, συμπεριλαμβανομένων των μαθητών με μαθησιακές δυσκολίες.</a:t>
            </a:r>
            <a:endParaRPr lang="el-GR" sz="700" b="1" dirty="0">
              <a:solidFill>
                <a:schemeClr val="tx1"/>
              </a:solidFill>
            </a:endParaRPr>
          </a:p>
        </p:txBody>
      </p:sp>
      <p:sp>
        <p:nvSpPr>
          <p:cNvPr id="87" name="Google Shape;87;p15"/>
          <p:cNvSpPr/>
          <p:nvPr/>
        </p:nvSpPr>
        <p:spPr>
          <a:xfrm rot="328315">
            <a:off x="5303672" y="-495451"/>
            <a:ext cx="6734141" cy="6424216"/>
          </a:xfrm>
          <a:custGeom>
            <a:avLst/>
            <a:gdLst/>
            <a:ahLst/>
            <a:cxnLst/>
            <a:rect l="l" t="t" r="r" b="b"/>
            <a:pathLst>
              <a:path w="6264910" h="5977890" extrusionOk="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solidFill>
            <a:srgbClr val="4272B7"/>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8" name="Google Shape;88;p15"/>
          <p:cNvSpPr/>
          <p:nvPr/>
        </p:nvSpPr>
        <p:spPr>
          <a:xfrm rot="352404">
            <a:off x="6169051" y="-372907"/>
            <a:ext cx="6581380" cy="6279862"/>
          </a:xfrm>
          <a:custGeom>
            <a:avLst/>
            <a:gdLst/>
            <a:ahLst/>
            <a:cxnLst/>
            <a:rect l="l" t="t" r="r" b="b"/>
            <a:pathLst>
              <a:path w="6264910" h="5977890" extrusionOk="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solidFill>
            <a:srgbClr val="8FC4E5"/>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9" name="Google Shape;89;p15"/>
          <p:cNvSpPr/>
          <p:nvPr/>
        </p:nvSpPr>
        <p:spPr>
          <a:xfrm rot="377637">
            <a:off x="7189117" y="-244331"/>
            <a:ext cx="6428958" cy="6134423"/>
          </a:xfrm>
          <a:custGeom>
            <a:avLst/>
            <a:gdLst/>
            <a:ahLst/>
            <a:cxnLst/>
            <a:rect l="l" t="t" r="r" b="b"/>
            <a:pathLst>
              <a:path w="6264910" h="5977890" extrusionOk="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solidFill>
            <a:srgbClr val="FBF3E4"/>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 name="Google Shape;92;p15"/>
          <p:cNvSpPr/>
          <p:nvPr/>
        </p:nvSpPr>
        <p:spPr>
          <a:xfrm>
            <a:off x="5315175" y="1328905"/>
            <a:ext cx="3458671" cy="2583194"/>
          </a:xfrm>
          <a:custGeom>
            <a:avLst/>
            <a:gdLst/>
            <a:ahLst/>
            <a:cxnLst/>
            <a:rect l="l" t="t" r="r" b="b"/>
            <a:pathLst>
              <a:path w="6917341" h="5166389" extrusionOk="0">
                <a:moveTo>
                  <a:pt x="0" y="0"/>
                </a:moveTo>
                <a:lnTo>
                  <a:pt x="6917342" y="0"/>
                </a:lnTo>
                <a:lnTo>
                  <a:pt x="6917342" y="5166389"/>
                </a:lnTo>
                <a:lnTo>
                  <a:pt x="0" y="5166389"/>
                </a:lnTo>
                <a:lnTo>
                  <a:pt x="0" y="0"/>
                </a:lnTo>
                <a:close/>
              </a:path>
            </a:pathLst>
          </a:custGeom>
          <a:blipFill rotWithShape="1">
            <a:blip r:embed="rId3">
              <a:alphaModFix/>
            </a:blip>
            <a:stretch>
              <a:fillRect/>
            </a:stretch>
          </a:blipFill>
          <a:ln w="104775" cap="sq" cmpd="sng">
            <a:solidFill>
              <a:srgbClr val="3B628F"/>
            </a:solidFill>
            <a:prstDash val="solid"/>
            <a:miter lim="8000"/>
            <a:headEnd type="none" w="sm" len="sm"/>
            <a:tailEnd type="none" w="sm" len="sm"/>
          </a:ln>
        </p:spPr>
        <p:txBody>
          <a:bodyPr spcFirstLastPara="1" wrap="square" lIns="45725" tIns="22850" rIns="45725" bIns="2285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9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93;p15"/>
          <p:cNvSpPr txBox="1"/>
          <p:nvPr/>
        </p:nvSpPr>
        <p:spPr>
          <a:xfrm>
            <a:off x="370153" y="154941"/>
            <a:ext cx="5684059" cy="75033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6000"/>
              </a:lnSpc>
              <a:spcBef>
                <a:spcPts val="0"/>
              </a:spcBef>
              <a:spcAft>
                <a:spcPts val="0"/>
              </a:spcAft>
              <a:buClr>
                <a:srgbClr val="000000"/>
              </a:buClr>
              <a:buSzTx/>
              <a:buFont typeface="Arial"/>
              <a:buNone/>
              <a:tabLst/>
              <a:defRPr/>
            </a:pPr>
            <a:r>
              <a:rPr kumimoji="0" lang="en" sz="2300" b="1" i="0" u="none" strike="noStrike" kern="0" cap="none" spc="0" normalizeH="0" baseline="0" noProof="0" dirty="0">
                <a:ln>
                  <a:noFill/>
                </a:ln>
                <a:solidFill>
                  <a:srgbClr val="000000"/>
                </a:solidFill>
                <a:effectLst/>
                <a:uLnTx/>
                <a:uFillTx/>
                <a:latin typeface="Arial"/>
                <a:ea typeface="Arial"/>
                <a:cs typeface="Arial"/>
                <a:sym typeface="Arial"/>
              </a:rPr>
              <a:t>Η ΜΕΘΟΔΟΛΟΓΙΑ ΑΦΗΓΗΣΗΣ </a:t>
            </a:r>
            <a:endParaRPr kumimoji="0" lang="el-GR" sz="23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6000"/>
              </a:lnSpc>
              <a:spcBef>
                <a:spcPts val="0"/>
              </a:spcBef>
              <a:spcAft>
                <a:spcPts val="0"/>
              </a:spcAft>
              <a:buClr>
                <a:srgbClr val="000000"/>
              </a:buClr>
              <a:buSzTx/>
              <a:buFont typeface="Arial"/>
              <a:buNone/>
              <a:tabLst/>
              <a:defRPr/>
            </a:pPr>
            <a:r>
              <a:rPr kumimoji="0" lang="en" sz="2300" b="1" i="0" u="none" strike="noStrike" kern="0" cap="none" spc="0" normalizeH="0" baseline="0" noProof="0" dirty="0">
                <a:ln>
                  <a:noFill/>
                </a:ln>
                <a:solidFill>
                  <a:srgbClr val="000000"/>
                </a:solidFill>
                <a:effectLst/>
                <a:uLnTx/>
                <a:uFillTx/>
                <a:latin typeface="Arial"/>
                <a:ea typeface="Arial"/>
                <a:cs typeface="Arial"/>
                <a:sym typeface="Arial"/>
              </a:rPr>
              <a:t>ΙΣΤΟΡΙΩΝ</a:t>
            </a:r>
            <a:r>
              <a:rPr kumimoji="0" lang="el-GR" sz="2300" b="1" i="0" u="none" strike="noStrike" kern="0" cap="none" spc="0" normalizeH="0" baseline="0" noProof="0" dirty="0">
                <a:ln>
                  <a:noFill/>
                </a:ln>
                <a:solidFill>
                  <a:srgbClr val="000000"/>
                </a:solidFill>
                <a:effectLst/>
                <a:uLnTx/>
                <a:uFillTx/>
                <a:latin typeface="Arial"/>
                <a:ea typeface="Arial"/>
                <a:cs typeface="Arial"/>
                <a:sym typeface="Arial"/>
              </a:rPr>
              <a:t> ΤΟΥ </a:t>
            </a:r>
            <a:r>
              <a:rPr kumimoji="0" lang="en-US" sz="2300" b="1" i="0" u="none" strike="noStrike" kern="0" cap="none" spc="0" normalizeH="0" baseline="0" noProof="0" dirty="0">
                <a:ln>
                  <a:noFill/>
                </a:ln>
                <a:solidFill>
                  <a:srgbClr val="000000"/>
                </a:solidFill>
                <a:effectLst/>
                <a:uLnTx/>
                <a:uFillTx/>
                <a:latin typeface="Arial"/>
                <a:ea typeface="Arial"/>
                <a:cs typeface="Arial"/>
                <a:sym typeface="Arial"/>
              </a:rPr>
              <a:t>SHOOT</a:t>
            </a:r>
            <a:endParaRPr kumimoji="0" sz="7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Google Shape;65;p13">
            <a:extLst>
              <a:ext uri="{FF2B5EF4-FFF2-40B4-BE49-F238E27FC236}">
                <a16:creationId xmlns:a16="http://schemas.microsoft.com/office/drawing/2014/main" id="{4DE79023-7C28-5819-7A98-CAF27199F259}"/>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4"/>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E1BC"/>
        </a:solidFill>
        <a:effectLst/>
      </p:bgPr>
    </p:bg>
    <p:spTree>
      <p:nvGrpSpPr>
        <p:cNvPr id="1" name=""/>
        <p:cNvGrpSpPr/>
        <p:nvPr/>
      </p:nvGrpSpPr>
      <p:grpSpPr>
        <a:xfrm>
          <a:off x="0" y="0"/>
          <a:ext cx="0" cy="0"/>
          <a:chOff x="0" y="0"/>
          <a:chExt cx="0" cy="0"/>
        </a:xfrm>
      </p:grpSpPr>
      <p:sp>
        <p:nvSpPr>
          <p:cNvPr id="2" name="Freeform 2"/>
          <p:cNvSpPr/>
          <p:nvPr/>
        </p:nvSpPr>
        <p:spPr>
          <a:xfrm rot="8668637">
            <a:off x="7282915" y="-2284183"/>
            <a:ext cx="6062372" cy="7754197"/>
          </a:xfrm>
          <a:custGeom>
            <a:avLst/>
            <a:gdLst/>
            <a:ahLst/>
            <a:cxnLst/>
            <a:rect l="l" t="t" r="r" b="b"/>
            <a:pathLst>
              <a:path w="12124743" h="15508393">
                <a:moveTo>
                  <a:pt x="0" y="0"/>
                </a:moveTo>
                <a:lnTo>
                  <a:pt x="12124744" y="0"/>
                </a:lnTo>
                <a:lnTo>
                  <a:pt x="12124744" y="15508393"/>
                </a:lnTo>
                <a:lnTo>
                  <a:pt x="0" y="1550839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855401" y="552178"/>
            <a:ext cx="6089450" cy="3739658"/>
            <a:chOff x="0" y="9525"/>
            <a:chExt cx="14182210" cy="9972422"/>
          </a:xfrm>
        </p:grpSpPr>
        <p:sp>
          <p:nvSpPr>
            <p:cNvPr id="4" name="TextBox 4"/>
            <p:cNvSpPr txBox="1"/>
            <p:nvPr/>
          </p:nvSpPr>
          <p:spPr>
            <a:xfrm>
              <a:off x="0" y="9525"/>
              <a:ext cx="10045402" cy="854936"/>
            </a:xfrm>
            <a:prstGeom prst="rect">
              <a:avLst/>
            </a:prstGeom>
          </p:spPr>
          <p:txBody>
            <a:bodyPr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l">
                <a:lnSpc>
                  <a:spcPts val="2544"/>
                </a:lnSpc>
              </a:pPr>
              <a:r>
                <a:rPr lang="en-US" sz="2400" b="1">
                  <a:solidFill>
                    <a:srgbClr val="383936"/>
                  </a:solidFill>
                  <a:latin typeface="Arial Black" panose="020B0A04020102020204" pitchFamily="34" charset="0"/>
                  <a:ea typeface="Horizon"/>
                  <a:cs typeface="Horizon"/>
                  <a:sym typeface="Horizon"/>
                </a:rPr>
                <a:t>Επόμενα βήματα:</a:t>
              </a:r>
            </a:p>
          </p:txBody>
        </p:sp>
        <p:sp>
          <p:nvSpPr>
            <p:cNvPr id="5" name="TextBox 5"/>
            <p:cNvSpPr txBox="1"/>
            <p:nvPr/>
          </p:nvSpPr>
          <p:spPr>
            <a:xfrm>
              <a:off x="129342" y="1793037"/>
              <a:ext cx="14052868" cy="8188910"/>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marL="342900" lvl="0" indent="-342900">
                <a:lnSpc>
                  <a:spcPct val="150000"/>
                </a:lnSpc>
                <a:buFont typeface="Wingdings" panose="05000000000000000000" pitchFamily="2" charset="2"/>
                <a:buChar char="Ø"/>
              </a:pPr>
              <a:r>
                <a:rPr lang="en-US" sz="2400" dirty="0" err="1"/>
                <a:t>Δημιουργήστε</a:t>
              </a:r>
              <a:r>
                <a:rPr lang="en-US" sz="2400" dirty="0"/>
                <a:t> ιστορίες σχετικά με τα θέματα που μελετάτε: </a:t>
              </a:r>
              <a:r>
                <a:rPr lang="en-US" sz="2400" b="1" dirty="0"/>
                <a:t>Μαθήματα που σας βυθίζουν στον κόσμο τους</a:t>
              </a:r>
              <a:r>
                <a:rPr lang="en-US" sz="2400" dirty="0"/>
                <a:t>!!!</a:t>
              </a:r>
            </a:p>
            <a:p>
              <a:pPr marL="342900" lvl="0" indent="-342900">
                <a:lnSpc>
                  <a:spcPct val="150000"/>
                </a:lnSpc>
                <a:buFont typeface="Wingdings" panose="05000000000000000000" pitchFamily="2" charset="2"/>
                <a:buChar char="Ø"/>
              </a:pPr>
              <a:r>
                <a:rPr lang="en-US" sz="2400" dirty="0"/>
                <a:t>Συνεχίστε να μαθαίνετε</a:t>
              </a:r>
            </a:p>
            <a:p>
              <a:pPr marL="342900" indent="-342900">
                <a:buFont typeface="Wingdings" panose="05000000000000000000" pitchFamily="2" charset="2"/>
                <a:buChar char="Ø"/>
              </a:pPr>
              <a:r>
                <a:rPr lang="el-GR" sz="2400" dirty="0"/>
                <a:t>Μείνετε ηθικά σωστοί</a:t>
              </a:r>
            </a:p>
            <a:p>
              <a:pPr marL="342900" lvl="0" indent="-342900">
                <a:lnSpc>
                  <a:spcPct val="150000"/>
                </a:lnSpc>
                <a:buFont typeface="Wingdings" panose="05000000000000000000" pitchFamily="2" charset="2"/>
                <a:buChar char="Ø"/>
              </a:pPr>
              <a:r>
                <a:rPr lang="en-US" sz="2400" dirty="0"/>
                <a:t>Να </a:t>
              </a:r>
              <a:r>
                <a:rPr lang="en-US" sz="2400" dirty="0" err="1"/>
                <a:t>είστε</a:t>
              </a:r>
              <a:r>
                <a:rPr lang="en-US" sz="2400" dirty="0"/>
                <a:t> </a:t>
              </a:r>
              <a:r>
                <a:rPr lang="el-GR" sz="2400" dirty="0"/>
                <a:t>θαρραλέοι</a:t>
              </a:r>
              <a:r>
                <a:rPr lang="en-US" sz="2400" dirty="0"/>
                <a:t> και αυθεντικοί</a:t>
              </a:r>
              <a:endParaRPr lang="en-US" sz="1050" dirty="0">
                <a:solidFill>
                  <a:srgbClr val="383936"/>
                </a:solidFill>
                <a:latin typeface="Open Sauce"/>
                <a:ea typeface="Open Sauce"/>
                <a:cs typeface="Open Sauce"/>
                <a:sym typeface="Open Sauce"/>
              </a:endParaRPr>
            </a:p>
          </p:txBody>
        </p:sp>
      </p:grpSp>
      <p:sp>
        <p:nvSpPr>
          <p:cNvPr id="6" name="Freeform 6"/>
          <p:cNvSpPr/>
          <p:nvPr/>
        </p:nvSpPr>
        <p:spPr>
          <a:xfrm rot="-585226">
            <a:off x="6865055" y="2764207"/>
            <a:ext cx="2488701" cy="2539491"/>
          </a:xfrm>
          <a:custGeom>
            <a:avLst/>
            <a:gdLst/>
            <a:ahLst/>
            <a:cxnLst/>
            <a:rect l="l" t="t" r="r" b="b"/>
            <a:pathLst>
              <a:path w="4977402" h="5078982">
                <a:moveTo>
                  <a:pt x="0" y="0"/>
                </a:moveTo>
                <a:lnTo>
                  <a:pt x="4977402" y="0"/>
                </a:lnTo>
                <a:lnTo>
                  <a:pt x="4977402" y="5078982"/>
                </a:lnTo>
                <a:lnTo>
                  <a:pt x="0" y="507898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117764" y="4453579"/>
            <a:ext cx="793173" cy="592401"/>
          </a:xfrm>
          <a:custGeom>
            <a:avLst/>
            <a:gdLst/>
            <a:ahLst/>
            <a:cxnLst/>
            <a:rect l="l" t="t" r="r" b="b"/>
            <a:pathLst>
              <a:path w="1586346" h="1184802">
                <a:moveTo>
                  <a:pt x="0" y="0"/>
                </a:moveTo>
                <a:lnTo>
                  <a:pt x="1586346" y="0"/>
                </a:lnTo>
                <a:lnTo>
                  <a:pt x="1586346" y="1184803"/>
                </a:lnTo>
                <a:lnTo>
                  <a:pt x="0" y="1184803"/>
                </a:lnTo>
                <a:lnTo>
                  <a:pt x="0" y="0"/>
                </a:lnTo>
                <a:close/>
              </a:path>
            </a:pathLst>
          </a:custGeom>
          <a:blipFill>
            <a:blip r:embed="rId7" cstate="hqprint">
              <a:extLst>
                <a:ext uri="{28A0092B-C50C-407E-A947-70E740481C1C}">
                  <a14:useLocalDpi xmlns:a14="http://schemas.microsoft.com/office/drawing/2010/main"/>
                </a:ext>
              </a:extLst>
            </a:blip>
            <a:stretch>
              <a:fillRect/>
            </a:stretch>
          </a:blipFill>
        </p:spPr>
        <p:txBody>
          <a:bodyPr/>
          <a:lstStyle/>
          <a:p>
            <a:endParaRPr lang="en-US"/>
          </a:p>
        </p:txBody>
      </p:sp>
      <p:sp>
        <p:nvSpPr>
          <p:cNvPr id="9" name="Google Shape;65;p13">
            <a:extLst>
              <a:ext uri="{FF2B5EF4-FFF2-40B4-BE49-F238E27FC236}">
                <a16:creationId xmlns:a16="http://schemas.microsoft.com/office/drawing/2014/main" id="{B1DE1AB2-DB58-6370-78F2-C1D8FCFF59AE}"/>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8"/>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7526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5A9E0"/>
        </a:solidFill>
        <a:effectLst/>
      </p:bgPr>
    </p:bg>
    <p:spTree>
      <p:nvGrpSpPr>
        <p:cNvPr id="1" name=""/>
        <p:cNvGrpSpPr/>
        <p:nvPr/>
      </p:nvGrpSpPr>
      <p:grpSpPr>
        <a:xfrm>
          <a:off x="0" y="0"/>
          <a:ext cx="0" cy="0"/>
          <a:chOff x="0" y="0"/>
          <a:chExt cx="0" cy="0"/>
        </a:xfrm>
      </p:grpSpPr>
      <p:sp>
        <p:nvSpPr>
          <p:cNvPr id="2" name="Freeform 2"/>
          <p:cNvSpPr/>
          <p:nvPr/>
        </p:nvSpPr>
        <p:spPr>
          <a:xfrm rot="7040357">
            <a:off x="-1698017" y="-998236"/>
            <a:ext cx="4255723" cy="4553789"/>
          </a:xfrm>
          <a:custGeom>
            <a:avLst/>
            <a:gdLst/>
            <a:ahLst/>
            <a:cxnLst/>
            <a:rect l="l" t="t" r="r" b="b"/>
            <a:pathLst>
              <a:path w="8511445" h="9107578">
                <a:moveTo>
                  <a:pt x="0" y="0"/>
                </a:moveTo>
                <a:lnTo>
                  <a:pt x="8511446" y="0"/>
                </a:lnTo>
                <a:lnTo>
                  <a:pt x="8511446" y="9107577"/>
                </a:lnTo>
                <a:lnTo>
                  <a:pt x="0" y="910757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117764" y="4453579"/>
            <a:ext cx="793173" cy="592401"/>
          </a:xfrm>
          <a:custGeom>
            <a:avLst/>
            <a:gdLst/>
            <a:ahLst/>
            <a:cxnLst/>
            <a:rect l="l" t="t" r="r" b="b"/>
            <a:pathLst>
              <a:path w="1586346" h="1184802">
                <a:moveTo>
                  <a:pt x="0" y="0"/>
                </a:moveTo>
                <a:lnTo>
                  <a:pt x="1586346" y="0"/>
                </a:lnTo>
                <a:lnTo>
                  <a:pt x="1586346" y="1184803"/>
                </a:lnTo>
                <a:lnTo>
                  <a:pt x="0" y="1184803"/>
                </a:lnTo>
                <a:lnTo>
                  <a:pt x="0" y="0"/>
                </a:lnTo>
                <a:close/>
              </a:path>
            </a:pathLst>
          </a:custGeom>
          <a:blipFill>
            <a:blip r:embed="rId5" cstate="hqprint">
              <a:extLst>
                <a:ext uri="{28A0092B-C50C-407E-A947-70E740481C1C}">
                  <a14:useLocalDpi xmlns:a14="http://schemas.microsoft.com/office/drawing/2010/main"/>
                </a:ext>
              </a:extLst>
            </a:blip>
            <a:stretch>
              <a:fillRect/>
            </a:stretch>
          </a:blipFill>
        </p:spPr>
        <p:txBody>
          <a:bodyPr/>
          <a:lstStyle/>
          <a:p>
            <a:endParaRPr lang="en-US"/>
          </a:p>
        </p:txBody>
      </p:sp>
      <p:sp>
        <p:nvSpPr>
          <p:cNvPr id="4" name="Freeform 4"/>
          <p:cNvSpPr/>
          <p:nvPr/>
        </p:nvSpPr>
        <p:spPr>
          <a:xfrm>
            <a:off x="7544288" y="3086100"/>
            <a:ext cx="1473847" cy="2057400"/>
          </a:xfrm>
          <a:custGeom>
            <a:avLst/>
            <a:gdLst/>
            <a:ahLst/>
            <a:cxnLst/>
            <a:rect l="l" t="t" r="r" b="b"/>
            <a:pathLst>
              <a:path w="2947693" h="4114800">
                <a:moveTo>
                  <a:pt x="0" y="0"/>
                </a:moveTo>
                <a:lnTo>
                  <a:pt x="2947693" y="0"/>
                </a:lnTo>
                <a:lnTo>
                  <a:pt x="294769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7" name="TextBox 7"/>
          <p:cNvSpPr txBox="1"/>
          <p:nvPr/>
        </p:nvSpPr>
        <p:spPr>
          <a:xfrm>
            <a:off x="3140584" y="1397421"/>
            <a:ext cx="4777280" cy="3056158"/>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nSpc>
                <a:spcPct val="107000"/>
              </a:lnSpc>
              <a:spcAft>
                <a:spcPts val="800"/>
              </a:spcAft>
              <a:buNone/>
            </a:pPr>
            <a:r>
              <a:rPr lang="en-US" sz="1800" b="1" kern="100" dirty="0">
                <a:effectLst/>
                <a:ea typeface="Calibri" panose="020F0502020204030204" pitchFamily="34" charset="0"/>
                <a:cs typeface="Times New Roman" panose="02020603050405020304" pitchFamily="18" charset="0"/>
              </a:rPr>
              <a:t>Τελικές σκέψεις:</a:t>
            </a:r>
            <a:endParaRPr lang="en-US" sz="1800" kern="100" dirty="0">
              <a:effectLst/>
              <a:ea typeface="Calibri" panose="020F0502020204030204" pitchFamily="34" charset="0"/>
              <a:cs typeface="Times New Roman" panose="02020603050405020304" pitchFamily="18" charset="0"/>
            </a:endParaRPr>
          </a:p>
          <a:p>
            <a:pPr lvl="0">
              <a:lnSpc>
                <a:spcPct val="107000"/>
              </a:lnSpc>
              <a:spcAft>
                <a:spcPts val="800"/>
              </a:spcAft>
              <a:buSzPts val="1000"/>
              <a:tabLst>
                <a:tab pos="457200" algn="l"/>
              </a:tabLst>
            </a:pPr>
            <a:r>
              <a:rPr lang="en-US" sz="1800" kern="100" dirty="0">
                <a:effectLst/>
                <a:ea typeface="Calibri" panose="020F0502020204030204" pitchFamily="34" charset="0"/>
                <a:cs typeface="Times New Roman" panose="02020603050405020304" pitchFamily="18" charset="0"/>
              </a:rPr>
              <a:t>• </a:t>
            </a:r>
            <a:r>
              <a:rPr lang="en-US" sz="1800" kern="100" dirty="0" err="1">
                <a:effectLst/>
                <a:ea typeface="Calibri" panose="020F0502020204030204" pitchFamily="34" charset="0"/>
                <a:cs typeface="Times New Roman" panose="02020603050405020304" pitchFamily="18" charset="0"/>
              </a:rPr>
              <a:t>Τι</a:t>
            </a:r>
            <a:r>
              <a:rPr lang="en-US" sz="1800" kern="100" dirty="0">
                <a:effectLst/>
                <a:ea typeface="Calibri" panose="020F0502020204030204" pitchFamily="34" charset="0"/>
                <a:cs typeface="Times New Roman" panose="02020603050405020304" pitchFamily="18" charset="0"/>
              </a:rPr>
              <a:t> </a:t>
            </a:r>
            <a:r>
              <a:rPr lang="el-GR" sz="1800" kern="100" dirty="0">
                <a:effectLst/>
                <a:ea typeface="Calibri" panose="020F0502020204030204" pitchFamily="34" charset="0"/>
                <a:cs typeface="Times New Roman" panose="02020603050405020304" pitchFamily="18" charset="0"/>
              </a:rPr>
              <a:t>σας έμαθε η </a:t>
            </a:r>
            <a:r>
              <a:rPr lang="en-US" sz="1800" kern="100" dirty="0" err="1">
                <a:ea typeface="Calibri" panose="020F0502020204030204" pitchFamily="34" charset="0"/>
                <a:cs typeface="Times New Roman" panose="02020603050405020304" pitchFamily="18" charset="0"/>
              </a:rPr>
              <a:t>δι</a:t>
            </a:r>
            <a:r>
              <a:rPr lang="en-US" sz="1800" kern="100" dirty="0">
                <a:ea typeface="Calibri" panose="020F0502020204030204" pitchFamily="34" charset="0"/>
                <a:cs typeface="Times New Roman" panose="02020603050405020304" pitchFamily="18" charset="0"/>
              </a:rPr>
              <a:t>αδικασία παραγωγής</a:t>
            </a:r>
            <a:r>
              <a:rPr lang="el-GR" sz="1800" kern="100" dirty="0">
                <a:effectLst/>
                <a:ea typeface="Calibri" panose="020F0502020204030204" pitchFamily="34" charset="0"/>
                <a:cs typeface="Times New Roman" panose="02020603050405020304" pitchFamily="18" charset="0"/>
              </a:rPr>
              <a:t> </a:t>
            </a:r>
            <a:r>
              <a:rPr lang="en-US" sz="1800" kern="100" dirty="0" err="1">
                <a:effectLst/>
                <a:ea typeface="Calibri" panose="020F0502020204030204" pitchFamily="34" charset="0"/>
                <a:cs typeface="Times New Roman" panose="02020603050405020304" pitchFamily="18" charset="0"/>
              </a:rPr>
              <a:t>γι</a:t>
            </a:r>
            <a:r>
              <a:rPr lang="en-US" sz="1800" kern="100" dirty="0">
                <a:effectLst/>
                <a:ea typeface="Calibri" panose="020F0502020204030204" pitchFamily="34" charset="0"/>
                <a:cs typeface="Times New Roman" panose="02020603050405020304" pitchFamily="18" charset="0"/>
              </a:rPr>
              <a:t>α την ψηφιακή αφήγηση ιστοριών;</a:t>
            </a:r>
          </a:p>
          <a:p>
            <a:pPr lvl="0">
              <a:lnSpc>
                <a:spcPct val="107000"/>
              </a:lnSpc>
              <a:spcAft>
                <a:spcPts val="800"/>
              </a:spcAft>
              <a:buSzPts val="1000"/>
              <a:tabLst>
                <a:tab pos="457200" algn="l"/>
              </a:tabLst>
            </a:pPr>
            <a:r>
              <a:rPr lang="en-US" sz="1800" kern="100" dirty="0">
                <a:effectLst/>
                <a:ea typeface="Calibri" panose="020F0502020204030204" pitchFamily="34" charset="0"/>
                <a:cs typeface="Times New Roman" panose="02020603050405020304" pitchFamily="18" charset="0"/>
              </a:rPr>
              <a:t>• Τι ήταν πιο δύσκολο από το αναμενόμενο; Τι ήταν πιο εύκολο;</a:t>
            </a:r>
          </a:p>
          <a:p>
            <a:pPr lvl="0">
              <a:lnSpc>
                <a:spcPct val="107000"/>
              </a:lnSpc>
              <a:spcAft>
                <a:spcPts val="800"/>
              </a:spcAft>
              <a:buSzPts val="1000"/>
              <a:tabLst>
                <a:tab pos="457200" algn="l"/>
              </a:tabLst>
            </a:pPr>
            <a:r>
              <a:rPr lang="en-US" sz="1800" kern="100" dirty="0">
                <a:effectLst/>
                <a:ea typeface="Calibri" panose="020F0502020204030204" pitchFamily="34" charset="0"/>
                <a:cs typeface="Times New Roman" panose="02020603050405020304" pitchFamily="18" charset="0"/>
              </a:rPr>
              <a:t>• Πώς θα μπορούσατε να χρησιμοποιήσετε αυτές τις δεξιότητες στη μελλοντική </a:t>
            </a:r>
            <a:r>
              <a:rPr lang="el-GR" sz="1800" kern="100" dirty="0">
                <a:effectLst/>
                <a:ea typeface="Calibri" panose="020F0502020204030204" pitchFamily="34" charset="0"/>
                <a:cs typeface="Times New Roman" panose="02020603050405020304" pitchFamily="18" charset="0"/>
              </a:rPr>
              <a:t>σχολική</a:t>
            </a:r>
            <a:r>
              <a:rPr lang="en-US" sz="1800" kern="100" dirty="0">
                <a:effectLst/>
                <a:ea typeface="Calibri" panose="020F0502020204030204" pitchFamily="34" charset="0"/>
                <a:cs typeface="Times New Roman" panose="02020603050405020304" pitchFamily="18" charset="0"/>
              </a:rPr>
              <a:t> ή προσωπική σας εργασία;</a:t>
            </a:r>
          </a:p>
          <a:p>
            <a:pPr lvl="0">
              <a:lnSpc>
                <a:spcPct val="107000"/>
              </a:lnSpc>
              <a:spcAft>
                <a:spcPts val="800"/>
              </a:spcAft>
              <a:buSzPts val="1000"/>
              <a:tabLst>
                <a:tab pos="457200" algn="l"/>
              </a:tabLst>
            </a:pPr>
            <a:r>
              <a:rPr lang="en-US" sz="1800" kern="100" dirty="0">
                <a:effectLst/>
                <a:ea typeface="Calibri" panose="020F0502020204030204" pitchFamily="34" charset="0"/>
                <a:cs typeface="Times New Roman" panose="02020603050405020304" pitchFamily="18" charset="0"/>
              </a:rPr>
              <a:t>• Ποιες </a:t>
            </a:r>
            <a:r>
              <a:rPr lang="en-US" sz="1800" kern="100" dirty="0" err="1">
                <a:effectLst/>
                <a:ea typeface="Calibri" panose="020F0502020204030204" pitchFamily="34" charset="0"/>
                <a:cs typeface="Times New Roman" panose="02020603050405020304" pitchFamily="18" charset="0"/>
              </a:rPr>
              <a:t>ηθικές</a:t>
            </a:r>
            <a:r>
              <a:rPr lang="en-US" sz="1800" kern="100" dirty="0">
                <a:effectLst/>
                <a:ea typeface="Calibri" panose="020F0502020204030204" pitchFamily="34" charset="0"/>
                <a:cs typeface="Times New Roman" panose="02020603050405020304" pitchFamily="18" charset="0"/>
              </a:rPr>
              <a:t> </a:t>
            </a:r>
            <a:r>
              <a:rPr lang="el-GR" sz="1800" kern="100" dirty="0">
                <a:effectLst/>
                <a:ea typeface="Calibri" panose="020F0502020204030204" pitchFamily="34" charset="0"/>
                <a:cs typeface="Times New Roman" panose="02020603050405020304" pitchFamily="18" charset="0"/>
              </a:rPr>
              <a:t>επισημάνσεις</a:t>
            </a:r>
            <a:r>
              <a:rPr lang="en-US" sz="1800" kern="100" dirty="0">
                <a:effectLst/>
                <a:ea typeface="Calibri" panose="020F0502020204030204" pitchFamily="34" charset="0"/>
                <a:cs typeface="Times New Roman" panose="02020603050405020304" pitchFamily="18" charset="0"/>
              </a:rPr>
              <a:t> θα θυμάστε;</a:t>
            </a:r>
          </a:p>
        </p:txBody>
      </p:sp>
      <p:sp>
        <p:nvSpPr>
          <p:cNvPr id="8" name="TextBox 8"/>
          <p:cNvSpPr txBox="1"/>
          <p:nvPr/>
        </p:nvSpPr>
        <p:spPr>
          <a:xfrm>
            <a:off x="3256106" y="549986"/>
            <a:ext cx="4532731" cy="369332"/>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r>
              <a:rPr lang="en-US" sz="2400" b="1" dirty="0" err="1"/>
              <a:t>Σκέψεις</a:t>
            </a:r>
            <a:r>
              <a:rPr lang="en-US" sz="2400" b="1" dirty="0"/>
              <a:t> και </a:t>
            </a:r>
            <a:r>
              <a:rPr lang="en-US" sz="2400" b="1" dirty="0" err="1"/>
              <a:t>ερωτ</a:t>
            </a:r>
            <a:r>
              <a:rPr lang="en-US" sz="2400" b="1" dirty="0"/>
              <a:t>απ</a:t>
            </a:r>
            <a:r>
              <a:rPr lang="el-GR" sz="2400" b="1" dirty="0" err="1"/>
              <a:t>οκρί</a:t>
            </a:r>
            <a:r>
              <a:rPr lang="en-US" sz="2400" b="1" dirty="0" err="1"/>
              <a:t>σεις</a:t>
            </a:r>
            <a:endParaRPr lang="en-US" sz="2400" dirty="0"/>
          </a:p>
        </p:txBody>
      </p:sp>
      <p:sp>
        <p:nvSpPr>
          <p:cNvPr id="6" name="Google Shape;65;p13">
            <a:extLst>
              <a:ext uri="{FF2B5EF4-FFF2-40B4-BE49-F238E27FC236}">
                <a16:creationId xmlns:a16="http://schemas.microsoft.com/office/drawing/2014/main" id="{7EA9E1F9-2F60-4D47-933A-F6E3CF8A7079}"/>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8"/>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4896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Shape 532"/>
        <p:cNvGrpSpPr/>
        <p:nvPr/>
      </p:nvGrpSpPr>
      <p:grpSpPr>
        <a:xfrm>
          <a:off x="0" y="0"/>
          <a:ext cx="0" cy="0"/>
          <a:chOff x="0" y="0"/>
          <a:chExt cx="0" cy="0"/>
        </a:xfrm>
      </p:grpSpPr>
      <p:sp>
        <p:nvSpPr>
          <p:cNvPr id="533" name="Google Shape;533;p38"/>
          <p:cNvSpPr txBox="1"/>
          <p:nvPr/>
        </p:nvSpPr>
        <p:spPr>
          <a:xfrm>
            <a:off x="3777841" y="1804028"/>
            <a:ext cx="3663000" cy="477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 sz="3100" b="1">
                <a:solidFill>
                  <a:srgbClr val="293739"/>
                </a:solidFill>
                <a:latin typeface="Arial"/>
                <a:ea typeface="Arial"/>
                <a:cs typeface="Arial"/>
                <a:sym typeface="Arial"/>
              </a:rPr>
              <a:t>Ευχαριστούμε!</a:t>
            </a:r>
            <a:endParaRPr sz="700"/>
          </a:p>
        </p:txBody>
      </p:sp>
      <p:sp>
        <p:nvSpPr>
          <p:cNvPr id="534" name="Google Shape;534;p38"/>
          <p:cNvSpPr txBox="1"/>
          <p:nvPr/>
        </p:nvSpPr>
        <p:spPr>
          <a:xfrm>
            <a:off x="6062963" y="4075124"/>
            <a:ext cx="3034500" cy="775597"/>
          </a:xfrm>
          <a:prstGeom prst="rect">
            <a:avLst/>
          </a:prstGeom>
          <a:noFill/>
          <a:ln>
            <a:noFill/>
          </a:ln>
        </p:spPr>
        <p:txBody>
          <a:bodyPr spcFirstLastPara="1" wrap="square" lIns="0" tIns="0" rIns="0" bIns="0" anchor="t" anchorCtr="0">
            <a:spAutoFit/>
          </a:bodyPr>
          <a:lstStyle/>
          <a:p>
            <a:pPr marL="0" marR="0" lvl="0" indent="0" algn="l" rtl="0">
              <a:lnSpc>
                <a:spcPct val="140032"/>
              </a:lnSpc>
              <a:spcBef>
                <a:spcPts val="0"/>
              </a:spcBef>
              <a:spcAft>
                <a:spcPts val="0"/>
              </a:spcAft>
              <a:buNone/>
            </a:pPr>
            <a:r>
              <a:rPr lang="en-US" sz="600" dirty="0">
                <a:solidFill>
                  <a:srgbClr val="383936"/>
                </a:solidFill>
                <a:latin typeface="Arial"/>
                <a:ea typeface="Arial"/>
                <a:cs typeface="Arial"/>
                <a:sym typeface="Arial"/>
              </a:rPr>
              <a:t>Χρηματοδοτείται από την Ευρωπαϊκή Ένωση. Ωστόσο, οι απόψεις και οι γνώμες που εκφράζονται είναι αποκλειστικά του/των συγγραφέα/συγγραφέων και δεν αντανακλούν απαραίτητα τις απόψεις της Ευρωπαϊκής Ένωσης ή του Ευρωπαϊκού Εκτελεστικού Οργανισμού Εκπαίδευσης και Πολιτισμού (EACEA). Ούτε η Ευρωπαϊκή Ένωση ούτε ο EACEA μπορούν να θεωρηθούν υπεύθυνοι για αυτές.</a:t>
            </a:r>
          </a:p>
          <a:p>
            <a:pPr marL="0" marR="0" lvl="0" indent="0" algn="l" rtl="0">
              <a:lnSpc>
                <a:spcPct val="140032"/>
              </a:lnSpc>
              <a:spcBef>
                <a:spcPts val="0"/>
              </a:spcBef>
              <a:spcAft>
                <a:spcPts val="0"/>
              </a:spcAft>
              <a:buNone/>
            </a:pPr>
            <a:endParaRPr sz="600" dirty="0">
              <a:solidFill>
                <a:srgbClr val="383936"/>
              </a:solidFill>
              <a:latin typeface="Arial"/>
              <a:ea typeface="Arial"/>
              <a:cs typeface="Arial"/>
              <a:sym typeface="Arial"/>
            </a:endParaRPr>
          </a:p>
          <a:p>
            <a:pPr marL="0" marR="0" lvl="0" indent="0" algn="l" rtl="0">
              <a:lnSpc>
                <a:spcPct val="140032"/>
              </a:lnSpc>
              <a:spcBef>
                <a:spcPts val="0"/>
              </a:spcBef>
              <a:spcAft>
                <a:spcPts val="0"/>
              </a:spcAft>
              <a:buNone/>
            </a:pPr>
            <a:r>
              <a:rPr lang="en" sz="600" dirty="0">
                <a:solidFill>
                  <a:srgbClr val="383936"/>
                </a:solidFill>
                <a:latin typeface="Arial"/>
                <a:ea typeface="Arial"/>
                <a:cs typeface="Arial"/>
                <a:sym typeface="Arial"/>
              </a:rPr>
              <a:t>Άδεια Creative Commons (4.0 share alike)</a:t>
            </a:r>
            <a:endParaRPr sz="700" dirty="0"/>
          </a:p>
        </p:txBody>
      </p:sp>
      <p:sp>
        <p:nvSpPr>
          <p:cNvPr id="535" name="Google Shape;535;p38"/>
          <p:cNvSpPr/>
          <p:nvPr/>
        </p:nvSpPr>
        <p:spPr>
          <a:xfrm rot="-1816621">
            <a:off x="311066" y="3187599"/>
            <a:ext cx="1349412" cy="1823656"/>
          </a:xfrm>
          <a:custGeom>
            <a:avLst/>
            <a:gdLst/>
            <a:ahLst/>
            <a:cxnLst/>
            <a:rect l="l" t="t" r="r" b="b"/>
            <a:pathLst>
              <a:path w="2694450" h="3632225" extrusionOk="0">
                <a:moveTo>
                  <a:pt x="0" y="0"/>
                </a:moveTo>
                <a:lnTo>
                  <a:pt x="2694451" y="0"/>
                </a:lnTo>
                <a:lnTo>
                  <a:pt x="2694451" y="3632225"/>
                </a:lnTo>
                <a:lnTo>
                  <a:pt x="0" y="3632225"/>
                </a:lnTo>
                <a:lnTo>
                  <a:pt x="0" y="0"/>
                </a:lnTo>
                <a:close/>
              </a:path>
            </a:pathLst>
          </a:custGeom>
          <a:blipFill rotWithShape="1">
            <a:blip r:embed="rId3"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36" name="Google Shape;536;p38"/>
          <p:cNvSpPr/>
          <p:nvPr/>
        </p:nvSpPr>
        <p:spPr>
          <a:xfrm rot="2408129">
            <a:off x="2349981" y="3091979"/>
            <a:ext cx="1495639" cy="2016180"/>
          </a:xfrm>
          <a:custGeom>
            <a:avLst/>
            <a:gdLst/>
            <a:ahLst/>
            <a:cxnLst/>
            <a:rect l="l" t="t" r="r" b="b"/>
            <a:pathLst>
              <a:path w="2989411" h="4029843" extrusionOk="0">
                <a:moveTo>
                  <a:pt x="0" y="0"/>
                </a:moveTo>
                <a:lnTo>
                  <a:pt x="2989410" y="0"/>
                </a:lnTo>
                <a:lnTo>
                  <a:pt x="2989410" y="4029843"/>
                </a:lnTo>
                <a:lnTo>
                  <a:pt x="0" y="4029843"/>
                </a:lnTo>
                <a:lnTo>
                  <a:pt x="0" y="0"/>
                </a:lnTo>
                <a:close/>
              </a:path>
            </a:pathLst>
          </a:custGeom>
          <a:blipFill rotWithShape="1">
            <a:blip r:embed="rId4"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37" name="Google Shape;537;p38"/>
          <p:cNvSpPr/>
          <p:nvPr/>
        </p:nvSpPr>
        <p:spPr>
          <a:xfrm>
            <a:off x="911624" y="1056064"/>
            <a:ext cx="2277906" cy="3831341"/>
          </a:xfrm>
          <a:custGeom>
            <a:avLst/>
            <a:gdLst/>
            <a:ahLst/>
            <a:cxnLst/>
            <a:rect l="l" t="t" r="r" b="b"/>
            <a:pathLst>
              <a:path w="4555812" h="7662681" extrusionOk="0">
                <a:moveTo>
                  <a:pt x="0" y="0"/>
                </a:moveTo>
                <a:lnTo>
                  <a:pt x="4555813" y="0"/>
                </a:lnTo>
                <a:lnTo>
                  <a:pt x="4555813" y="7662681"/>
                </a:lnTo>
                <a:lnTo>
                  <a:pt x="0" y="7662681"/>
                </a:lnTo>
                <a:lnTo>
                  <a:pt x="0" y="0"/>
                </a:lnTo>
                <a:close/>
              </a:path>
            </a:pathLst>
          </a:custGeom>
          <a:blipFill rotWithShape="1">
            <a:blip r:embed="rId5" cstate="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38" name="Google Shape;538;p38"/>
          <p:cNvSpPr/>
          <p:nvPr/>
        </p:nvSpPr>
        <p:spPr>
          <a:xfrm rot="-9824388" flipH="1">
            <a:off x="-910153" y="3016246"/>
            <a:ext cx="6735883" cy="3220977"/>
          </a:xfrm>
          <a:custGeom>
            <a:avLst/>
            <a:gdLst/>
            <a:ahLst/>
            <a:cxnLst/>
            <a:rect l="l" t="t" r="r" b="b"/>
            <a:pathLst>
              <a:path w="13471766" h="6441954" extrusionOk="0">
                <a:moveTo>
                  <a:pt x="13471766" y="0"/>
                </a:moveTo>
                <a:lnTo>
                  <a:pt x="0" y="0"/>
                </a:lnTo>
                <a:lnTo>
                  <a:pt x="0" y="6441954"/>
                </a:lnTo>
                <a:lnTo>
                  <a:pt x="13471766" y="6441954"/>
                </a:lnTo>
                <a:lnTo>
                  <a:pt x="13471766"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39" name="Google Shape;539;p38"/>
          <p:cNvSpPr/>
          <p:nvPr/>
        </p:nvSpPr>
        <p:spPr>
          <a:xfrm rot="-9824388" flipH="1">
            <a:off x="-834241" y="3310256"/>
            <a:ext cx="6292146" cy="3008790"/>
          </a:xfrm>
          <a:custGeom>
            <a:avLst/>
            <a:gdLst/>
            <a:ahLst/>
            <a:cxnLst/>
            <a:rect l="l" t="t" r="r" b="b"/>
            <a:pathLst>
              <a:path w="12584292" h="6017580" extrusionOk="0">
                <a:moveTo>
                  <a:pt x="12584292" y="0"/>
                </a:moveTo>
                <a:lnTo>
                  <a:pt x="0" y="0"/>
                </a:lnTo>
                <a:lnTo>
                  <a:pt x="0" y="6017580"/>
                </a:lnTo>
                <a:lnTo>
                  <a:pt x="12584292" y="6017580"/>
                </a:lnTo>
                <a:lnTo>
                  <a:pt x="12584292" y="0"/>
                </a:lnTo>
                <a:close/>
              </a:path>
            </a:pathLst>
          </a:custGeom>
          <a:blipFill rotWithShape="1">
            <a:blip r:embed="rId7">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0" name="Google Shape;540;p38"/>
          <p:cNvSpPr/>
          <p:nvPr/>
        </p:nvSpPr>
        <p:spPr>
          <a:xfrm>
            <a:off x="127289" y="4453579"/>
            <a:ext cx="793173" cy="592401"/>
          </a:xfrm>
          <a:custGeom>
            <a:avLst/>
            <a:gdLst/>
            <a:ahLst/>
            <a:cxnLst/>
            <a:rect l="l" t="t" r="r" b="b"/>
            <a:pathLst>
              <a:path w="1586346" h="1184802" extrusionOk="0">
                <a:moveTo>
                  <a:pt x="0" y="0"/>
                </a:moveTo>
                <a:lnTo>
                  <a:pt x="1586346" y="0"/>
                </a:lnTo>
                <a:lnTo>
                  <a:pt x="1586346" y="1184803"/>
                </a:lnTo>
                <a:lnTo>
                  <a:pt x="0" y="1184803"/>
                </a:lnTo>
                <a:lnTo>
                  <a:pt x="0" y="0"/>
                </a:lnTo>
                <a:close/>
              </a:path>
            </a:pathLst>
          </a:custGeom>
          <a:blipFill rotWithShape="1">
            <a:blip r:embed="rId8"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pic>
        <p:nvPicPr>
          <p:cNvPr id="4" name="Picture 3" descr="A black and white sign with a person in a circle&#10;&#10;AI-generated content may be incorrect.">
            <a:extLst>
              <a:ext uri="{FF2B5EF4-FFF2-40B4-BE49-F238E27FC236}">
                <a16:creationId xmlns:a16="http://schemas.microsoft.com/office/drawing/2014/main" id="{0276ED9B-8ED5-D5A0-C4F7-1080F208CB77}"/>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998885" y="4852147"/>
            <a:ext cx="714444" cy="249967"/>
          </a:xfrm>
          <a:prstGeom prst="rect">
            <a:avLst/>
          </a:prstGeom>
        </p:spPr>
      </p:pic>
      <p:sp>
        <p:nvSpPr>
          <p:cNvPr id="2" name="Google Shape;65;p13">
            <a:extLst>
              <a:ext uri="{FF2B5EF4-FFF2-40B4-BE49-F238E27FC236}">
                <a16:creationId xmlns:a16="http://schemas.microsoft.com/office/drawing/2014/main" id="{7571503F-2D52-3D8A-EAAE-F8F58074DDE0}"/>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10"/>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E1BC"/>
        </a:solidFill>
        <a:effectLst/>
      </p:bgPr>
    </p:bg>
    <p:spTree>
      <p:nvGrpSpPr>
        <p:cNvPr id="1" name="Shape 545"/>
        <p:cNvGrpSpPr/>
        <p:nvPr/>
      </p:nvGrpSpPr>
      <p:grpSpPr>
        <a:xfrm>
          <a:off x="0" y="0"/>
          <a:ext cx="0" cy="0"/>
          <a:chOff x="0" y="0"/>
          <a:chExt cx="0" cy="0"/>
        </a:xfrm>
      </p:grpSpPr>
      <p:sp>
        <p:nvSpPr>
          <p:cNvPr id="551" name="Google Shape;551;p39"/>
          <p:cNvSpPr/>
          <p:nvPr/>
        </p:nvSpPr>
        <p:spPr>
          <a:xfrm rot="8673732">
            <a:off x="6966148" y="-1652882"/>
            <a:ext cx="6064266" cy="7756619"/>
          </a:xfrm>
          <a:custGeom>
            <a:avLst/>
            <a:gdLst/>
            <a:ahLst/>
            <a:cxnLst/>
            <a:rect l="l" t="t" r="r" b="b"/>
            <a:pathLst>
              <a:path w="12124743" h="15508393" extrusionOk="0">
                <a:moveTo>
                  <a:pt x="0" y="0"/>
                </a:moveTo>
                <a:lnTo>
                  <a:pt x="12124744" y="0"/>
                </a:lnTo>
                <a:lnTo>
                  <a:pt x="12124744" y="15508393"/>
                </a:lnTo>
                <a:lnTo>
                  <a:pt x="0" y="1550839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2" name="Google Shape;552;p39"/>
          <p:cNvSpPr/>
          <p:nvPr/>
        </p:nvSpPr>
        <p:spPr>
          <a:xfrm rot="8673732">
            <a:off x="7922021" y="-1313991"/>
            <a:ext cx="6064266" cy="7756619"/>
          </a:xfrm>
          <a:custGeom>
            <a:avLst/>
            <a:gdLst/>
            <a:ahLst/>
            <a:cxnLst/>
            <a:rect l="l" t="t" r="r" b="b"/>
            <a:pathLst>
              <a:path w="12124743" h="15508393" extrusionOk="0">
                <a:moveTo>
                  <a:pt x="0" y="0"/>
                </a:moveTo>
                <a:lnTo>
                  <a:pt x="12124743" y="0"/>
                </a:lnTo>
                <a:lnTo>
                  <a:pt x="12124743" y="15508392"/>
                </a:lnTo>
                <a:lnTo>
                  <a:pt x="0" y="15508392"/>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546" name="Google Shape;546;p39"/>
          <p:cNvGrpSpPr/>
          <p:nvPr/>
        </p:nvGrpSpPr>
        <p:grpSpPr>
          <a:xfrm>
            <a:off x="671051" y="544801"/>
            <a:ext cx="8702282" cy="4725298"/>
            <a:chOff x="0" y="9525"/>
            <a:chExt cx="10060419" cy="12600794"/>
          </a:xfrm>
        </p:grpSpPr>
        <p:sp>
          <p:nvSpPr>
            <p:cNvPr id="547" name="Google Shape;547;p39"/>
            <p:cNvSpPr txBox="1"/>
            <p:nvPr/>
          </p:nvSpPr>
          <p:spPr>
            <a:xfrm>
              <a:off x="0" y="9525"/>
              <a:ext cx="10045500" cy="985200"/>
            </a:xfrm>
            <a:prstGeom prst="rect">
              <a:avLst/>
            </a:prstGeom>
            <a:noFill/>
            <a:ln>
              <a:noFill/>
            </a:ln>
          </p:spPr>
          <p:txBody>
            <a:bodyPr spcFirstLastPara="1" wrap="square" lIns="0" tIns="0" rIns="0" bIns="0" anchor="t" anchorCtr="0">
              <a:spAutoFit/>
            </a:bodyPr>
            <a:lstStyle/>
            <a:p>
              <a:pPr marL="0" marR="0" lvl="0" indent="0" algn="l" rtl="0">
                <a:lnSpc>
                  <a:spcPct val="106000"/>
                </a:lnSpc>
                <a:spcBef>
                  <a:spcPts val="0"/>
                </a:spcBef>
                <a:spcAft>
                  <a:spcPts val="0"/>
                </a:spcAft>
                <a:buNone/>
              </a:pPr>
              <a:r>
                <a:rPr lang="en" sz="2400" b="1">
                  <a:solidFill>
                    <a:srgbClr val="383936"/>
                  </a:solidFill>
                  <a:latin typeface="Arial"/>
                  <a:ea typeface="Arial"/>
                  <a:cs typeface="Arial"/>
                  <a:sym typeface="Arial"/>
                </a:rPr>
                <a:t>Αναφορές και βιβλιογραφία</a:t>
              </a:r>
              <a:endParaRPr sz="700"/>
            </a:p>
          </p:txBody>
        </p:sp>
        <p:sp>
          <p:nvSpPr>
            <p:cNvPr id="548" name="Google Shape;548;p39"/>
            <p:cNvSpPr txBox="1"/>
            <p:nvPr/>
          </p:nvSpPr>
          <p:spPr>
            <a:xfrm>
              <a:off x="14919" y="1170949"/>
              <a:ext cx="10045500" cy="1143937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 sz="1200" dirty="0">
                  <a:solidFill>
                    <a:schemeClr val="dk1"/>
                  </a:solidFill>
                </a:rPr>
                <a:t>Βιβλιοθήκη του Πανεπιστημίου Georgetown (2023) Οδηγός για τα πνευματικά δικαιώματα και την ηθική χρήση εικόνων. Διαθέσιμο στη διεύθυνση:</a:t>
              </a:r>
              <a:r>
                <a:rPr lang="en" sz="1200" u="sng" dirty="0">
                  <a:solidFill>
                    <a:srgbClr val="0000FF"/>
                  </a:solidFill>
                  <a:hlinkClick r:id="rId5">
                    <a:extLst>
                      <a:ext uri="{A12FA001-AC4F-418D-AE19-62706E023703}">
                        <ahyp:hlinkClr xmlns:ahyp="http://schemas.microsoft.com/office/drawing/2018/hyperlinkcolor" val="tx"/>
                      </a:ext>
                    </a:extLst>
                  </a:hlinkClick>
                </a:rPr>
                <a:t> https://guides.library.georgetown.edu/c.php?g=75892&amp;p=489440 </a:t>
              </a:r>
              <a:r>
                <a:rPr lang="en" sz="1200" dirty="0">
                  <a:solidFill>
                    <a:schemeClr val="dk1"/>
                  </a:solidFill>
                </a:rPr>
                <a:t>(Πρόσβαση: 30 Ιουνίου 2025).</a:t>
              </a:r>
              <a:br>
                <a:rPr lang="en" sz="1200" dirty="0">
                  <a:solidFill>
                    <a:schemeClr val="dk1"/>
                  </a:solidFill>
                </a:rPr>
              </a:br>
              <a:endParaRPr sz="1200" dirty="0">
                <a:solidFill>
                  <a:schemeClr val="dk1"/>
                </a:solidFill>
              </a:endParaRPr>
            </a:p>
            <a:p>
              <a:pPr marL="0" marR="0" lvl="0" indent="0" algn="l" rtl="0">
                <a:lnSpc>
                  <a:spcPct val="140000"/>
                </a:lnSpc>
                <a:spcBef>
                  <a:spcPts val="0"/>
                </a:spcBef>
                <a:spcAft>
                  <a:spcPts val="0"/>
                </a:spcAft>
                <a:buNone/>
              </a:pPr>
              <a:r>
                <a:rPr lang="en" sz="1200">
                  <a:solidFill>
                    <a:schemeClr val="dk1"/>
                  </a:solidFill>
                </a:rPr>
                <a:t>Hill</a:t>
              </a:r>
              <a:r>
                <a:rPr lang="en" sz="1200" dirty="0">
                  <a:solidFill>
                    <a:schemeClr val="dk1"/>
                  </a:solidFill>
                </a:rPr>
                <a:t>, A. (2014) Ψηφιακή αφήγηση και ηθική: Συνεργατική δημιουργία και διευκόλυνση.</a:t>
              </a:r>
              <a:endParaRPr sz="1200" dirty="0">
                <a:solidFill>
                  <a:schemeClr val="dk1"/>
                </a:solidFill>
              </a:endParaRPr>
            </a:p>
            <a:p>
              <a:pPr marL="0" lvl="0" indent="0" algn="l" rtl="0">
                <a:lnSpc>
                  <a:spcPct val="107000"/>
                </a:lnSpc>
                <a:spcBef>
                  <a:spcPts val="0"/>
                </a:spcBef>
                <a:spcAft>
                  <a:spcPts val="0"/>
                </a:spcAft>
                <a:buClr>
                  <a:schemeClr val="dk1"/>
                </a:buClr>
                <a:buSzPts val="1100"/>
                <a:buFont typeface="Arial"/>
                <a:buNone/>
              </a:pPr>
              <a:r>
                <a:rPr lang="en" sz="1200" dirty="0">
                  <a:solidFill>
                    <a:schemeClr val="dk1"/>
                  </a:solidFill>
                </a:rPr>
                <a:t>Voyiatzis, N., Sturaitis, El., Zikou, M. (2020). Αρχεία σε μετάβαση: Από τον κόσμο των βιβλιοθηκών στην τεχνητή νοημοσύνη Ψηφιακό διδακτικό υλικό για εκπαιδευτικούς της δευτεροβάθμιας εκπαίδευσης. Πολιτιστικό Κέντρο Ωνάση</a:t>
              </a:r>
              <a:endParaRPr sz="1200" dirty="0">
                <a:solidFill>
                  <a:schemeClr val="dk1"/>
                </a:solidFill>
              </a:endParaRPr>
            </a:p>
            <a:p>
              <a:pPr marL="0" lvl="0" indent="0" algn="l" rtl="0">
                <a:lnSpc>
                  <a:spcPct val="107000"/>
                </a:lnSpc>
                <a:spcBef>
                  <a:spcPts val="800"/>
                </a:spcBef>
                <a:spcAft>
                  <a:spcPts val="0"/>
                </a:spcAft>
                <a:buClr>
                  <a:schemeClr val="dk1"/>
                </a:buClr>
                <a:buSzPts val="1100"/>
                <a:buFont typeface="Arial"/>
                <a:buNone/>
              </a:pPr>
              <a:r>
                <a:rPr lang="en" sz="1200" dirty="0">
                  <a:solidFill>
                    <a:schemeClr val="dk1"/>
                  </a:solidFill>
                </a:rPr>
                <a:t>Derrida, J.(1995) Αρχείο πυρετός, μια φροϋδική εντύπωση.</a:t>
              </a:r>
              <a:endParaRPr sz="1200" dirty="0">
                <a:solidFill>
                  <a:schemeClr val="dk1"/>
                </a:solidFill>
              </a:endParaRPr>
            </a:p>
            <a:p>
              <a:pPr marL="0" lvl="0" indent="0" algn="l" rtl="0">
                <a:lnSpc>
                  <a:spcPct val="107000"/>
                </a:lnSpc>
                <a:spcBef>
                  <a:spcPts val="800"/>
                </a:spcBef>
                <a:spcAft>
                  <a:spcPts val="0"/>
                </a:spcAft>
                <a:buClr>
                  <a:schemeClr val="dk1"/>
                </a:buClr>
                <a:buSzPts val="1100"/>
                <a:buFont typeface="Arial"/>
                <a:buNone/>
              </a:pPr>
              <a:r>
                <a:rPr lang="en" sz="1200" dirty="0">
                  <a:solidFill>
                    <a:schemeClr val="dk1"/>
                  </a:solidFill>
                </a:rPr>
                <a:t>Barthes, R., 1977. Ο θάνατος του συγγραφέα. Σε: S. Heath, εκδ. Εικόνα-Μουσική-Κείμενο. Λονδίνο: Fontana Press, σ. 142–148.</a:t>
              </a:r>
              <a:endParaRPr sz="1200" dirty="0">
                <a:solidFill>
                  <a:schemeClr val="dk1"/>
                </a:solidFill>
              </a:endParaRPr>
            </a:p>
            <a:p>
              <a:pPr marL="0" lvl="0" indent="0" algn="l" rtl="0">
                <a:lnSpc>
                  <a:spcPct val="115000"/>
                </a:lnSpc>
                <a:spcBef>
                  <a:spcPts val="1200"/>
                </a:spcBef>
                <a:spcAft>
                  <a:spcPts val="0"/>
                </a:spcAft>
                <a:buSzPts val="1100"/>
                <a:buNone/>
              </a:pPr>
              <a:r>
                <a:rPr lang="en" sz="1200" dirty="0">
                  <a:solidFill>
                    <a:schemeClr val="dk1"/>
                  </a:solidFill>
                </a:rPr>
                <a:t>Nabirye, K.H., 2025. Ψηφιακή αφήγηση: Μετασχηματίζοντας τις αφηγήσεις στον 21ο αιώνα. Eurasian Experiment Journal Of Humanities And Social Sciences  σ. 36–43.  </a:t>
              </a:r>
              <a:endParaRPr sz="1200" dirty="0">
                <a:solidFill>
                  <a:schemeClr val="dk1"/>
                </a:solidFill>
              </a:endParaRPr>
            </a:p>
            <a:p>
              <a:pPr marL="0" lvl="0" indent="0" algn="l" rtl="0">
                <a:lnSpc>
                  <a:spcPct val="107000"/>
                </a:lnSpc>
                <a:spcBef>
                  <a:spcPts val="1200"/>
                </a:spcBef>
                <a:spcAft>
                  <a:spcPts val="0"/>
                </a:spcAft>
                <a:buClr>
                  <a:schemeClr val="dk1"/>
                </a:buClr>
                <a:buSzPts val="1100"/>
                <a:buFont typeface="Arial"/>
                <a:buNone/>
              </a:pPr>
              <a:r>
                <a:rPr lang="en" sz="1200" dirty="0">
                  <a:solidFill>
                    <a:schemeClr val="dk1"/>
                  </a:solidFill>
                </a:rPr>
                <a:t>Liang, L. Οδηγός για τις Άδειες Ανοικτού Περιεχομένου (n.d.) v1.2. Piet Zwart Insituut</a:t>
              </a:r>
              <a:endParaRPr sz="1200" dirty="0">
                <a:solidFill>
                  <a:schemeClr val="dk1"/>
                </a:solidFill>
              </a:endParaRPr>
            </a:p>
            <a:p>
              <a:pPr marL="0" lvl="0" indent="0" algn="l" rtl="0">
                <a:lnSpc>
                  <a:spcPct val="107000"/>
                </a:lnSpc>
                <a:spcBef>
                  <a:spcPts val="800"/>
                </a:spcBef>
                <a:spcAft>
                  <a:spcPts val="0"/>
                </a:spcAft>
                <a:buClr>
                  <a:schemeClr val="dk1"/>
                </a:buClr>
                <a:buSzPts val="1100"/>
                <a:buFont typeface="Arial"/>
                <a:buNone/>
              </a:pPr>
              <a:r>
                <a:rPr lang="en" sz="1200" dirty="0">
                  <a:solidFill>
                    <a:schemeClr val="dk1"/>
                  </a:solidFill>
                </a:rPr>
                <a:t>Modi, S., Gupta, T. &amp; Rahmatullah, M. (2024), </a:t>
              </a:r>
              <a:r>
                <a:rPr lang="en" sz="1200" i="1" dirty="0">
                  <a:solidFill>
                    <a:schemeClr val="dk1"/>
                  </a:solidFill>
                </a:rPr>
                <a:t>Η ψηφιακή αφήγηση ως εργαλείο για την παγκόσμια ιθαγένεια και τη βιωσιμότητα: Ενίσχυση της διαπολιτισμικής κατανόησης στην εκπαίδευση</a:t>
              </a:r>
              <a:r>
                <a:rPr lang="en" sz="1200" dirty="0">
                  <a:solidFill>
                    <a:schemeClr val="dk1"/>
                  </a:solidFill>
                </a:rPr>
                <a:t>, </a:t>
              </a:r>
              <a:r>
                <a:rPr lang="en" sz="1200" i="1" dirty="0">
                  <a:solidFill>
                    <a:schemeClr val="dk1"/>
                  </a:solidFill>
                </a:rPr>
                <a:t>Journal of Interdisciplinary Studies in Education</a:t>
              </a:r>
              <a:r>
                <a:rPr lang="en" sz="1200" dirty="0">
                  <a:solidFill>
                    <a:schemeClr val="dk1"/>
                  </a:solidFill>
                </a:rPr>
                <a:t>, τόμος 13, σελ. 86–104.</a:t>
              </a:r>
              <a:endParaRPr sz="1200" dirty="0">
                <a:solidFill>
                  <a:schemeClr val="dk1"/>
                </a:solidFill>
              </a:endParaRPr>
            </a:p>
            <a:p>
              <a:pPr marL="0" lvl="0" indent="0" algn="l" rtl="0">
                <a:lnSpc>
                  <a:spcPct val="115000"/>
                </a:lnSpc>
                <a:spcBef>
                  <a:spcPts val="800"/>
                </a:spcBef>
                <a:spcAft>
                  <a:spcPts val="0"/>
                </a:spcAft>
                <a:buClr>
                  <a:schemeClr val="dk1"/>
                </a:buClr>
                <a:buSzPts val="1100"/>
                <a:buFont typeface="Arial"/>
                <a:buNone/>
              </a:pPr>
              <a:endParaRPr sz="1200" dirty="0">
                <a:solidFill>
                  <a:schemeClr val="dk1"/>
                </a:solidFill>
              </a:endParaRPr>
            </a:p>
            <a:p>
              <a:pPr marL="0" lvl="0" indent="0" algn="l" rtl="0">
                <a:lnSpc>
                  <a:spcPct val="140000"/>
                </a:lnSpc>
                <a:spcBef>
                  <a:spcPts val="0"/>
                </a:spcBef>
                <a:spcAft>
                  <a:spcPts val="0"/>
                </a:spcAft>
                <a:buClr>
                  <a:schemeClr val="dk1"/>
                </a:buClr>
                <a:buSzPts val="1100"/>
                <a:buFont typeface="Arial"/>
                <a:buNone/>
              </a:pPr>
              <a:endParaRPr sz="1200" dirty="0">
                <a:solidFill>
                  <a:schemeClr val="dk1"/>
                </a:solidFill>
              </a:endParaRPr>
            </a:p>
            <a:p>
              <a:pPr marL="0" marR="0" lvl="0" indent="0" algn="l" rtl="0">
                <a:lnSpc>
                  <a:spcPct val="140000"/>
                </a:lnSpc>
                <a:spcBef>
                  <a:spcPts val="0"/>
                </a:spcBef>
                <a:spcAft>
                  <a:spcPts val="0"/>
                </a:spcAft>
                <a:buNone/>
              </a:pPr>
              <a:endParaRPr sz="1200" dirty="0">
                <a:solidFill>
                  <a:srgbClr val="383936"/>
                </a:solidFill>
              </a:endParaRPr>
            </a:p>
          </p:txBody>
        </p:sp>
      </p:grpSp>
      <p:sp>
        <p:nvSpPr>
          <p:cNvPr id="549" name="Google Shape;549;p39"/>
          <p:cNvSpPr/>
          <p:nvPr/>
        </p:nvSpPr>
        <p:spPr>
          <a:xfrm>
            <a:off x="117764" y="4453579"/>
            <a:ext cx="793173" cy="592401"/>
          </a:xfrm>
          <a:custGeom>
            <a:avLst/>
            <a:gdLst/>
            <a:ahLst/>
            <a:cxnLst/>
            <a:rect l="l" t="t" r="r" b="b"/>
            <a:pathLst>
              <a:path w="1586346" h="1184802" extrusionOk="0">
                <a:moveTo>
                  <a:pt x="0" y="0"/>
                </a:moveTo>
                <a:lnTo>
                  <a:pt x="1586346" y="0"/>
                </a:lnTo>
                <a:lnTo>
                  <a:pt x="1586346" y="1184803"/>
                </a:lnTo>
                <a:lnTo>
                  <a:pt x="0" y="1184803"/>
                </a:lnTo>
                <a:lnTo>
                  <a:pt x="0" y="0"/>
                </a:lnTo>
                <a:close/>
              </a:path>
            </a:pathLst>
          </a:custGeom>
          <a:blipFill rotWithShape="1">
            <a:blip r:embed="rId6"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 name="Google Shape;65;p13">
            <a:extLst>
              <a:ext uri="{FF2B5EF4-FFF2-40B4-BE49-F238E27FC236}">
                <a16:creationId xmlns:a16="http://schemas.microsoft.com/office/drawing/2014/main" id="{BA3CBB55-B7BC-955D-828F-E06CA7878742}"/>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7"/>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8FC4E5"/>
        </a:solidFill>
        <a:effectLst/>
      </p:bgPr>
    </p:bg>
    <p:spTree>
      <p:nvGrpSpPr>
        <p:cNvPr id="1" name="Shape 556"/>
        <p:cNvGrpSpPr/>
        <p:nvPr/>
      </p:nvGrpSpPr>
      <p:grpSpPr>
        <a:xfrm>
          <a:off x="0" y="0"/>
          <a:ext cx="0" cy="0"/>
          <a:chOff x="0" y="0"/>
          <a:chExt cx="0" cy="0"/>
        </a:xfrm>
      </p:grpSpPr>
      <p:sp>
        <p:nvSpPr>
          <p:cNvPr id="557" name="Google Shape;557;p40"/>
          <p:cNvSpPr/>
          <p:nvPr/>
        </p:nvSpPr>
        <p:spPr>
          <a:xfrm rot="328315">
            <a:off x="5303672" y="-495451"/>
            <a:ext cx="6734141" cy="6424216"/>
          </a:xfrm>
          <a:custGeom>
            <a:avLst/>
            <a:gdLst/>
            <a:ahLst/>
            <a:cxnLst/>
            <a:rect l="l" t="t" r="r" b="b"/>
            <a:pathLst>
              <a:path w="6264910" h="5977890" extrusionOk="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solidFill>
            <a:srgbClr val="4272B7"/>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8" name="Google Shape;558;p40"/>
          <p:cNvSpPr/>
          <p:nvPr/>
        </p:nvSpPr>
        <p:spPr>
          <a:xfrm rot="352404">
            <a:off x="6169051" y="-372907"/>
            <a:ext cx="6581380" cy="6279862"/>
          </a:xfrm>
          <a:custGeom>
            <a:avLst/>
            <a:gdLst/>
            <a:ahLst/>
            <a:cxnLst/>
            <a:rect l="l" t="t" r="r" b="b"/>
            <a:pathLst>
              <a:path w="6264910" h="5977890" extrusionOk="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solidFill>
            <a:srgbClr val="C3DBE8"/>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9" name="Google Shape;559;p40"/>
          <p:cNvSpPr/>
          <p:nvPr/>
        </p:nvSpPr>
        <p:spPr>
          <a:xfrm rot="377637">
            <a:off x="7189117" y="-244331"/>
            <a:ext cx="6428958" cy="6134423"/>
          </a:xfrm>
          <a:custGeom>
            <a:avLst/>
            <a:gdLst/>
            <a:ahLst/>
            <a:cxnLst/>
            <a:rect l="l" t="t" r="r" b="b"/>
            <a:pathLst>
              <a:path w="6264910" h="5977890" extrusionOk="0">
                <a:moveTo>
                  <a:pt x="3576320" y="342900"/>
                </a:moveTo>
                <a:cubicBezTo>
                  <a:pt x="4768850" y="509270"/>
                  <a:pt x="6264910" y="971550"/>
                  <a:pt x="5435600" y="3060700"/>
                </a:cubicBezTo>
                <a:cubicBezTo>
                  <a:pt x="4606290" y="5149850"/>
                  <a:pt x="2889250" y="5520690"/>
                  <a:pt x="2059940" y="5749290"/>
                </a:cubicBezTo>
                <a:cubicBezTo>
                  <a:pt x="1230630" y="5977890"/>
                  <a:pt x="256540" y="5434330"/>
                  <a:pt x="600710" y="4203700"/>
                </a:cubicBezTo>
                <a:cubicBezTo>
                  <a:pt x="901700" y="3126740"/>
                  <a:pt x="0" y="1772920"/>
                  <a:pt x="86360" y="886460"/>
                </a:cubicBezTo>
                <a:cubicBezTo>
                  <a:pt x="172720" y="0"/>
                  <a:pt x="2145030" y="142240"/>
                  <a:pt x="3576320" y="342900"/>
                </a:cubicBezTo>
                <a:close/>
              </a:path>
            </a:pathLst>
          </a:custGeom>
          <a:solidFill>
            <a:srgbClr val="FBF3E4"/>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61" name="Google Shape;561;p40"/>
          <p:cNvSpPr/>
          <p:nvPr/>
        </p:nvSpPr>
        <p:spPr>
          <a:xfrm>
            <a:off x="5315175" y="1328905"/>
            <a:ext cx="3458671" cy="2583194"/>
          </a:xfrm>
          <a:custGeom>
            <a:avLst/>
            <a:gdLst/>
            <a:ahLst/>
            <a:cxnLst/>
            <a:rect l="l" t="t" r="r" b="b"/>
            <a:pathLst>
              <a:path w="6917341" h="5166389" extrusionOk="0">
                <a:moveTo>
                  <a:pt x="0" y="0"/>
                </a:moveTo>
                <a:lnTo>
                  <a:pt x="6917342" y="0"/>
                </a:lnTo>
                <a:lnTo>
                  <a:pt x="6917342" y="5166389"/>
                </a:lnTo>
                <a:lnTo>
                  <a:pt x="0" y="5166389"/>
                </a:lnTo>
                <a:lnTo>
                  <a:pt x="0" y="0"/>
                </a:lnTo>
                <a:close/>
              </a:path>
            </a:pathLst>
          </a:custGeom>
          <a:blipFill rotWithShape="1">
            <a:blip r:embed="rId3" cstate="print">
              <a:alphaModFix/>
              <a:extLst>
                <a:ext uri="{28A0092B-C50C-407E-A947-70E740481C1C}">
                  <a14:useLocalDpi xmlns:a14="http://schemas.microsoft.com/office/drawing/2010/main"/>
                </a:ext>
              </a:extLst>
            </a:blip>
            <a:stretch>
              <a:fillRect/>
            </a:stretch>
          </a:blipFill>
          <a:ln w="104775" cap="sq" cmpd="sng">
            <a:solidFill>
              <a:srgbClr val="3B628F"/>
            </a:solidFill>
            <a:prstDash val="solid"/>
            <a:miter lim="8000"/>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62" name="Google Shape;562;p40"/>
          <p:cNvSpPr/>
          <p:nvPr/>
        </p:nvSpPr>
        <p:spPr>
          <a:xfrm>
            <a:off x="368493" y="1277327"/>
            <a:ext cx="1684626" cy="472030"/>
          </a:xfrm>
          <a:custGeom>
            <a:avLst/>
            <a:gdLst/>
            <a:ahLst/>
            <a:cxnLst/>
            <a:rect l="l" t="t" r="r" b="b"/>
            <a:pathLst>
              <a:path w="3369252" h="944060" extrusionOk="0">
                <a:moveTo>
                  <a:pt x="0" y="0"/>
                </a:moveTo>
                <a:lnTo>
                  <a:pt x="3369253" y="0"/>
                </a:lnTo>
                <a:lnTo>
                  <a:pt x="3369253" y="944060"/>
                </a:lnTo>
                <a:lnTo>
                  <a:pt x="0" y="944060"/>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63" name="Google Shape;563;p40"/>
          <p:cNvSpPr/>
          <p:nvPr/>
        </p:nvSpPr>
        <p:spPr>
          <a:xfrm>
            <a:off x="584745" y="3135677"/>
            <a:ext cx="1560797" cy="466960"/>
          </a:xfrm>
          <a:custGeom>
            <a:avLst/>
            <a:gdLst/>
            <a:ahLst/>
            <a:cxnLst/>
            <a:rect l="l" t="t" r="r" b="b"/>
            <a:pathLst>
              <a:path w="3121595" h="933920" extrusionOk="0">
                <a:moveTo>
                  <a:pt x="0" y="0"/>
                </a:moveTo>
                <a:lnTo>
                  <a:pt x="3121595" y="0"/>
                </a:lnTo>
                <a:lnTo>
                  <a:pt x="3121595" y="933919"/>
                </a:lnTo>
                <a:lnTo>
                  <a:pt x="0" y="933919"/>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64" name="Google Shape;564;p40"/>
          <p:cNvSpPr/>
          <p:nvPr/>
        </p:nvSpPr>
        <p:spPr>
          <a:xfrm>
            <a:off x="2930449" y="3979242"/>
            <a:ext cx="1098484" cy="768939"/>
          </a:xfrm>
          <a:custGeom>
            <a:avLst/>
            <a:gdLst/>
            <a:ahLst/>
            <a:cxnLst/>
            <a:rect l="l" t="t" r="r" b="b"/>
            <a:pathLst>
              <a:path w="2196967" h="1537877" extrusionOk="0">
                <a:moveTo>
                  <a:pt x="0" y="0"/>
                </a:moveTo>
                <a:lnTo>
                  <a:pt x="2196967" y="0"/>
                </a:lnTo>
                <a:lnTo>
                  <a:pt x="2196967" y="1537877"/>
                </a:lnTo>
                <a:lnTo>
                  <a:pt x="0" y="1537877"/>
                </a:lnTo>
                <a:lnTo>
                  <a:pt x="0" y="0"/>
                </a:lnTo>
                <a:close/>
              </a:path>
            </a:pathLst>
          </a:custGeom>
          <a:blipFill rotWithShape="1">
            <a:blip r:embed="rId6">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65" name="Google Shape;565;p40"/>
          <p:cNvSpPr/>
          <p:nvPr/>
        </p:nvSpPr>
        <p:spPr>
          <a:xfrm>
            <a:off x="3125287" y="1150431"/>
            <a:ext cx="878184" cy="725012"/>
          </a:xfrm>
          <a:custGeom>
            <a:avLst/>
            <a:gdLst/>
            <a:ahLst/>
            <a:cxnLst/>
            <a:rect l="l" t="t" r="r" b="b"/>
            <a:pathLst>
              <a:path w="1756368" h="1450025" extrusionOk="0">
                <a:moveTo>
                  <a:pt x="0" y="0"/>
                </a:moveTo>
                <a:lnTo>
                  <a:pt x="1756368" y="0"/>
                </a:lnTo>
                <a:lnTo>
                  <a:pt x="1756368" y="1450025"/>
                </a:lnTo>
                <a:lnTo>
                  <a:pt x="0" y="1450025"/>
                </a:lnTo>
                <a:lnTo>
                  <a:pt x="0" y="0"/>
                </a:lnTo>
                <a:close/>
              </a:path>
            </a:pathLst>
          </a:custGeom>
          <a:blipFill rotWithShape="1">
            <a:blip r:embed="rId7">
              <a:alphaModFix/>
            </a:blip>
            <a:stretch>
              <a:fillRect l="-69817" t="-29388" r="-70047" b="-34007"/>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66" name="Google Shape;566;p40"/>
          <p:cNvSpPr/>
          <p:nvPr/>
        </p:nvSpPr>
        <p:spPr>
          <a:xfrm>
            <a:off x="368493" y="2195905"/>
            <a:ext cx="1993300" cy="604446"/>
          </a:xfrm>
          <a:custGeom>
            <a:avLst/>
            <a:gdLst/>
            <a:ahLst/>
            <a:cxnLst/>
            <a:rect l="l" t="t" r="r" b="b"/>
            <a:pathLst>
              <a:path w="3986600" h="1208891" extrusionOk="0">
                <a:moveTo>
                  <a:pt x="0" y="0"/>
                </a:moveTo>
                <a:lnTo>
                  <a:pt x="3986600" y="0"/>
                </a:lnTo>
                <a:lnTo>
                  <a:pt x="3986600" y="1208891"/>
                </a:lnTo>
                <a:lnTo>
                  <a:pt x="0" y="1208891"/>
                </a:lnTo>
                <a:lnTo>
                  <a:pt x="0" y="0"/>
                </a:lnTo>
                <a:close/>
              </a:path>
            </a:pathLst>
          </a:custGeom>
          <a:blipFill rotWithShape="1">
            <a:blip r:embed="rId8">
              <a:alphaModFix/>
            </a:blip>
            <a:stretch>
              <a:fillRect l="-20308" t="-112010" r="-17799" b="-109470"/>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67" name="Google Shape;567;p40"/>
          <p:cNvSpPr/>
          <p:nvPr/>
        </p:nvSpPr>
        <p:spPr>
          <a:xfrm>
            <a:off x="2750292" y="1986232"/>
            <a:ext cx="1628175" cy="986543"/>
          </a:xfrm>
          <a:custGeom>
            <a:avLst/>
            <a:gdLst/>
            <a:ahLst/>
            <a:cxnLst/>
            <a:rect l="l" t="t" r="r" b="b"/>
            <a:pathLst>
              <a:path w="3256350" h="1973085" extrusionOk="0">
                <a:moveTo>
                  <a:pt x="0" y="0"/>
                </a:moveTo>
                <a:lnTo>
                  <a:pt x="3256351" y="0"/>
                </a:lnTo>
                <a:lnTo>
                  <a:pt x="3256351" y="1973084"/>
                </a:lnTo>
                <a:lnTo>
                  <a:pt x="0" y="1973084"/>
                </a:lnTo>
                <a:lnTo>
                  <a:pt x="0" y="0"/>
                </a:lnTo>
                <a:close/>
              </a:path>
            </a:pathLst>
          </a:custGeom>
          <a:blipFill rotWithShape="1">
            <a:blip r:embed="rId9">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68" name="Google Shape;568;p40"/>
          <p:cNvSpPr/>
          <p:nvPr/>
        </p:nvSpPr>
        <p:spPr>
          <a:xfrm>
            <a:off x="2750291" y="3082311"/>
            <a:ext cx="1512301" cy="754056"/>
          </a:xfrm>
          <a:custGeom>
            <a:avLst/>
            <a:gdLst/>
            <a:ahLst/>
            <a:cxnLst/>
            <a:rect l="l" t="t" r="r" b="b"/>
            <a:pathLst>
              <a:path w="3024602" h="1508112" extrusionOk="0">
                <a:moveTo>
                  <a:pt x="0" y="0"/>
                </a:moveTo>
                <a:lnTo>
                  <a:pt x="3024602" y="0"/>
                </a:lnTo>
                <a:lnTo>
                  <a:pt x="3024602" y="1508112"/>
                </a:lnTo>
                <a:lnTo>
                  <a:pt x="0" y="1508112"/>
                </a:lnTo>
                <a:lnTo>
                  <a:pt x="0" y="0"/>
                </a:lnTo>
                <a:close/>
              </a:path>
            </a:pathLst>
          </a:custGeom>
          <a:blipFill rotWithShape="1">
            <a:blip r:embed="rId10">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69" name="Google Shape;569;p40"/>
          <p:cNvSpPr/>
          <p:nvPr/>
        </p:nvSpPr>
        <p:spPr>
          <a:xfrm>
            <a:off x="713704" y="3936011"/>
            <a:ext cx="1127694" cy="725757"/>
          </a:xfrm>
          <a:custGeom>
            <a:avLst/>
            <a:gdLst/>
            <a:ahLst/>
            <a:cxnLst/>
            <a:rect l="l" t="t" r="r" b="b"/>
            <a:pathLst>
              <a:path w="2255388" h="1451513" extrusionOk="0">
                <a:moveTo>
                  <a:pt x="0" y="0"/>
                </a:moveTo>
                <a:lnTo>
                  <a:pt x="2255388" y="0"/>
                </a:lnTo>
                <a:lnTo>
                  <a:pt x="2255388" y="1451513"/>
                </a:lnTo>
                <a:lnTo>
                  <a:pt x="0" y="1451513"/>
                </a:lnTo>
                <a:lnTo>
                  <a:pt x="0" y="0"/>
                </a:lnTo>
                <a:close/>
              </a:path>
            </a:pathLst>
          </a:custGeom>
          <a:blipFill rotWithShape="1">
            <a:blip r:embed="rId11" cstate="hqprint">
              <a:alphaModFix/>
              <a:extLst>
                <a:ext uri="{28A0092B-C50C-407E-A947-70E740481C1C}">
                  <a14:useLocalDpi xmlns:a14="http://schemas.microsoft.com/office/drawing/2010/main"/>
                </a:ext>
              </a:extLst>
            </a:blip>
            <a:stretch>
              <a:fillRect l="-2129" r="-2119" b="-20458"/>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70" name="Google Shape;570;p40"/>
          <p:cNvSpPr txBox="1"/>
          <p:nvPr/>
        </p:nvSpPr>
        <p:spPr>
          <a:xfrm>
            <a:off x="141581" y="469761"/>
            <a:ext cx="5173800" cy="473078"/>
          </a:xfrm>
          <a:prstGeom prst="rect">
            <a:avLst/>
          </a:prstGeom>
          <a:noFill/>
          <a:ln>
            <a:noFill/>
          </a:ln>
        </p:spPr>
        <p:txBody>
          <a:bodyPr spcFirstLastPara="1" wrap="square" lIns="0" tIns="0" rIns="0" bIns="0" anchor="t" anchorCtr="0">
            <a:spAutoFit/>
          </a:bodyPr>
          <a:lstStyle/>
          <a:p>
            <a:pPr marL="0" marR="0" lvl="0" indent="0" algn="l" rtl="0">
              <a:lnSpc>
                <a:spcPct val="105999"/>
              </a:lnSpc>
              <a:spcBef>
                <a:spcPts val="0"/>
              </a:spcBef>
              <a:spcAft>
                <a:spcPts val="0"/>
              </a:spcAft>
              <a:buNone/>
            </a:pPr>
            <a:r>
              <a:rPr lang="en" sz="2900" b="1" dirty="0">
                <a:solidFill>
                  <a:schemeClr val="tx1"/>
                </a:solidFill>
                <a:latin typeface="Arial"/>
                <a:ea typeface="Arial"/>
                <a:cs typeface="Arial"/>
                <a:sym typeface="Arial"/>
              </a:rPr>
              <a:t> Η ΟΜΑΔΑ ΤΩΝ ΦΩΤΟΓΡΑΦΩΝ</a:t>
            </a:r>
            <a:endParaRPr sz="700" dirty="0">
              <a:solidFill>
                <a:schemeClr val="tx1"/>
              </a:solidFill>
            </a:endParaRPr>
          </a:p>
        </p:txBody>
      </p:sp>
      <p:sp>
        <p:nvSpPr>
          <p:cNvPr id="2" name="Google Shape;65;p13">
            <a:extLst>
              <a:ext uri="{FF2B5EF4-FFF2-40B4-BE49-F238E27FC236}">
                <a16:creationId xmlns:a16="http://schemas.microsoft.com/office/drawing/2014/main" id="{35084B03-C1E3-DCE2-E55B-295D9B911285}"/>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12"/>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
        <p:cNvGrpSpPr/>
        <p:nvPr/>
      </p:nvGrpSpPr>
      <p:grpSpPr>
        <a:xfrm>
          <a:off x="0" y="0"/>
          <a:ext cx="0" cy="0"/>
          <a:chOff x="0" y="0"/>
          <a:chExt cx="0" cy="0"/>
        </a:xfrm>
      </p:grpSpPr>
      <p:sp>
        <p:nvSpPr>
          <p:cNvPr id="5" name="Freeform 5"/>
          <p:cNvSpPr/>
          <p:nvPr/>
        </p:nvSpPr>
        <p:spPr>
          <a:xfrm rot="-5400000" flipH="1">
            <a:off x="-2455592" y="881857"/>
            <a:ext cx="6735883" cy="3220977"/>
          </a:xfrm>
          <a:custGeom>
            <a:avLst/>
            <a:gdLst/>
            <a:ahLst/>
            <a:cxnLst/>
            <a:rect l="l" t="t" r="r" b="b"/>
            <a:pathLst>
              <a:path w="13471766" h="6441954">
                <a:moveTo>
                  <a:pt x="13471766" y="0"/>
                </a:moveTo>
                <a:lnTo>
                  <a:pt x="0" y="0"/>
                </a:lnTo>
                <a:lnTo>
                  <a:pt x="0" y="6441953"/>
                </a:lnTo>
                <a:lnTo>
                  <a:pt x="13471766" y="6441953"/>
                </a:lnTo>
                <a:lnTo>
                  <a:pt x="1347176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457200">
              <a:buClrTx/>
            </a:pPr>
            <a:endParaRPr lang="en-US" sz="900" kern="1200">
              <a:solidFill>
                <a:prstClr val="black"/>
              </a:solidFill>
              <a:latin typeface="Calibri"/>
              <a:ea typeface="+mn-ea"/>
              <a:cs typeface="+mn-cs"/>
            </a:endParaRPr>
          </a:p>
        </p:txBody>
      </p:sp>
      <p:sp>
        <p:nvSpPr>
          <p:cNvPr id="6" name="Freeform 6"/>
          <p:cNvSpPr/>
          <p:nvPr/>
        </p:nvSpPr>
        <p:spPr>
          <a:xfrm rot="-5400000" flipH="1">
            <a:off x="-2475816" y="890846"/>
            <a:ext cx="6292146" cy="3008790"/>
          </a:xfrm>
          <a:custGeom>
            <a:avLst/>
            <a:gdLst/>
            <a:ahLst/>
            <a:cxnLst/>
            <a:rect l="l" t="t" r="r" b="b"/>
            <a:pathLst>
              <a:path w="12584292" h="6017580">
                <a:moveTo>
                  <a:pt x="12584292" y="0"/>
                </a:moveTo>
                <a:lnTo>
                  <a:pt x="0" y="0"/>
                </a:lnTo>
                <a:lnTo>
                  <a:pt x="0" y="6017580"/>
                </a:lnTo>
                <a:lnTo>
                  <a:pt x="12584292" y="6017580"/>
                </a:lnTo>
                <a:lnTo>
                  <a:pt x="12584292"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457200">
              <a:buClrTx/>
            </a:pPr>
            <a:endParaRPr lang="en-US" sz="900" kern="1200">
              <a:solidFill>
                <a:prstClr val="black"/>
              </a:solidFill>
              <a:latin typeface="Calibri"/>
              <a:ea typeface="+mn-ea"/>
              <a:cs typeface="+mn-cs"/>
            </a:endParaRPr>
          </a:p>
        </p:txBody>
      </p:sp>
      <p:sp>
        <p:nvSpPr>
          <p:cNvPr id="7" name="Freeform 7"/>
          <p:cNvSpPr/>
          <p:nvPr/>
        </p:nvSpPr>
        <p:spPr>
          <a:xfrm>
            <a:off x="127289" y="4453579"/>
            <a:ext cx="793173" cy="592401"/>
          </a:xfrm>
          <a:custGeom>
            <a:avLst/>
            <a:gdLst/>
            <a:ahLst/>
            <a:cxnLst/>
            <a:rect l="l" t="t" r="r" b="b"/>
            <a:pathLst>
              <a:path w="1586346" h="1184802">
                <a:moveTo>
                  <a:pt x="0" y="0"/>
                </a:moveTo>
                <a:lnTo>
                  <a:pt x="1586346" y="0"/>
                </a:lnTo>
                <a:lnTo>
                  <a:pt x="1586346" y="1184803"/>
                </a:lnTo>
                <a:lnTo>
                  <a:pt x="0" y="1184803"/>
                </a:lnTo>
                <a:lnTo>
                  <a:pt x="0" y="0"/>
                </a:lnTo>
                <a:close/>
              </a:path>
            </a:pathLst>
          </a:custGeom>
          <a:blipFill>
            <a:blip r:embed="rId7" cstate="hqprint">
              <a:extLst>
                <a:ext uri="{28A0092B-C50C-407E-A947-70E740481C1C}">
                  <a14:useLocalDpi xmlns:a14="http://schemas.microsoft.com/office/drawing/2010/main"/>
                </a:ext>
              </a:extLst>
            </a:blip>
            <a:stretch>
              <a:fillRect/>
            </a:stretch>
          </a:blipFill>
        </p:spPr>
        <p:txBody>
          <a:bodyPr/>
          <a:lstStyle/>
          <a:p>
            <a:pPr defTabSz="457200">
              <a:buClrTx/>
            </a:pPr>
            <a:endParaRPr lang="en-US" sz="900" kern="1200">
              <a:solidFill>
                <a:prstClr val="black"/>
              </a:solidFill>
              <a:latin typeface="Calibri"/>
              <a:ea typeface="+mn-ea"/>
              <a:cs typeface="+mn-cs"/>
            </a:endParaRPr>
          </a:p>
        </p:txBody>
      </p:sp>
      <p:sp>
        <p:nvSpPr>
          <p:cNvPr id="8" name="Freeform 3"/>
          <p:cNvSpPr/>
          <p:nvPr/>
        </p:nvSpPr>
        <p:spPr>
          <a:xfrm flipH="1">
            <a:off x="7956835" y="2710832"/>
            <a:ext cx="1059875" cy="2123175"/>
          </a:xfrm>
          <a:custGeom>
            <a:avLst/>
            <a:gdLst/>
            <a:ahLst/>
            <a:cxnLst/>
            <a:rect l="l" t="t" r="r" b="b"/>
            <a:pathLst>
              <a:path w="2103907" h="4269922">
                <a:moveTo>
                  <a:pt x="0" y="0"/>
                </a:moveTo>
                <a:lnTo>
                  <a:pt x="2103907" y="0"/>
                </a:lnTo>
                <a:lnTo>
                  <a:pt x="2103907" y="4269922"/>
                </a:lnTo>
                <a:lnTo>
                  <a:pt x="0" y="42699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457200">
              <a:buClrTx/>
            </a:pPr>
            <a:endParaRPr lang="en-US" sz="900" kern="1200">
              <a:solidFill>
                <a:prstClr val="black"/>
              </a:solidFill>
              <a:latin typeface="Calibri"/>
              <a:ea typeface="+mn-ea"/>
              <a:cs typeface="+mn-cs"/>
            </a:endParaRPr>
          </a:p>
        </p:txBody>
      </p:sp>
      <p:sp>
        <p:nvSpPr>
          <p:cNvPr id="9" name="Google Shape;398;p25">
            <a:extLst>
              <a:ext uri="{FF2B5EF4-FFF2-40B4-BE49-F238E27FC236}">
                <a16:creationId xmlns:a16="http://schemas.microsoft.com/office/drawing/2014/main" id="{16CF7943-49B3-CF90-11C8-5FC5E5809525}"/>
              </a:ext>
            </a:extLst>
          </p:cNvPr>
          <p:cNvSpPr txBox="1"/>
          <p:nvPr/>
        </p:nvSpPr>
        <p:spPr>
          <a:xfrm>
            <a:off x="2013062" y="53296"/>
            <a:ext cx="6750600" cy="1109278"/>
          </a:xfrm>
          <a:prstGeom prst="rect">
            <a:avLst/>
          </a:prstGeom>
          <a:noFill/>
          <a:ln>
            <a:noFill/>
          </a:ln>
        </p:spPr>
        <p:txBody>
          <a:bodyPr spcFirstLastPara="1" wrap="square" lIns="0" tIns="0" rIns="0" bIns="0" anchor="t" anchorCtr="0">
            <a:spAutoFit/>
          </a:bodyPr>
          <a:lstStyle/>
          <a:p>
            <a:pPr marL="0" marR="0" lvl="0" indent="0" algn="l" rtl="0">
              <a:lnSpc>
                <a:spcPct val="106000"/>
              </a:lnSpc>
              <a:spcBef>
                <a:spcPts val="0"/>
              </a:spcBef>
              <a:spcAft>
                <a:spcPts val="0"/>
              </a:spcAft>
              <a:buNone/>
            </a:pPr>
            <a:r>
              <a:rPr lang="en-US" sz="2400" b="1" dirty="0">
                <a:solidFill>
                  <a:schemeClr val="tx1"/>
                </a:solidFill>
                <a:latin typeface="Arial Black" panose="020B0A04020102020204" pitchFamily="34" charset="0"/>
              </a:rPr>
              <a:t>ΑΞΙΟΛΟΓΗΣΗ ΤΗΣ ΨΗΦΙΑΚΗΣ ΙΣΤΟΡΙΑΣ ΣΑΣ</a:t>
            </a:r>
          </a:p>
          <a:p>
            <a:pPr marL="0" marR="0" lvl="0" indent="0" algn="l" rtl="0">
              <a:lnSpc>
                <a:spcPct val="106000"/>
              </a:lnSpc>
              <a:spcBef>
                <a:spcPts val="0"/>
              </a:spcBef>
              <a:spcAft>
                <a:spcPts val="0"/>
              </a:spcAft>
              <a:buNone/>
            </a:pPr>
            <a:r>
              <a:rPr lang="en-US" sz="2000" b="1" dirty="0">
                <a:solidFill>
                  <a:schemeClr val="tx1"/>
                </a:solidFill>
                <a:latin typeface="Arial" panose="020B0604020202020204" pitchFamily="34" charset="0"/>
                <a:cs typeface="Arial" panose="020B0604020202020204" pitchFamily="34" charset="0"/>
              </a:rPr>
              <a:t>Ερωτήσεις αυτοαξιολόγησης</a:t>
            </a:r>
            <a:r>
              <a:rPr lang="en-US" sz="2000" b="1" dirty="0">
                <a:solidFill>
                  <a:schemeClr val="tx1"/>
                </a:solidFill>
                <a:latin typeface="Arial Black" panose="020B0A04020102020204" pitchFamily="34" charset="0"/>
              </a:rPr>
              <a:t> </a:t>
            </a:r>
            <a:endParaRPr lang="en-US" sz="2000" dirty="0">
              <a:solidFill>
                <a:schemeClr val="tx1"/>
              </a:solidFill>
              <a:latin typeface="Arial Black" panose="020B0A04020102020204" pitchFamily="34" charset="0"/>
            </a:endParaRPr>
          </a:p>
        </p:txBody>
      </p:sp>
      <p:sp>
        <p:nvSpPr>
          <p:cNvPr id="10" name="Google Shape;399;p25">
            <a:extLst>
              <a:ext uri="{FF2B5EF4-FFF2-40B4-BE49-F238E27FC236}">
                <a16:creationId xmlns:a16="http://schemas.microsoft.com/office/drawing/2014/main" id="{23AA7C03-1298-F76B-652B-9E83E83635A7}"/>
              </a:ext>
            </a:extLst>
          </p:cNvPr>
          <p:cNvSpPr txBox="1"/>
          <p:nvPr/>
        </p:nvSpPr>
        <p:spPr>
          <a:xfrm>
            <a:off x="2013062" y="1160048"/>
            <a:ext cx="6148805" cy="4265783"/>
          </a:xfrm>
          <a:prstGeom prst="rect">
            <a:avLst/>
          </a:prstGeom>
          <a:noFill/>
          <a:ln>
            <a:noFill/>
          </a:ln>
        </p:spPr>
        <p:txBody>
          <a:bodyPr spcFirstLastPara="1" wrap="square" lIns="0" tIns="0" rIns="0" bIns="0" anchor="t" anchorCtr="0">
            <a:spAutoFit/>
          </a:bodyPr>
          <a:lstStyle/>
          <a:p>
            <a:r>
              <a:rPr lang="en-US" b="1" dirty="0"/>
              <a:t>Περιεχόμενο:</a:t>
            </a:r>
            <a:endParaRPr lang="en-US" dirty="0"/>
          </a:p>
          <a:p>
            <a:pPr lvl="0"/>
            <a:r>
              <a:rPr lang="en-US" dirty="0"/>
              <a:t>Η ιστορία μου έχει σαφές μήνυμα ή σκοπό;</a:t>
            </a:r>
          </a:p>
          <a:p>
            <a:pPr lvl="0"/>
            <a:r>
              <a:rPr lang="en-US" dirty="0"/>
              <a:t>Οι εικόνες μεταδίδουν αποτελεσματικά αυτό το μήνυμα;</a:t>
            </a:r>
          </a:p>
          <a:p>
            <a:pPr lvl="0"/>
            <a:r>
              <a:rPr lang="en-US" dirty="0"/>
              <a:t>Η ακολουθία είναι λογική και συναισθηματικά συνεκτική;</a:t>
            </a:r>
          </a:p>
          <a:p>
            <a:pPr lvl="0"/>
            <a:endParaRPr lang="en-US" dirty="0"/>
          </a:p>
          <a:p>
            <a:r>
              <a:rPr lang="en-US" b="1" dirty="0"/>
              <a:t>Τεχνικά</a:t>
            </a:r>
            <a:endParaRPr lang="en-US" dirty="0"/>
          </a:p>
          <a:p>
            <a:pPr lvl="0"/>
            <a:r>
              <a:rPr lang="en-US" dirty="0"/>
              <a:t>Είναι η ποιότητα της εικόνας επαρκής (εστίαση, φωτισμός, σύνθεση);</a:t>
            </a:r>
          </a:p>
          <a:p>
            <a:pPr lvl="0"/>
            <a:r>
              <a:rPr lang="en-US" dirty="0"/>
              <a:t>Ο ήχος είναι καθαρός και ισορροπημένος με τις εικόνες;</a:t>
            </a:r>
          </a:p>
          <a:p>
            <a:pPr lvl="0"/>
            <a:r>
              <a:rPr lang="en-US" dirty="0"/>
              <a:t>Οι μεταβάσεις είναι ομαλές;</a:t>
            </a:r>
          </a:p>
          <a:p>
            <a:pPr lvl="0"/>
            <a:endParaRPr lang="en-US" dirty="0"/>
          </a:p>
          <a:p>
            <a:r>
              <a:rPr lang="en-US" b="1" dirty="0"/>
              <a:t>Ηθικά:</a:t>
            </a:r>
            <a:endParaRPr lang="en-US" dirty="0"/>
          </a:p>
          <a:p>
            <a:pPr lvl="0"/>
            <a:r>
              <a:rPr lang="en-US" dirty="0"/>
              <a:t>Έχω λάβει τις απαραίτητες άδειες και συγκαταθέσεις;</a:t>
            </a:r>
          </a:p>
          <a:p>
            <a:pPr lvl="0"/>
            <a:r>
              <a:rPr lang="en-US" dirty="0"/>
              <a:t>Όλα τα υλικά προέρχονται από τις κατάλληλες πηγές και αναφέρονται σωστά;</a:t>
            </a:r>
          </a:p>
          <a:p>
            <a:pPr lvl="0"/>
            <a:r>
              <a:rPr lang="en-US" dirty="0"/>
              <a:t>Η ιστορία μου παρουσιάζει τα θέματα με σεβασμό και ακρίβεια;</a:t>
            </a:r>
          </a:p>
          <a:p>
            <a:pPr lvl="0"/>
            <a:endParaRPr lang="en-US" dirty="0"/>
          </a:p>
          <a:p>
            <a:r>
              <a:rPr lang="en-US" b="1" dirty="0"/>
              <a:t>Αντίκτυπος:</a:t>
            </a:r>
            <a:endParaRPr lang="en-US" dirty="0"/>
          </a:p>
          <a:p>
            <a:pPr lvl="0"/>
            <a:r>
              <a:rPr lang="en-US" dirty="0"/>
              <a:t>Ποια συναισθήματα ή κατανόηση ελπίζω να αποκτήσουν οι θεατές;</a:t>
            </a:r>
          </a:p>
          <a:p>
            <a:pPr lvl="0"/>
            <a:r>
              <a:rPr lang="en-US" dirty="0"/>
              <a:t>Το πέτυχα αυτό στο προσχέδιό μου; Τι χρειάζεται βελτίωση;</a:t>
            </a:r>
          </a:p>
          <a:p>
            <a:pPr marL="114300" lvl="0">
              <a:lnSpc>
                <a:spcPct val="140000"/>
              </a:lnSpc>
              <a:buClr>
                <a:schemeClr val="tx1">
                  <a:lumMod val="95000"/>
                  <a:lumOff val="5000"/>
                </a:schemeClr>
              </a:buClr>
              <a:buSzPts val="1800"/>
            </a:pPr>
            <a:endParaRPr lang="en-US" sz="1800" b="1" dirty="0">
              <a:solidFill>
                <a:schemeClr val="tx1"/>
              </a:solidFill>
            </a:endParaRPr>
          </a:p>
        </p:txBody>
      </p:sp>
      <p:sp>
        <p:nvSpPr>
          <p:cNvPr id="3" name="Google Shape;65;p13">
            <a:extLst>
              <a:ext uri="{FF2B5EF4-FFF2-40B4-BE49-F238E27FC236}">
                <a16:creationId xmlns:a16="http://schemas.microsoft.com/office/drawing/2014/main" id="{22A8D121-7900-6505-3677-FC94A02BA21C}"/>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10"/>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9009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272B7"/>
        </a:solidFill>
        <a:effectLst/>
      </p:bgPr>
    </p:bg>
    <p:spTree>
      <p:nvGrpSpPr>
        <p:cNvPr id="1" name="Shape 127">
          <a:extLst>
            <a:ext uri="{FF2B5EF4-FFF2-40B4-BE49-F238E27FC236}">
              <a16:creationId xmlns:a16="http://schemas.microsoft.com/office/drawing/2014/main" id="{C75BAFBF-50C8-FA0D-9CAF-8D33F0D00B2A}"/>
            </a:ext>
          </a:extLst>
        </p:cNvPr>
        <p:cNvGrpSpPr/>
        <p:nvPr/>
      </p:nvGrpSpPr>
      <p:grpSpPr>
        <a:xfrm>
          <a:off x="0" y="0"/>
          <a:ext cx="0" cy="0"/>
          <a:chOff x="0" y="0"/>
          <a:chExt cx="0" cy="0"/>
        </a:xfrm>
      </p:grpSpPr>
      <p:sp>
        <p:nvSpPr>
          <p:cNvPr id="128" name="Google Shape;128;p16">
            <a:extLst>
              <a:ext uri="{FF2B5EF4-FFF2-40B4-BE49-F238E27FC236}">
                <a16:creationId xmlns:a16="http://schemas.microsoft.com/office/drawing/2014/main" id="{6C89CBBD-44C1-9B41-529C-01A058D2C155}"/>
              </a:ext>
            </a:extLst>
          </p:cNvPr>
          <p:cNvSpPr/>
          <p:nvPr/>
        </p:nvSpPr>
        <p:spPr>
          <a:xfrm rot="-1378363">
            <a:off x="4686776" y="2369149"/>
            <a:ext cx="3130927" cy="3305347"/>
          </a:xfrm>
          <a:custGeom>
            <a:avLst/>
            <a:gdLst/>
            <a:ahLst/>
            <a:cxnLst/>
            <a:rect l="l" t="t" r="r" b="b"/>
            <a:pathLst>
              <a:path w="6266556" h="6602693" extrusionOk="0">
                <a:moveTo>
                  <a:pt x="0" y="0"/>
                </a:moveTo>
                <a:lnTo>
                  <a:pt x="6266556" y="0"/>
                </a:lnTo>
                <a:lnTo>
                  <a:pt x="6266556" y="6602693"/>
                </a:lnTo>
                <a:lnTo>
                  <a:pt x="0" y="6602693"/>
                </a:lnTo>
                <a:lnTo>
                  <a:pt x="0" y="0"/>
                </a:lnTo>
                <a:close/>
              </a:path>
            </a:pathLst>
          </a:custGeom>
          <a:blipFill rotWithShape="1">
            <a:blip r:embed="rId3"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9" name="Google Shape;129;p16">
            <a:extLst>
              <a:ext uri="{FF2B5EF4-FFF2-40B4-BE49-F238E27FC236}">
                <a16:creationId xmlns:a16="http://schemas.microsoft.com/office/drawing/2014/main" id="{ECDCD9B5-66B9-F46C-7E6A-A0BD587F4A33}"/>
              </a:ext>
            </a:extLst>
          </p:cNvPr>
          <p:cNvSpPr/>
          <p:nvPr/>
        </p:nvSpPr>
        <p:spPr>
          <a:xfrm rot="5400000">
            <a:off x="4369740" y="1385653"/>
            <a:ext cx="5652722" cy="2703029"/>
          </a:xfrm>
          <a:custGeom>
            <a:avLst/>
            <a:gdLst/>
            <a:ahLst/>
            <a:cxnLst/>
            <a:rect l="l" t="t" r="r" b="b"/>
            <a:pathLst>
              <a:path w="11305443" h="5406057" extrusionOk="0">
                <a:moveTo>
                  <a:pt x="0" y="0"/>
                </a:moveTo>
                <a:lnTo>
                  <a:pt x="11305442" y="0"/>
                </a:lnTo>
                <a:lnTo>
                  <a:pt x="11305442" y="5406058"/>
                </a:lnTo>
                <a:lnTo>
                  <a:pt x="0" y="5406058"/>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0" name="Google Shape;130;p16">
            <a:extLst>
              <a:ext uri="{FF2B5EF4-FFF2-40B4-BE49-F238E27FC236}">
                <a16:creationId xmlns:a16="http://schemas.microsoft.com/office/drawing/2014/main" id="{F2BE0AA1-F77D-C369-67F4-11804FCABC70}"/>
              </a:ext>
            </a:extLst>
          </p:cNvPr>
          <p:cNvSpPr/>
          <p:nvPr/>
        </p:nvSpPr>
        <p:spPr>
          <a:xfrm rot="5400000">
            <a:off x="5108315" y="1309771"/>
            <a:ext cx="5652722" cy="2703029"/>
          </a:xfrm>
          <a:custGeom>
            <a:avLst/>
            <a:gdLst/>
            <a:ahLst/>
            <a:cxnLst/>
            <a:rect l="l" t="t" r="r" b="b"/>
            <a:pathLst>
              <a:path w="11305443" h="5406057" extrusionOk="0">
                <a:moveTo>
                  <a:pt x="0" y="0"/>
                </a:moveTo>
                <a:lnTo>
                  <a:pt x="11305443" y="0"/>
                </a:lnTo>
                <a:lnTo>
                  <a:pt x="11305443" y="5406058"/>
                </a:lnTo>
                <a:lnTo>
                  <a:pt x="0" y="5406058"/>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1" name="Google Shape;131;p16">
            <a:extLst>
              <a:ext uri="{FF2B5EF4-FFF2-40B4-BE49-F238E27FC236}">
                <a16:creationId xmlns:a16="http://schemas.microsoft.com/office/drawing/2014/main" id="{41448B33-91BF-E5A6-F462-9A368809FDB6}"/>
              </a:ext>
            </a:extLst>
          </p:cNvPr>
          <p:cNvSpPr/>
          <p:nvPr/>
        </p:nvSpPr>
        <p:spPr>
          <a:xfrm>
            <a:off x="5450727" y="2183257"/>
            <a:ext cx="3096888" cy="3079996"/>
          </a:xfrm>
          <a:custGeom>
            <a:avLst/>
            <a:gdLst/>
            <a:ahLst/>
            <a:cxnLst/>
            <a:rect l="l" t="t" r="r" b="b"/>
            <a:pathLst>
              <a:path w="6193776" h="6159992" extrusionOk="0">
                <a:moveTo>
                  <a:pt x="0" y="0"/>
                </a:moveTo>
                <a:lnTo>
                  <a:pt x="6193776" y="0"/>
                </a:lnTo>
                <a:lnTo>
                  <a:pt x="6193776" y="6159991"/>
                </a:lnTo>
                <a:lnTo>
                  <a:pt x="0" y="6159991"/>
                </a:lnTo>
                <a:lnTo>
                  <a:pt x="0" y="0"/>
                </a:lnTo>
                <a:close/>
              </a:path>
            </a:pathLst>
          </a:custGeom>
          <a:blipFill rotWithShape="1">
            <a:blip r:embed="rId6"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2" name="Google Shape;132;p16">
            <a:extLst>
              <a:ext uri="{FF2B5EF4-FFF2-40B4-BE49-F238E27FC236}">
                <a16:creationId xmlns:a16="http://schemas.microsoft.com/office/drawing/2014/main" id="{15DC32CA-F236-FFE5-40E5-59BA4E4FDFCB}"/>
              </a:ext>
            </a:extLst>
          </p:cNvPr>
          <p:cNvSpPr txBox="1"/>
          <p:nvPr/>
        </p:nvSpPr>
        <p:spPr>
          <a:xfrm>
            <a:off x="910925" y="2102513"/>
            <a:ext cx="4748100" cy="1269300"/>
          </a:xfrm>
          <a:prstGeom prst="rect">
            <a:avLst/>
          </a:prstGeom>
          <a:noFill/>
          <a:ln>
            <a:noFill/>
          </a:ln>
        </p:spPr>
        <p:txBody>
          <a:bodyPr spcFirstLastPara="1" wrap="square" lIns="0" tIns="0" rIns="0" bIns="0" anchor="t" anchorCtr="0">
            <a:spAutoFit/>
          </a:bodyPr>
          <a:lstStyle/>
          <a:p>
            <a:pPr marL="0" lvl="0" indent="0" algn="l" rtl="0">
              <a:lnSpc>
                <a:spcPct val="107916"/>
              </a:lnSpc>
              <a:spcBef>
                <a:spcPts val="0"/>
              </a:spcBef>
              <a:spcAft>
                <a:spcPts val="0"/>
              </a:spcAft>
              <a:buClr>
                <a:schemeClr val="dk1"/>
              </a:buClr>
              <a:buSzPts val="1100"/>
              <a:buFont typeface="Arial"/>
              <a:buNone/>
            </a:pPr>
            <a:r>
              <a:rPr lang="en" sz="2400" b="1" dirty="0">
                <a:solidFill>
                  <a:schemeClr val="lt1"/>
                </a:solidFill>
              </a:rPr>
              <a:t>Webinar 3: Δημιουργία και κοινή χρήση της ψηφιακής φωτογραφικής σας ιστορίας</a:t>
            </a:r>
            <a:endParaRPr sz="2400" b="1" dirty="0">
              <a:solidFill>
                <a:schemeClr val="lt1"/>
              </a:solidFill>
            </a:endParaRPr>
          </a:p>
          <a:p>
            <a:pPr marL="0" marR="0" lvl="0" indent="0" algn="l" rtl="0">
              <a:lnSpc>
                <a:spcPct val="106000"/>
              </a:lnSpc>
              <a:spcBef>
                <a:spcPts val="800"/>
              </a:spcBef>
              <a:spcAft>
                <a:spcPts val="0"/>
              </a:spcAft>
              <a:buNone/>
            </a:pPr>
            <a:endParaRPr sz="2400" b="1" dirty="0">
              <a:solidFill>
                <a:schemeClr val="lt1"/>
              </a:solidFill>
            </a:endParaRPr>
          </a:p>
        </p:txBody>
      </p:sp>
      <p:sp>
        <p:nvSpPr>
          <p:cNvPr id="133" name="Google Shape;133;p16">
            <a:extLst>
              <a:ext uri="{FF2B5EF4-FFF2-40B4-BE49-F238E27FC236}">
                <a16:creationId xmlns:a16="http://schemas.microsoft.com/office/drawing/2014/main" id="{AF34FCD2-571A-0A10-D23F-DD5D57A75EA0}"/>
              </a:ext>
            </a:extLst>
          </p:cNvPr>
          <p:cNvSpPr/>
          <p:nvPr/>
        </p:nvSpPr>
        <p:spPr>
          <a:xfrm>
            <a:off x="117764" y="4453579"/>
            <a:ext cx="793173" cy="592401"/>
          </a:xfrm>
          <a:custGeom>
            <a:avLst/>
            <a:gdLst/>
            <a:ahLst/>
            <a:cxnLst/>
            <a:rect l="l" t="t" r="r" b="b"/>
            <a:pathLst>
              <a:path w="1586346" h="1184802" extrusionOk="0">
                <a:moveTo>
                  <a:pt x="0" y="0"/>
                </a:moveTo>
                <a:lnTo>
                  <a:pt x="1586346" y="0"/>
                </a:lnTo>
                <a:lnTo>
                  <a:pt x="1586346" y="1184803"/>
                </a:lnTo>
                <a:lnTo>
                  <a:pt x="0" y="1184803"/>
                </a:lnTo>
                <a:lnTo>
                  <a:pt x="0" y="0"/>
                </a:lnTo>
                <a:close/>
              </a:path>
            </a:pathLst>
          </a:custGeom>
          <a:blipFill rotWithShape="1">
            <a:blip r:embed="rId7"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 name="Google Shape;65;p13">
            <a:extLst>
              <a:ext uri="{FF2B5EF4-FFF2-40B4-BE49-F238E27FC236}">
                <a16:creationId xmlns:a16="http://schemas.microsoft.com/office/drawing/2014/main" id="{421ACEEB-2051-DCDD-9525-98AF6088A5E0}"/>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8"/>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2140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272B7"/>
        </a:solidFill>
        <a:effectLst/>
      </p:bgPr>
    </p:bg>
    <p:spTree>
      <p:nvGrpSpPr>
        <p:cNvPr id="1" name="Shape 138"/>
        <p:cNvGrpSpPr/>
        <p:nvPr/>
      </p:nvGrpSpPr>
      <p:grpSpPr>
        <a:xfrm>
          <a:off x="0" y="0"/>
          <a:ext cx="0" cy="0"/>
          <a:chOff x="0" y="0"/>
          <a:chExt cx="0" cy="0"/>
        </a:xfrm>
      </p:grpSpPr>
      <p:sp>
        <p:nvSpPr>
          <p:cNvPr id="139" name="Google Shape;139;p17"/>
          <p:cNvSpPr/>
          <p:nvPr/>
        </p:nvSpPr>
        <p:spPr>
          <a:xfrm rot="-1378363">
            <a:off x="4686776" y="2369149"/>
            <a:ext cx="3130927" cy="3305347"/>
          </a:xfrm>
          <a:custGeom>
            <a:avLst/>
            <a:gdLst/>
            <a:ahLst/>
            <a:cxnLst/>
            <a:rect l="l" t="t" r="r" b="b"/>
            <a:pathLst>
              <a:path w="6266556" h="6602693" extrusionOk="0">
                <a:moveTo>
                  <a:pt x="0" y="0"/>
                </a:moveTo>
                <a:lnTo>
                  <a:pt x="6266556" y="0"/>
                </a:lnTo>
                <a:lnTo>
                  <a:pt x="6266556" y="6602693"/>
                </a:lnTo>
                <a:lnTo>
                  <a:pt x="0" y="6602693"/>
                </a:lnTo>
                <a:lnTo>
                  <a:pt x="0" y="0"/>
                </a:lnTo>
                <a:close/>
              </a:path>
            </a:pathLst>
          </a:custGeom>
          <a:blipFill rotWithShape="1">
            <a:blip r:embed="rId3"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0" name="Google Shape;140;p17"/>
          <p:cNvSpPr/>
          <p:nvPr/>
        </p:nvSpPr>
        <p:spPr>
          <a:xfrm rot="5400000">
            <a:off x="4369740" y="1385653"/>
            <a:ext cx="5652722" cy="2703029"/>
          </a:xfrm>
          <a:custGeom>
            <a:avLst/>
            <a:gdLst/>
            <a:ahLst/>
            <a:cxnLst/>
            <a:rect l="l" t="t" r="r" b="b"/>
            <a:pathLst>
              <a:path w="11305443" h="5406057" extrusionOk="0">
                <a:moveTo>
                  <a:pt x="0" y="0"/>
                </a:moveTo>
                <a:lnTo>
                  <a:pt x="11305442" y="0"/>
                </a:lnTo>
                <a:lnTo>
                  <a:pt x="11305442" y="5406058"/>
                </a:lnTo>
                <a:lnTo>
                  <a:pt x="0" y="5406058"/>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1" name="Google Shape;141;p17"/>
          <p:cNvSpPr/>
          <p:nvPr/>
        </p:nvSpPr>
        <p:spPr>
          <a:xfrm rot="5400000">
            <a:off x="5108315" y="1309771"/>
            <a:ext cx="5652722" cy="2703029"/>
          </a:xfrm>
          <a:custGeom>
            <a:avLst/>
            <a:gdLst/>
            <a:ahLst/>
            <a:cxnLst/>
            <a:rect l="l" t="t" r="r" b="b"/>
            <a:pathLst>
              <a:path w="11305443" h="5406057" extrusionOk="0">
                <a:moveTo>
                  <a:pt x="0" y="0"/>
                </a:moveTo>
                <a:lnTo>
                  <a:pt x="11305443" y="0"/>
                </a:lnTo>
                <a:lnTo>
                  <a:pt x="11305443" y="5406058"/>
                </a:lnTo>
                <a:lnTo>
                  <a:pt x="0" y="5406058"/>
                </a:lnTo>
                <a:lnTo>
                  <a:pt x="0" y="0"/>
                </a:lnTo>
                <a:close/>
              </a:path>
            </a:pathLst>
          </a:custGeom>
          <a:blipFill rotWithShape="1">
            <a:blip r:embed="rId5">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2" name="Google Shape;142;p17"/>
          <p:cNvSpPr/>
          <p:nvPr/>
        </p:nvSpPr>
        <p:spPr>
          <a:xfrm>
            <a:off x="5450727" y="2183257"/>
            <a:ext cx="3096888" cy="3079996"/>
          </a:xfrm>
          <a:custGeom>
            <a:avLst/>
            <a:gdLst/>
            <a:ahLst/>
            <a:cxnLst/>
            <a:rect l="l" t="t" r="r" b="b"/>
            <a:pathLst>
              <a:path w="6193776" h="6159992" extrusionOk="0">
                <a:moveTo>
                  <a:pt x="0" y="0"/>
                </a:moveTo>
                <a:lnTo>
                  <a:pt x="6193776" y="0"/>
                </a:lnTo>
                <a:lnTo>
                  <a:pt x="6193776" y="6159991"/>
                </a:lnTo>
                <a:lnTo>
                  <a:pt x="0" y="6159991"/>
                </a:lnTo>
                <a:lnTo>
                  <a:pt x="0" y="0"/>
                </a:lnTo>
                <a:close/>
              </a:path>
            </a:pathLst>
          </a:custGeom>
          <a:blipFill rotWithShape="1">
            <a:blip r:embed="rId6"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3" name="Google Shape;143;p17"/>
          <p:cNvSpPr txBox="1"/>
          <p:nvPr/>
        </p:nvSpPr>
        <p:spPr>
          <a:xfrm>
            <a:off x="925365" y="1670513"/>
            <a:ext cx="4748100" cy="2097049"/>
          </a:xfrm>
          <a:prstGeom prst="rect">
            <a:avLst/>
          </a:prstGeom>
          <a:noFill/>
          <a:ln>
            <a:noFill/>
          </a:ln>
        </p:spPr>
        <p:txBody>
          <a:bodyPr spcFirstLastPara="1" wrap="square" lIns="0" tIns="0" rIns="0" bIns="0" anchor="t" anchorCtr="0">
            <a:spAutoFit/>
          </a:bodyPr>
          <a:lstStyle/>
          <a:p>
            <a:pPr lvl="0">
              <a:lnSpc>
                <a:spcPct val="107916"/>
              </a:lnSpc>
              <a:spcAft>
                <a:spcPts val="800"/>
              </a:spcAft>
              <a:buClr>
                <a:schemeClr val="dk1"/>
              </a:buClr>
              <a:buSzPts val="1100"/>
            </a:pPr>
            <a:r>
              <a:rPr lang="en" sz="2400" b="1" dirty="0">
                <a:solidFill>
                  <a:schemeClr val="lt1"/>
                </a:solidFill>
              </a:rPr>
              <a:t>Σήμερα θα </a:t>
            </a:r>
            <a:r>
              <a:rPr lang="el-GR" sz="2400" b="1" dirty="0">
                <a:solidFill>
                  <a:schemeClr val="lt1"/>
                </a:solidFill>
              </a:rPr>
              <a:t>μιλήσουμε για </a:t>
            </a:r>
            <a:r>
              <a:rPr lang="en" sz="2400" b="1" dirty="0">
                <a:solidFill>
                  <a:schemeClr val="lt1"/>
                </a:solidFill>
              </a:rPr>
              <a:t>τεχνικές παραγωγής, την ηθική, και την κοινή χρήση των ψηφιακών ιστοριών μας</a:t>
            </a:r>
            <a:r>
              <a:rPr lang="el-GR" sz="2400" b="1" dirty="0">
                <a:solidFill>
                  <a:schemeClr val="lt1"/>
                </a:solidFill>
              </a:rPr>
              <a:t>, και θα πάρουμε τροφή για σκέψη.</a:t>
            </a:r>
            <a:endParaRPr sz="2400" b="1" dirty="0">
              <a:solidFill>
                <a:schemeClr val="lt1"/>
              </a:solidFill>
            </a:endParaRPr>
          </a:p>
        </p:txBody>
      </p:sp>
      <p:sp>
        <p:nvSpPr>
          <p:cNvPr id="144" name="Google Shape;144;p17"/>
          <p:cNvSpPr/>
          <p:nvPr/>
        </p:nvSpPr>
        <p:spPr>
          <a:xfrm>
            <a:off x="117764" y="4453579"/>
            <a:ext cx="793173" cy="592401"/>
          </a:xfrm>
          <a:custGeom>
            <a:avLst/>
            <a:gdLst/>
            <a:ahLst/>
            <a:cxnLst/>
            <a:rect l="l" t="t" r="r" b="b"/>
            <a:pathLst>
              <a:path w="1586346" h="1184802" extrusionOk="0">
                <a:moveTo>
                  <a:pt x="0" y="0"/>
                </a:moveTo>
                <a:lnTo>
                  <a:pt x="1586346" y="0"/>
                </a:lnTo>
                <a:lnTo>
                  <a:pt x="1586346" y="1184803"/>
                </a:lnTo>
                <a:lnTo>
                  <a:pt x="0" y="1184803"/>
                </a:lnTo>
                <a:lnTo>
                  <a:pt x="0" y="0"/>
                </a:lnTo>
                <a:close/>
              </a:path>
            </a:pathLst>
          </a:custGeom>
          <a:blipFill rotWithShape="1">
            <a:blip r:embed="rId7"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 name="Google Shape;65;p13">
            <a:extLst>
              <a:ext uri="{FF2B5EF4-FFF2-40B4-BE49-F238E27FC236}">
                <a16:creationId xmlns:a16="http://schemas.microsoft.com/office/drawing/2014/main" id="{655CF601-D746-DB63-C1F9-7EEFF850E75F}"/>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8"/>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3E4"/>
        </a:solidFill>
        <a:effectLst/>
      </p:bgPr>
    </p:bg>
    <p:spTree>
      <p:nvGrpSpPr>
        <p:cNvPr id="1" name="Shape 260">
          <a:extLst>
            <a:ext uri="{FF2B5EF4-FFF2-40B4-BE49-F238E27FC236}">
              <a16:creationId xmlns:a16="http://schemas.microsoft.com/office/drawing/2014/main" id="{D136B983-C418-25B5-0362-7D74DCDA9725}"/>
            </a:ext>
          </a:extLst>
        </p:cNvPr>
        <p:cNvGrpSpPr/>
        <p:nvPr/>
      </p:nvGrpSpPr>
      <p:grpSpPr>
        <a:xfrm>
          <a:off x="0" y="0"/>
          <a:ext cx="0" cy="0"/>
          <a:chOff x="0" y="0"/>
          <a:chExt cx="0" cy="0"/>
        </a:xfrm>
      </p:grpSpPr>
      <p:sp>
        <p:nvSpPr>
          <p:cNvPr id="261" name="Google Shape;261;p22">
            <a:extLst>
              <a:ext uri="{FF2B5EF4-FFF2-40B4-BE49-F238E27FC236}">
                <a16:creationId xmlns:a16="http://schemas.microsoft.com/office/drawing/2014/main" id="{74B0CB3A-9365-A8A5-FF97-58D019230545}"/>
              </a:ext>
            </a:extLst>
          </p:cNvPr>
          <p:cNvSpPr/>
          <p:nvPr/>
        </p:nvSpPr>
        <p:spPr>
          <a:xfrm rot="742437">
            <a:off x="6543861" y="-1232570"/>
            <a:ext cx="6082420" cy="7779840"/>
          </a:xfrm>
          <a:custGeom>
            <a:avLst/>
            <a:gdLst/>
            <a:ahLst/>
            <a:cxnLst/>
            <a:rect l="l" t="t" r="r" b="b"/>
            <a:pathLst>
              <a:path w="12124743" h="15508393" extrusionOk="0">
                <a:moveTo>
                  <a:pt x="0" y="0"/>
                </a:moveTo>
                <a:lnTo>
                  <a:pt x="12124744" y="0"/>
                </a:lnTo>
                <a:lnTo>
                  <a:pt x="12124744" y="15508393"/>
                </a:lnTo>
                <a:lnTo>
                  <a:pt x="0" y="15508393"/>
                </a:lnTo>
                <a:lnTo>
                  <a:pt x="0" y="0"/>
                </a:lnTo>
                <a:close/>
              </a:path>
            </a:pathLst>
          </a:custGeom>
          <a:blipFill rotWithShape="1">
            <a:blip r:embed="rId3">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2" name="Google Shape;262;p22">
            <a:extLst>
              <a:ext uri="{FF2B5EF4-FFF2-40B4-BE49-F238E27FC236}">
                <a16:creationId xmlns:a16="http://schemas.microsoft.com/office/drawing/2014/main" id="{15F59173-6F4C-AE9F-914D-87401D14C948}"/>
              </a:ext>
            </a:extLst>
          </p:cNvPr>
          <p:cNvSpPr/>
          <p:nvPr/>
        </p:nvSpPr>
        <p:spPr>
          <a:xfrm rot="742437">
            <a:off x="6897694" y="-1078563"/>
            <a:ext cx="6082420" cy="7779840"/>
          </a:xfrm>
          <a:custGeom>
            <a:avLst/>
            <a:gdLst/>
            <a:ahLst/>
            <a:cxnLst/>
            <a:rect l="l" t="t" r="r" b="b"/>
            <a:pathLst>
              <a:path w="12124743" h="15508393" extrusionOk="0">
                <a:moveTo>
                  <a:pt x="0" y="0"/>
                </a:moveTo>
                <a:lnTo>
                  <a:pt x="12124743" y="0"/>
                </a:lnTo>
                <a:lnTo>
                  <a:pt x="12124743" y="15508393"/>
                </a:lnTo>
                <a:lnTo>
                  <a:pt x="0" y="15508393"/>
                </a:lnTo>
                <a:lnTo>
                  <a:pt x="0" y="0"/>
                </a:lnTo>
                <a:close/>
              </a:path>
            </a:pathLst>
          </a:custGeom>
          <a:blipFill rotWithShape="1">
            <a:blip r:embed="rId4">
              <a:alphaModFix/>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4" name="Google Shape;294;p22">
            <a:extLst>
              <a:ext uri="{FF2B5EF4-FFF2-40B4-BE49-F238E27FC236}">
                <a16:creationId xmlns:a16="http://schemas.microsoft.com/office/drawing/2014/main" id="{CA9F66B8-7651-CE67-3FCC-DCEBB0B3CA24}"/>
              </a:ext>
            </a:extLst>
          </p:cNvPr>
          <p:cNvSpPr/>
          <p:nvPr/>
        </p:nvSpPr>
        <p:spPr>
          <a:xfrm rot="316874">
            <a:off x="-204454" y="-1472547"/>
            <a:ext cx="3805361" cy="3662693"/>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8FC4E5"/>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5" name="Google Shape;295;p22">
            <a:extLst>
              <a:ext uri="{FF2B5EF4-FFF2-40B4-BE49-F238E27FC236}">
                <a16:creationId xmlns:a16="http://schemas.microsoft.com/office/drawing/2014/main" id="{DDA1397E-5668-D21A-889D-DCA97A5046EE}"/>
              </a:ext>
            </a:extLst>
          </p:cNvPr>
          <p:cNvSpPr/>
          <p:nvPr/>
        </p:nvSpPr>
        <p:spPr>
          <a:xfrm rot="333597">
            <a:off x="-237737" y="-1517117"/>
            <a:ext cx="3615162" cy="3476790"/>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6" name="Google Shape;296;p22" descr="Person with long hair, wearing scarf, overcoat, and mittens, wearing camera strap and holding traditional film camera">
            <a:extLst>
              <a:ext uri="{FF2B5EF4-FFF2-40B4-BE49-F238E27FC236}">
                <a16:creationId xmlns:a16="http://schemas.microsoft.com/office/drawing/2014/main" id="{85B684B3-71EF-D747-55DE-4D09F2828813}"/>
              </a:ext>
            </a:extLst>
          </p:cNvPr>
          <p:cNvSpPr/>
          <p:nvPr/>
        </p:nvSpPr>
        <p:spPr>
          <a:xfrm rot="321350">
            <a:off x="109373" y="-696353"/>
            <a:ext cx="2969352" cy="2482395"/>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5" cstate="hqprint">
              <a:extLst>
                <a:ext uri="{28A0092B-C50C-407E-A947-70E740481C1C}">
                  <a14:useLocalDpi xmlns:a14="http://schemas.microsoft.com/office/drawing/2010/main"/>
                </a:ext>
              </a:extLst>
            </a:blip>
            <a:stretch>
              <a:fillRect t="6169" b="-6169"/>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7" name="Google Shape;307;p22">
            <a:extLst>
              <a:ext uri="{FF2B5EF4-FFF2-40B4-BE49-F238E27FC236}">
                <a16:creationId xmlns:a16="http://schemas.microsoft.com/office/drawing/2014/main" id="{B510397D-B1DA-56E0-5090-FCE4D67D3FC6}"/>
              </a:ext>
            </a:extLst>
          </p:cNvPr>
          <p:cNvSpPr txBox="1"/>
          <p:nvPr/>
        </p:nvSpPr>
        <p:spPr>
          <a:xfrm>
            <a:off x="1190772" y="2055280"/>
            <a:ext cx="6500476" cy="3029291"/>
          </a:xfrm>
          <a:prstGeom prst="rect">
            <a:avLst/>
          </a:prstGeom>
          <a:noFill/>
          <a:ln>
            <a:noFill/>
          </a:ln>
        </p:spPr>
        <p:txBody>
          <a:bodyPr spcFirstLastPara="1" wrap="square" lIns="0" tIns="0" rIns="0" bIns="0" anchor="t" anchorCtr="0">
            <a:spAutoFit/>
          </a:bodyPr>
          <a:lstStyle/>
          <a:p>
            <a:pPr marL="114300" lvl="0" algn="l" rtl="0">
              <a:lnSpc>
                <a:spcPct val="115000"/>
              </a:lnSpc>
              <a:spcBef>
                <a:spcPts val="1200"/>
              </a:spcBef>
              <a:spcAft>
                <a:spcPts val="0"/>
              </a:spcAft>
              <a:buClr>
                <a:schemeClr val="dk1"/>
              </a:buClr>
              <a:buSzPts val="1800"/>
            </a:pPr>
            <a:r>
              <a:rPr lang="en-US" sz="1700" dirty="0">
                <a:solidFill>
                  <a:schemeClr val="dk1"/>
                </a:solidFill>
              </a:rPr>
              <a:t>1. </a:t>
            </a:r>
            <a:r>
              <a:rPr lang="en-US" sz="1700" b="1" dirty="0" err="1">
                <a:solidFill>
                  <a:schemeClr val="dk1"/>
                </a:solidFill>
              </a:rPr>
              <a:t>Λήψη</a:t>
            </a:r>
            <a:r>
              <a:rPr lang="en-US" sz="1700" b="1" dirty="0">
                <a:solidFill>
                  <a:schemeClr val="dk1"/>
                </a:solidFill>
              </a:rPr>
              <a:t> </a:t>
            </a:r>
            <a:r>
              <a:rPr lang="en-US" sz="1700" dirty="0">
                <a:solidFill>
                  <a:schemeClr val="dk1"/>
                </a:solidFill>
              </a:rPr>
              <a:t>→ </a:t>
            </a:r>
            <a:r>
              <a:rPr lang="el-GR" sz="1700" dirty="0">
                <a:solidFill>
                  <a:schemeClr val="dk1"/>
                </a:solidFill>
              </a:rPr>
              <a:t>Φωτογραφίζουμε</a:t>
            </a:r>
            <a:r>
              <a:rPr lang="en-US" sz="1700" dirty="0">
                <a:solidFill>
                  <a:schemeClr val="dk1"/>
                </a:solidFill>
              </a:rPr>
              <a:t> με πρόθεση</a:t>
            </a:r>
          </a:p>
          <a:p>
            <a:pPr marL="114300" lvl="0" algn="l" rtl="0">
              <a:lnSpc>
                <a:spcPct val="115000"/>
              </a:lnSpc>
              <a:spcBef>
                <a:spcPts val="1200"/>
              </a:spcBef>
              <a:spcAft>
                <a:spcPts val="0"/>
              </a:spcAft>
              <a:buClr>
                <a:schemeClr val="dk1"/>
              </a:buClr>
              <a:buSzPts val="1800"/>
            </a:pPr>
            <a:r>
              <a:rPr lang="en-US" sz="1700" dirty="0">
                <a:solidFill>
                  <a:schemeClr val="dk1"/>
                </a:solidFill>
              </a:rPr>
              <a:t>2. </a:t>
            </a:r>
            <a:r>
              <a:rPr lang="en-US" sz="1700" b="1" dirty="0">
                <a:solidFill>
                  <a:schemeClr val="dk1"/>
                </a:solidFill>
              </a:rPr>
              <a:t>Επεξεργασία </a:t>
            </a:r>
            <a:r>
              <a:rPr lang="en-US" sz="1700" dirty="0">
                <a:solidFill>
                  <a:schemeClr val="dk1"/>
                </a:solidFill>
              </a:rPr>
              <a:t>→ </a:t>
            </a:r>
            <a:r>
              <a:rPr lang="el-GR" sz="1700" dirty="0">
                <a:solidFill>
                  <a:schemeClr val="dk1"/>
                </a:solidFill>
              </a:rPr>
              <a:t>Επιλέγουμε</a:t>
            </a:r>
            <a:r>
              <a:rPr lang="en-US" sz="1700" dirty="0">
                <a:solidFill>
                  <a:schemeClr val="dk1"/>
                </a:solidFill>
              </a:rPr>
              <a:t> και </a:t>
            </a:r>
            <a:r>
              <a:rPr lang="el-GR" sz="1700" dirty="0">
                <a:solidFill>
                  <a:schemeClr val="dk1"/>
                </a:solidFill>
              </a:rPr>
              <a:t>βελτιώνουμε</a:t>
            </a:r>
            <a:r>
              <a:rPr lang="en-US" sz="1700" dirty="0">
                <a:solidFill>
                  <a:schemeClr val="dk1"/>
                </a:solidFill>
              </a:rPr>
              <a:t>, </a:t>
            </a:r>
            <a:r>
              <a:rPr lang="el-GR" sz="1700" dirty="0">
                <a:solidFill>
                  <a:schemeClr val="dk1"/>
                </a:solidFill>
              </a:rPr>
              <a:t>βάζουμε σε σειρά</a:t>
            </a:r>
            <a:r>
              <a:rPr lang="en-US" sz="1700" dirty="0">
                <a:solidFill>
                  <a:schemeClr val="dk1"/>
                </a:solidFill>
              </a:rPr>
              <a:t>, </a:t>
            </a:r>
            <a:r>
              <a:rPr lang="el-GR" sz="1700" dirty="0">
                <a:solidFill>
                  <a:schemeClr val="dk1"/>
                </a:solidFill>
              </a:rPr>
              <a:t>περικόπτουμε</a:t>
            </a:r>
            <a:endParaRPr lang="en-US" sz="1700" dirty="0">
              <a:solidFill>
                <a:schemeClr val="dk1"/>
              </a:solidFill>
            </a:endParaRPr>
          </a:p>
          <a:p>
            <a:pPr marL="114300" lvl="0" algn="l" rtl="0">
              <a:lnSpc>
                <a:spcPct val="115000"/>
              </a:lnSpc>
              <a:spcBef>
                <a:spcPts val="1200"/>
              </a:spcBef>
              <a:spcAft>
                <a:spcPts val="0"/>
              </a:spcAft>
              <a:buClr>
                <a:schemeClr val="dk1"/>
              </a:buClr>
              <a:buSzPts val="1800"/>
            </a:pPr>
            <a:r>
              <a:rPr lang="en-US" sz="1700" dirty="0">
                <a:solidFill>
                  <a:schemeClr val="dk1"/>
                </a:solidFill>
              </a:rPr>
              <a:t>3. </a:t>
            </a:r>
            <a:r>
              <a:rPr lang="en-US" sz="1700" b="1" dirty="0">
                <a:solidFill>
                  <a:schemeClr val="dk1"/>
                </a:solidFill>
              </a:rPr>
              <a:t>Βελτίωση </a:t>
            </a:r>
            <a:r>
              <a:rPr lang="en-US" sz="1700" dirty="0">
                <a:solidFill>
                  <a:schemeClr val="dk1"/>
                </a:solidFill>
              </a:rPr>
              <a:t>→ </a:t>
            </a:r>
            <a:r>
              <a:rPr lang="el-GR" sz="1700" dirty="0">
                <a:solidFill>
                  <a:schemeClr val="dk1"/>
                </a:solidFill>
              </a:rPr>
              <a:t>Προσθέτουμε</a:t>
            </a:r>
            <a:r>
              <a:rPr lang="en-US" sz="1700" dirty="0">
                <a:solidFill>
                  <a:schemeClr val="dk1"/>
                </a:solidFill>
              </a:rPr>
              <a:t> </a:t>
            </a:r>
            <a:r>
              <a:rPr lang="el-GR" sz="1700" dirty="0">
                <a:solidFill>
                  <a:schemeClr val="dk1"/>
                </a:solidFill>
              </a:rPr>
              <a:t>κείμενο</a:t>
            </a:r>
            <a:r>
              <a:rPr lang="en-US" sz="1700" dirty="0">
                <a:solidFill>
                  <a:schemeClr val="dk1"/>
                </a:solidFill>
              </a:rPr>
              <a:t>, </a:t>
            </a:r>
            <a:r>
              <a:rPr lang="en-US" sz="1700" dirty="0" err="1">
                <a:solidFill>
                  <a:schemeClr val="dk1"/>
                </a:solidFill>
              </a:rPr>
              <a:t>ήχο</a:t>
            </a:r>
            <a:r>
              <a:rPr lang="en-US" sz="1700" dirty="0">
                <a:solidFill>
                  <a:schemeClr val="dk1"/>
                </a:solidFill>
              </a:rPr>
              <a:t>, α</a:t>
            </a:r>
            <a:r>
              <a:rPr lang="en-US" sz="1700" dirty="0" err="1">
                <a:solidFill>
                  <a:schemeClr val="dk1"/>
                </a:solidFill>
              </a:rPr>
              <a:t>ρχει</a:t>
            </a:r>
            <a:r>
              <a:rPr lang="en-US" sz="1700" dirty="0">
                <a:solidFill>
                  <a:schemeClr val="dk1"/>
                </a:solidFill>
              </a:rPr>
              <a:t>ακ</a:t>
            </a:r>
            <a:r>
              <a:rPr lang="el-GR" sz="1700" dirty="0">
                <a:solidFill>
                  <a:schemeClr val="dk1"/>
                </a:solidFill>
              </a:rPr>
              <a:t>ό</a:t>
            </a:r>
            <a:r>
              <a:rPr lang="en-US" sz="1700" dirty="0">
                <a:solidFill>
                  <a:schemeClr val="dk1"/>
                </a:solidFill>
              </a:rPr>
              <a:t> </a:t>
            </a:r>
            <a:r>
              <a:rPr lang="en-US" sz="1700" dirty="0" err="1">
                <a:solidFill>
                  <a:schemeClr val="dk1"/>
                </a:solidFill>
              </a:rPr>
              <a:t>υλικ</a:t>
            </a:r>
            <a:r>
              <a:rPr lang="el-GR" sz="1700" dirty="0">
                <a:solidFill>
                  <a:schemeClr val="dk1"/>
                </a:solidFill>
              </a:rPr>
              <a:t>ό</a:t>
            </a:r>
            <a:endParaRPr lang="en-US" sz="1700" dirty="0">
              <a:solidFill>
                <a:schemeClr val="dk1"/>
              </a:solidFill>
            </a:endParaRPr>
          </a:p>
          <a:p>
            <a:pPr marL="114300" lvl="0" algn="l" rtl="0">
              <a:lnSpc>
                <a:spcPct val="115000"/>
              </a:lnSpc>
              <a:spcBef>
                <a:spcPts val="1200"/>
              </a:spcBef>
              <a:spcAft>
                <a:spcPts val="0"/>
              </a:spcAft>
              <a:buClr>
                <a:schemeClr val="dk1"/>
              </a:buClr>
              <a:buSzPts val="1800"/>
            </a:pPr>
            <a:r>
              <a:rPr lang="en-US" sz="1700" dirty="0">
                <a:solidFill>
                  <a:schemeClr val="dk1"/>
                </a:solidFill>
              </a:rPr>
              <a:t>4. </a:t>
            </a:r>
            <a:r>
              <a:rPr lang="en-US" sz="1700" b="1" dirty="0">
                <a:solidFill>
                  <a:schemeClr val="dk1"/>
                </a:solidFill>
              </a:rPr>
              <a:t>Λάβετε υπόψη την ηθική </a:t>
            </a:r>
            <a:r>
              <a:rPr lang="en-US" sz="1700" dirty="0">
                <a:solidFill>
                  <a:schemeClr val="dk1"/>
                </a:solidFill>
              </a:rPr>
              <a:t>→ Σεβασμός και ευθύνη</a:t>
            </a:r>
          </a:p>
          <a:p>
            <a:pPr marL="114300" lvl="0" algn="l" rtl="0">
              <a:lnSpc>
                <a:spcPct val="115000"/>
              </a:lnSpc>
              <a:spcBef>
                <a:spcPts val="1200"/>
              </a:spcBef>
              <a:spcAft>
                <a:spcPts val="0"/>
              </a:spcAft>
              <a:buClr>
                <a:schemeClr val="dk1"/>
              </a:buClr>
              <a:buSzPts val="1800"/>
            </a:pPr>
            <a:r>
              <a:rPr lang="en-US" sz="1700" dirty="0">
                <a:solidFill>
                  <a:schemeClr val="dk1"/>
                </a:solidFill>
              </a:rPr>
              <a:t>5. </a:t>
            </a:r>
            <a:r>
              <a:rPr lang="el-GR" sz="1700" b="1" dirty="0">
                <a:solidFill>
                  <a:schemeClr val="dk1"/>
                </a:solidFill>
              </a:rPr>
              <a:t>Μοιραζόμαστε</a:t>
            </a:r>
            <a:r>
              <a:rPr lang="en-US" sz="1700" dirty="0">
                <a:solidFill>
                  <a:schemeClr val="dk1"/>
                </a:solidFill>
              </a:rPr>
              <a:t>→ Επιλογή πλατφορμών και κοινού</a:t>
            </a:r>
          </a:p>
          <a:p>
            <a:pPr marL="114300" lvl="0" algn="l" rtl="0">
              <a:lnSpc>
                <a:spcPct val="115000"/>
              </a:lnSpc>
              <a:spcBef>
                <a:spcPts val="1200"/>
              </a:spcBef>
              <a:spcAft>
                <a:spcPts val="0"/>
              </a:spcAft>
              <a:buClr>
                <a:schemeClr val="dk1"/>
              </a:buClr>
              <a:buSzPts val="1800"/>
            </a:pPr>
            <a:r>
              <a:rPr lang="en-US" sz="1700" dirty="0">
                <a:solidFill>
                  <a:schemeClr val="dk1"/>
                </a:solidFill>
              </a:rPr>
              <a:t>6. </a:t>
            </a:r>
            <a:r>
              <a:rPr lang="en-US" sz="1700" b="1" dirty="0">
                <a:solidFill>
                  <a:schemeClr val="dk1"/>
                </a:solidFill>
              </a:rPr>
              <a:t>Αξιολόγηση </a:t>
            </a:r>
            <a:r>
              <a:rPr lang="en-US" sz="1700" dirty="0">
                <a:solidFill>
                  <a:schemeClr val="dk1"/>
                </a:solidFill>
              </a:rPr>
              <a:t>→ Αναστοχασμός και βελτίωση</a:t>
            </a:r>
            <a:endParaRPr sz="1700" dirty="0">
              <a:solidFill>
                <a:srgbClr val="383936"/>
              </a:solidFill>
            </a:endParaRPr>
          </a:p>
        </p:txBody>
      </p:sp>
      <p:sp>
        <p:nvSpPr>
          <p:cNvPr id="308" name="Google Shape;308;p22">
            <a:extLst>
              <a:ext uri="{FF2B5EF4-FFF2-40B4-BE49-F238E27FC236}">
                <a16:creationId xmlns:a16="http://schemas.microsoft.com/office/drawing/2014/main" id="{2C42A333-865A-6702-D601-9CFAD47811AF}"/>
              </a:ext>
            </a:extLst>
          </p:cNvPr>
          <p:cNvSpPr txBox="1"/>
          <p:nvPr/>
        </p:nvSpPr>
        <p:spPr>
          <a:xfrm>
            <a:off x="3761396" y="189369"/>
            <a:ext cx="4296698" cy="1003352"/>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SzPts val="1100"/>
              <a:buNone/>
            </a:pPr>
            <a:r>
              <a:rPr lang="en-US" sz="2400" b="1" dirty="0">
                <a:solidFill>
                  <a:schemeClr val="dk1"/>
                </a:solidFill>
              </a:rPr>
              <a:t>Από την παραγωγή έως τη δημοσίευση:</a:t>
            </a:r>
            <a:endParaRPr sz="2400" b="1" dirty="0">
              <a:solidFill>
                <a:srgbClr val="383936"/>
              </a:solidFill>
            </a:endParaRPr>
          </a:p>
        </p:txBody>
      </p:sp>
      <p:sp>
        <p:nvSpPr>
          <p:cNvPr id="330" name="Google Shape;330;p22">
            <a:extLst>
              <a:ext uri="{FF2B5EF4-FFF2-40B4-BE49-F238E27FC236}">
                <a16:creationId xmlns:a16="http://schemas.microsoft.com/office/drawing/2014/main" id="{F9675581-FFE0-0DC0-7A50-E7E50182534C}"/>
              </a:ext>
            </a:extLst>
          </p:cNvPr>
          <p:cNvSpPr/>
          <p:nvPr/>
        </p:nvSpPr>
        <p:spPr>
          <a:xfrm>
            <a:off x="117764" y="4453579"/>
            <a:ext cx="793173" cy="592401"/>
          </a:xfrm>
          <a:custGeom>
            <a:avLst/>
            <a:gdLst/>
            <a:ahLst/>
            <a:cxnLst/>
            <a:rect l="l" t="t" r="r" b="b"/>
            <a:pathLst>
              <a:path w="1586346" h="1184802" extrusionOk="0">
                <a:moveTo>
                  <a:pt x="0" y="0"/>
                </a:moveTo>
                <a:lnTo>
                  <a:pt x="1586346" y="0"/>
                </a:lnTo>
                <a:lnTo>
                  <a:pt x="1586346" y="1184803"/>
                </a:lnTo>
                <a:lnTo>
                  <a:pt x="0" y="1184803"/>
                </a:lnTo>
                <a:lnTo>
                  <a:pt x="0" y="0"/>
                </a:lnTo>
                <a:close/>
              </a:path>
            </a:pathLst>
          </a:custGeom>
          <a:blipFill rotWithShape="1">
            <a:blip r:embed="rId6"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 name="Google Shape;65;p13">
            <a:extLst>
              <a:ext uri="{FF2B5EF4-FFF2-40B4-BE49-F238E27FC236}">
                <a16:creationId xmlns:a16="http://schemas.microsoft.com/office/drawing/2014/main" id="{2A7551A5-E25F-EF7A-BDFD-AB9898468A66}"/>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7"/>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0023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FC4E5"/>
        </a:solidFill>
        <a:effectLst/>
      </p:bgPr>
    </p:bg>
    <p:spTree>
      <p:nvGrpSpPr>
        <p:cNvPr id="1" name="Shape 149"/>
        <p:cNvGrpSpPr/>
        <p:nvPr/>
      </p:nvGrpSpPr>
      <p:grpSpPr>
        <a:xfrm>
          <a:off x="0" y="0"/>
          <a:ext cx="0" cy="0"/>
          <a:chOff x="0" y="0"/>
          <a:chExt cx="0" cy="0"/>
        </a:xfrm>
      </p:grpSpPr>
      <p:sp>
        <p:nvSpPr>
          <p:cNvPr id="150" name="Google Shape;150;p18"/>
          <p:cNvSpPr/>
          <p:nvPr/>
        </p:nvSpPr>
        <p:spPr>
          <a:xfrm>
            <a:off x="5177762" y="-1658513"/>
            <a:ext cx="6081836" cy="5853821"/>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E1BC"/>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18"/>
          <p:cNvSpPr/>
          <p:nvPr/>
        </p:nvSpPr>
        <p:spPr>
          <a:xfrm>
            <a:off x="5619641" y="-1399787"/>
            <a:ext cx="5413153" cy="5210207"/>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18" descr="Film reel canister stack"/>
          <p:cNvSpPr/>
          <p:nvPr/>
        </p:nvSpPr>
        <p:spPr>
          <a:xfrm>
            <a:off x="6022218" y="-723862"/>
            <a:ext cx="4394206" cy="4229462"/>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cstate="hqprint">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3" name="Google Shape;153;p18"/>
          <p:cNvSpPr txBox="1"/>
          <p:nvPr/>
        </p:nvSpPr>
        <p:spPr>
          <a:xfrm>
            <a:off x="809242" y="1928255"/>
            <a:ext cx="3225000" cy="1958998"/>
          </a:xfrm>
          <a:prstGeom prst="rect">
            <a:avLst/>
          </a:prstGeom>
          <a:noFill/>
          <a:ln>
            <a:noFill/>
          </a:ln>
        </p:spPr>
        <p:txBody>
          <a:bodyPr spcFirstLastPara="1" wrap="square" lIns="0" tIns="0" rIns="0" bIns="0" anchor="t" anchorCtr="0">
            <a:spAutoFit/>
          </a:bodyPr>
          <a:lstStyle/>
          <a:p>
            <a:pPr marL="457200" lvl="0" indent="-342900" algn="l" rtl="0">
              <a:lnSpc>
                <a:spcPct val="115000"/>
              </a:lnSpc>
              <a:spcBef>
                <a:spcPts val="1200"/>
              </a:spcBef>
              <a:spcAft>
                <a:spcPts val="0"/>
              </a:spcAft>
              <a:buClr>
                <a:schemeClr val="dk1"/>
              </a:buClr>
              <a:buSzPts val="1800"/>
              <a:buChar char="●"/>
            </a:pPr>
            <a:r>
              <a:rPr lang="en" sz="1800" dirty="0">
                <a:solidFill>
                  <a:schemeClr val="dk1"/>
                </a:solidFill>
              </a:rPr>
              <a:t>Φωτισμός</a:t>
            </a:r>
          </a:p>
          <a:p>
            <a:pPr marL="457200" lvl="0" indent="-342900" algn="l" rtl="0">
              <a:lnSpc>
                <a:spcPct val="115000"/>
              </a:lnSpc>
              <a:spcBef>
                <a:spcPts val="1200"/>
              </a:spcBef>
              <a:spcAft>
                <a:spcPts val="0"/>
              </a:spcAft>
              <a:buClr>
                <a:schemeClr val="dk1"/>
              </a:buClr>
              <a:buSzPts val="1800"/>
              <a:buChar char="●"/>
            </a:pPr>
            <a:r>
              <a:rPr lang="en" sz="1800" dirty="0">
                <a:solidFill>
                  <a:schemeClr val="dk1"/>
                </a:solidFill>
              </a:rPr>
              <a:t>Εστίαση και ευκρίνεια</a:t>
            </a:r>
          </a:p>
          <a:p>
            <a:pPr marL="457200" lvl="0" indent="-342900" algn="l" rtl="0">
              <a:lnSpc>
                <a:spcPct val="115000"/>
              </a:lnSpc>
              <a:spcBef>
                <a:spcPts val="1200"/>
              </a:spcBef>
              <a:spcAft>
                <a:spcPts val="0"/>
              </a:spcAft>
              <a:buClr>
                <a:schemeClr val="dk1"/>
              </a:buClr>
              <a:buSzPts val="1800"/>
              <a:buChar char="●"/>
            </a:pPr>
            <a:r>
              <a:rPr lang="en-US" sz="1800" dirty="0">
                <a:solidFill>
                  <a:schemeClr val="dk1"/>
                </a:solidFill>
              </a:rPr>
              <a:t>Αυθεντικές στιγμές</a:t>
            </a:r>
            <a:endParaRPr sz="1800" dirty="0">
              <a:solidFill>
                <a:schemeClr val="dk1"/>
              </a:solidFill>
            </a:endParaRPr>
          </a:p>
          <a:p>
            <a:pPr marL="0" marR="0" lvl="0" indent="0" algn="l" rtl="0">
              <a:lnSpc>
                <a:spcPct val="140000"/>
              </a:lnSpc>
              <a:spcBef>
                <a:spcPts val="1200"/>
              </a:spcBef>
              <a:spcAft>
                <a:spcPts val="0"/>
              </a:spcAft>
              <a:buNone/>
            </a:pPr>
            <a:endParaRPr sz="1800" dirty="0">
              <a:solidFill>
                <a:srgbClr val="293739"/>
              </a:solidFill>
            </a:endParaRPr>
          </a:p>
        </p:txBody>
      </p:sp>
      <p:sp>
        <p:nvSpPr>
          <p:cNvPr id="154" name="Google Shape;154;p18"/>
          <p:cNvSpPr txBox="1"/>
          <p:nvPr/>
        </p:nvSpPr>
        <p:spPr>
          <a:xfrm>
            <a:off x="809242" y="432742"/>
            <a:ext cx="3973781" cy="1428083"/>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Clr>
                <a:schemeClr val="dk1"/>
              </a:buClr>
              <a:buSzPts val="1100"/>
              <a:buFont typeface="Arial"/>
              <a:buNone/>
            </a:pPr>
            <a:r>
              <a:rPr lang="en" sz="2400" b="1" dirty="0">
                <a:solidFill>
                  <a:schemeClr val="dk1"/>
                </a:solidFill>
                <a:latin typeface="Arial Black" panose="020B0A04020102020204" pitchFamily="34" charset="0"/>
              </a:rPr>
              <a:t>Τεχνικές παραγωγής - </a:t>
            </a:r>
            <a:r>
              <a:rPr lang="el-GR" sz="2400" b="1" dirty="0">
                <a:solidFill>
                  <a:schemeClr val="dk1"/>
                </a:solidFill>
                <a:latin typeface="Arial Black" panose="020B0A04020102020204" pitchFamily="34" charset="0"/>
              </a:rPr>
              <a:t>Τ</a:t>
            </a:r>
            <a:r>
              <a:rPr lang="en-US" sz="2400" b="1" dirty="0" err="1">
                <a:solidFill>
                  <a:schemeClr val="dk1"/>
                </a:solidFill>
                <a:latin typeface="Arial Black" panose="020B0A04020102020204" pitchFamily="34" charset="0"/>
              </a:rPr>
              <a:t>ips</a:t>
            </a:r>
            <a:r>
              <a:rPr lang="en-US" sz="2400" b="1" dirty="0">
                <a:solidFill>
                  <a:schemeClr val="dk1"/>
                </a:solidFill>
                <a:latin typeface="Arial Black" panose="020B0A04020102020204" pitchFamily="34" charset="0"/>
              </a:rPr>
              <a:t> </a:t>
            </a:r>
            <a:r>
              <a:rPr lang="el-GR" sz="2400" b="1" dirty="0">
                <a:solidFill>
                  <a:schemeClr val="dk1"/>
                </a:solidFill>
                <a:latin typeface="Arial Black" panose="020B0A04020102020204" pitchFamily="34" charset="0"/>
              </a:rPr>
              <a:t>για τη φωτογράφιση</a:t>
            </a:r>
            <a:endParaRPr sz="2400" b="1" dirty="0">
              <a:solidFill>
                <a:srgbClr val="293739"/>
              </a:solidFill>
            </a:endParaRPr>
          </a:p>
        </p:txBody>
      </p:sp>
      <p:sp>
        <p:nvSpPr>
          <p:cNvPr id="155" name="Google Shape;155;p18"/>
          <p:cNvSpPr/>
          <p:nvPr/>
        </p:nvSpPr>
        <p:spPr>
          <a:xfrm>
            <a:off x="7868164" y="161094"/>
            <a:ext cx="1116199" cy="833661"/>
          </a:xfrm>
          <a:custGeom>
            <a:avLst/>
            <a:gdLst/>
            <a:ahLst/>
            <a:cxnLst/>
            <a:rect l="l" t="t" r="r" b="b"/>
            <a:pathLst>
              <a:path w="2232397" h="1667321" extrusionOk="0">
                <a:moveTo>
                  <a:pt x="0" y="0"/>
                </a:moveTo>
                <a:lnTo>
                  <a:pt x="2232397" y="0"/>
                </a:lnTo>
                <a:lnTo>
                  <a:pt x="2232397" y="1667321"/>
                </a:lnTo>
                <a:lnTo>
                  <a:pt x="0" y="1667321"/>
                </a:lnTo>
                <a:lnTo>
                  <a:pt x="0" y="0"/>
                </a:lnTo>
                <a:close/>
              </a:path>
            </a:pathLst>
          </a:custGeom>
          <a:blipFill rotWithShape="1">
            <a:blip r:embed="rId4"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18"/>
          <p:cNvSpPr/>
          <p:nvPr/>
        </p:nvSpPr>
        <p:spPr>
          <a:xfrm>
            <a:off x="117764" y="4453579"/>
            <a:ext cx="793173" cy="592401"/>
          </a:xfrm>
          <a:custGeom>
            <a:avLst/>
            <a:gdLst/>
            <a:ahLst/>
            <a:cxnLst/>
            <a:rect l="l" t="t" r="r" b="b"/>
            <a:pathLst>
              <a:path w="1586346" h="1184802" extrusionOk="0">
                <a:moveTo>
                  <a:pt x="0" y="0"/>
                </a:moveTo>
                <a:lnTo>
                  <a:pt x="1586346" y="0"/>
                </a:lnTo>
                <a:lnTo>
                  <a:pt x="1586346" y="1184803"/>
                </a:lnTo>
                <a:lnTo>
                  <a:pt x="0" y="1184803"/>
                </a:lnTo>
                <a:lnTo>
                  <a:pt x="0" y="0"/>
                </a:lnTo>
                <a:close/>
              </a:path>
            </a:pathLst>
          </a:custGeom>
          <a:blipFill rotWithShape="1">
            <a:blip r:embed="rId5"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 name="Google Shape;65;p13">
            <a:extLst>
              <a:ext uri="{FF2B5EF4-FFF2-40B4-BE49-F238E27FC236}">
                <a16:creationId xmlns:a16="http://schemas.microsoft.com/office/drawing/2014/main" id="{4D684576-6EB1-444B-B132-FB21EE40633D}"/>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6"/>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FC4E5"/>
        </a:solidFill>
        <a:effectLst/>
      </p:bgPr>
    </p:bg>
    <p:spTree>
      <p:nvGrpSpPr>
        <p:cNvPr id="1" name="Shape 161"/>
        <p:cNvGrpSpPr/>
        <p:nvPr/>
      </p:nvGrpSpPr>
      <p:grpSpPr>
        <a:xfrm>
          <a:off x="0" y="0"/>
          <a:ext cx="0" cy="0"/>
          <a:chOff x="0" y="0"/>
          <a:chExt cx="0" cy="0"/>
        </a:xfrm>
      </p:grpSpPr>
      <p:sp>
        <p:nvSpPr>
          <p:cNvPr id="162" name="Google Shape;162;p19"/>
          <p:cNvSpPr/>
          <p:nvPr/>
        </p:nvSpPr>
        <p:spPr>
          <a:xfrm>
            <a:off x="5177762" y="-1658513"/>
            <a:ext cx="6081836" cy="5853821"/>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E1BC"/>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3" name="Google Shape;163;p19"/>
          <p:cNvSpPr/>
          <p:nvPr/>
        </p:nvSpPr>
        <p:spPr>
          <a:xfrm>
            <a:off x="5619641" y="-1399787"/>
            <a:ext cx="5413153" cy="5210207"/>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4" name="Google Shape;164;p19" descr="Close up of an olive branch on a sunset"/>
          <p:cNvSpPr/>
          <p:nvPr/>
        </p:nvSpPr>
        <p:spPr>
          <a:xfrm>
            <a:off x="6022218" y="-723862"/>
            <a:ext cx="4394206" cy="4229462"/>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cstate="hqprint">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5" name="Google Shape;165;p19"/>
          <p:cNvSpPr txBox="1"/>
          <p:nvPr/>
        </p:nvSpPr>
        <p:spPr>
          <a:xfrm>
            <a:off x="457200" y="948192"/>
            <a:ext cx="4720562" cy="4004173"/>
          </a:xfrm>
          <a:prstGeom prst="rect">
            <a:avLst/>
          </a:prstGeom>
          <a:noFill/>
          <a:ln>
            <a:noFill/>
          </a:ln>
        </p:spPr>
        <p:txBody>
          <a:bodyPr spcFirstLastPara="1" wrap="square" lIns="0" tIns="0" rIns="0" bIns="0" anchor="t" anchorCtr="0">
            <a:spAutoFit/>
          </a:bodyPr>
          <a:lstStyle/>
          <a:p>
            <a:pPr marL="457200" lvl="0" indent="-342900" algn="l" rtl="0">
              <a:lnSpc>
                <a:spcPct val="150000"/>
              </a:lnSpc>
              <a:spcBef>
                <a:spcPts val="1200"/>
              </a:spcBef>
              <a:spcAft>
                <a:spcPts val="0"/>
              </a:spcAft>
              <a:buClr>
                <a:schemeClr val="dk1"/>
              </a:buClr>
              <a:buSzPts val="1800"/>
              <a:buChar char="●"/>
            </a:pPr>
            <a:r>
              <a:rPr lang="en" sz="1700" dirty="0">
                <a:solidFill>
                  <a:schemeClr val="dk1"/>
                </a:solidFill>
                <a:latin typeface="Tahoma"/>
                <a:ea typeface="Tahoma"/>
                <a:cs typeface="Tahoma"/>
                <a:sym typeface="Tahoma"/>
              </a:rPr>
              <a:t>Χρησιμοποιήστε φυσικό φως όποτε είναι δυνατόν</a:t>
            </a:r>
            <a:endParaRPr sz="1700" dirty="0">
              <a:solidFill>
                <a:schemeClr val="dk1"/>
              </a:solidFill>
              <a:latin typeface="Tahoma"/>
              <a:ea typeface="Tahoma"/>
              <a:cs typeface="Tahoma"/>
              <a:sym typeface="Tahoma"/>
            </a:endParaRPr>
          </a:p>
          <a:p>
            <a:pPr marL="457200" lvl="0" indent="-342900" algn="l" rtl="0">
              <a:lnSpc>
                <a:spcPct val="150000"/>
              </a:lnSpc>
              <a:spcBef>
                <a:spcPts val="0"/>
              </a:spcBef>
              <a:spcAft>
                <a:spcPts val="0"/>
              </a:spcAft>
              <a:buClr>
                <a:schemeClr val="dk1"/>
              </a:buClr>
              <a:buSzPts val="1800"/>
              <a:buChar char="●"/>
            </a:pPr>
            <a:r>
              <a:rPr lang="en" sz="1700" dirty="0">
                <a:solidFill>
                  <a:schemeClr val="dk1"/>
                </a:solidFill>
                <a:latin typeface="Tahoma"/>
                <a:ea typeface="Tahoma"/>
                <a:cs typeface="Tahoma"/>
                <a:sym typeface="Tahoma"/>
              </a:rPr>
              <a:t>Αποφύγετε τις έντονες σκιές και την υπερέκθεση, εκτός αν πρόκειται για συνειδητή επιλογή</a:t>
            </a:r>
          </a:p>
          <a:p>
            <a:pPr marL="457200" indent="-342900">
              <a:lnSpc>
                <a:spcPct val="150000"/>
              </a:lnSpc>
              <a:buClr>
                <a:schemeClr val="dk1"/>
              </a:buClr>
              <a:buSzPts val="1800"/>
              <a:buFont typeface="Arial"/>
              <a:buChar char="●"/>
            </a:pPr>
            <a:r>
              <a:rPr lang="en-US" sz="1700" dirty="0"/>
              <a:t>Χρυσή ώρα (ανατολή/ηλιοβασίλεμα) = όμορφο, ζεστό φως</a:t>
            </a:r>
          </a:p>
          <a:p>
            <a:pPr marL="457200" indent="-342900">
              <a:lnSpc>
                <a:spcPct val="150000"/>
              </a:lnSpc>
              <a:buClr>
                <a:schemeClr val="dk1"/>
              </a:buClr>
              <a:buSzPts val="1800"/>
              <a:buFont typeface="Arial"/>
              <a:buChar char="●"/>
            </a:pPr>
            <a:r>
              <a:rPr lang="en-US" sz="1700" dirty="0"/>
              <a:t>Συννεφιασμένες μέρες = ομοιόμορφο, απαλό φως (ιδανικό για πορτρέτα)</a:t>
            </a:r>
            <a:endParaRPr lang="en-US" sz="1700" dirty="0">
              <a:solidFill>
                <a:srgbClr val="293739"/>
              </a:solidFill>
            </a:endParaRPr>
          </a:p>
          <a:p>
            <a:pPr marL="457200" lvl="0" indent="-342900" algn="l" rtl="0">
              <a:lnSpc>
                <a:spcPct val="115000"/>
              </a:lnSpc>
              <a:spcBef>
                <a:spcPts val="0"/>
              </a:spcBef>
              <a:spcAft>
                <a:spcPts val="0"/>
              </a:spcAft>
              <a:buClr>
                <a:schemeClr val="dk1"/>
              </a:buClr>
              <a:buSzPts val="1800"/>
              <a:buChar char="●"/>
            </a:pPr>
            <a:endParaRPr lang="en" sz="1800" dirty="0">
              <a:solidFill>
                <a:schemeClr val="dk1"/>
              </a:solidFill>
              <a:latin typeface="Tahoma"/>
              <a:ea typeface="Tahoma"/>
              <a:cs typeface="Tahoma"/>
              <a:sym typeface="Tahoma"/>
            </a:endParaRPr>
          </a:p>
        </p:txBody>
      </p:sp>
      <p:sp>
        <p:nvSpPr>
          <p:cNvPr id="166" name="Google Shape;166;p19"/>
          <p:cNvSpPr txBox="1"/>
          <p:nvPr/>
        </p:nvSpPr>
        <p:spPr>
          <a:xfrm>
            <a:off x="809242" y="161094"/>
            <a:ext cx="3598800" cy="57862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SzPts val="1100"/>
              <a:buNone/>
            </a:pPr>
            <a:r>
              <a:rPr lang="en-US" sz="2400" b="1" dirty="0">
                <a:solidFill>
                  <a:schemeClr val="dk1"/>
                </a:solidFill>
                <a:latin typeface="Arial Black" panose="020B0A04020102020204" pitchFamily="34" charset="0"/>
              </a:rPr>
              <a:t>1. ΦΩΤΙΣΜΟΣ</a:t>
            </a:r>
            <a:endParaRPr sz="2400" b="1" dirty="0">
              <a:solidFill>
                <a:srgbClr val="293739"/>
              </a:solidFill>
            </a:endParaRPr>
          </a:p>
        </p:txBody>
      </p:sp>
      <p:sp>
        <p:nvSpPr>
          <p:cNvPr id="167" name="Google Shape;167;p19"/>
          <p:cNvSpPr/>
          <p:nvPr/>
        </p:nvSpPr>
        <p:spPr>
          <a:xfrm>
            <a:off x="7868164" y="161094"/>
            <a:ext cx="1116199" cy="833661"/>
          </a:xfrm>
          <a:custGeom>
            <a:avLst/>
            <a:gdLst/>
            <a:ahLst/>
            <a:cxnLst/>
            <a:rect l="l" t="t" r="r" b="b"/>
            <a:pathLst>
              <a:path w="2232397" h="1667321" extrusionOk="0">
                <a:moveTo>
                  <a:pt x="0" y="0"/>
                </a:moveTo>
                <a:lnTo>
                  <a:pt x="2232397" y="0"/>
                </a:lnTo>
                <a:lnTo>
                  <a:pt x="2232397" y="1667321"/>
                </a:lnTo>
                <a:lnTo>
                  <a:pt x="0" y="1667321"/>
                </a:lnTo>
                <a:lnTo>
                  <a:pt x="0" y="0"/>
                </a:lnTo>
                <a:close/>
              </a:path>
            </a:pathLst>
          </a:custGeom>
          <a:blipFill rotWithShape="1">
            <a:blip r:embed="rId4"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8" name="Google Shape;168;p19"/>
          <p:cNvSpPr/>
          <p:nvPr/>
        </p:nvSpPr>
        <p:spPr>
          <a:xfrm>
            <a:off x="117764" y="4453579"/>
            <a:ext cx="793173" cy="592401"/>
          </a:xfrm>
          <a:custGeom>
            <a:avLst/>
            <a:gdLst/>
            <a:ahLst/>
            <a:cxnLst/>
            <a:rect l="l" t="t" r="r" b="b"/>
            <a:pathLst>
              <a:path w="1586346" h="1184802" extrusionOk="0">
                <a:moveTo>
                  <a:pt x="0" y="0"/>
                </a:moveTo>
                <a:lnTo>
                  <a:pt x="1586346" y="0"/>
                </a:lnTo>
                <a:lnTo>
                  <a:pt x="1586346" y="1184803"/>
                </a:lnTo>
                <a:lnTo>
                  <a:pt x="0" y="1184803"/>
                </a:lnTo>
                <a:lnTo>
                  <a:pt x="0" y="0"/>
                </a:lnTo>
                <a:close/>
              </a:path>
            </a:pathLst>
          </a:custGeom>
          <a:blipFill rotWithShape="1">
            <a:blip r:embed="rId5"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 name="Google Shape;65;p13">
            <a:extLst>
              <a:ext uri="{FF2B5EF4-FFF2-40B4-BE49-F238E27FC236}">
                <a16:creationId xmlns:a16="http://schemas.microsoft.com/office/drawing/2014/main" id="{848D516A-38CA-7D62-6E15-98B18DE03325}"/>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6"/>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FC4E5"/>
        </a:solidFill>
        <a:effectLst/>
      </p:bgPr>
    </p:bg>
    <p:spTree>
      <p:nvGrpSpPr>
        <p:cNvPr id="1" name="Shape 173"/>
        <p:cNvGrpSpPr/>
        <p:nvPr/>
      </p:nvGrpSpPr>
      <p:grpSpPr>
        <a:xfrm>
          <a:off x="0" y="0"/>
          <a:ext cx="0" cy="0"/>
          <a:chOff x="0" y="0"/>
          <a:chExt cx="0" cy="0"/>
        </a:xfrm>
      </p:grpSpPr>
      <p:sp>
        <p:nvSpPr>
          <p:cNvPr id="174" name="Google Shape;174;p20"/>
          <p:cNvSpPr/>
          <p:nvPr/>
        </p:nvSpPr>
        <p:spPr>
          <a:xfrm>
            <a:off x="5177762" y="-1658513"/>
            <a:ext cx="6081836" cy="5853821"/>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FFE1BC"/>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5" name="Google Shape;175;p20"/>
          <p:cNvSpPr/>
          <p:nvPr/>
        </p:nvSpPr>
        <p:spPr>
          <a:xfrm>
            <a:off x="5619641" y="-1399787"/>
            <a:ext cx="5413153" cy="5210207"/>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solidFill>
            <a:srgbClr val="4272B7"/>
          </a:solidFill>
          <a:ln w="12700" cap="flat" cmpd="sng">
            <a:solidFill>
              <a:srgbClr val="000000"/>
            </a:solidFill>
            <a:prstDash val="solid"/>
            <a:round/>
            <a:headEnd type="none" w="sm" len="sm"/>
            <a:tailEnd type="none" w="sm" len="sm"/>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6" name="Google Shape;176;p20" descr="Silhouette of a construction site"/>
          <p:cNvSpPr/>
          <p:nvPr/>
        </p:nvSpPr>
        <p:spPr>
          <a:xfrm>
            <a:off x="6022218" y="-723862"/>
            <a:ext cx="4394206" cy="4229462"/>
          </a:xfrm>
          <a:custGeom>
            <a:avLst/>
            <a:gdLst/>
            <a:ahLst/>
            <a:cxnLst/>
            <a:rect l="l" t="t" r="r" b="b"/>
            <a:pathLst>
              <a:path w="12736830" h="12259310" extrusionOk="0">
                <a:moveTo>
                  <a:pt x="11925300" y="4271010"/>
                </a:moveTo>
                <a:cubicBezTo>
                  <a:pt x="10819130" y="2120900"/>
                  <a:pt x="8590280"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20"/>
                  <a:pt x="1822450" y="10811510"/>
                  <a:pt x="2842260" y="11203940"/>
                </a:cubicBezTo>
                <a:cubicBezTo>
                  <a:pt x="5585460" y="12259310"/>
                  <a:pt x="8953501"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28776" r="26242"/>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9" name="Google Shape;179;p20"/>
          <p:cNvSpPr/>
          <p:nvPr/>
        </p:nvSpPr>
        <p:spPr>
          <a:xfrm>
            <a:off x="7868164" y="161094"/>
            <a:ext cx="1116199" cy="833661"/>
          </a:xfrm>
          <a:custGeom>
            <a:avLst/>
            <a:gdLst/>
            <a:ahLst/>
            <a:cxnLst/>
            <a:rect l="l" t="t" r="r" b="b"/>
            <a:pathLst>
              <a:path w="2232397" h="1667321" extrusionOk="0">
                <a:moveTo>
                  <a:pt x="0" y="0"/>
                </a:moveTo>
                <a:lnTo>
                  <a:pt x="2232397" y="0"/>
                </a:lnTo>
                <a:lnTo>
                  <a:pt x="2232397" y="1667321"/>
                </a:lnTo>
                <a:lnTo>
                  <a:pt x="0" y="1667321"/>
                </a:lnTo>
                <a:lnTo>
                  <a:pt x="0" y="0"/>
                </a:lnTo>
                <a:close/>
              </a:path>
            </a:pathLst>
          </a:custGeom>
          <a:blipFill rotWithShape="1">
            <a:blip r:embed="rId4"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0" name="Google Shape;180;p20"/>
          <p:cNvSpPr/>
          <p:nvPr/>
        </p:nvSpPr>
        <p:spPr>
          <a:xfrm>
            <a:off x="117764" y="4453579"/>
            <a:ext cx="793173" cy="592401"/>
          </a:xfrm>
          <a:custGeom>
            <a:avLst/>
            <a:gdLst/>
            <a:ahLst/>
            <a:cxnLst/>
            <a:rect l="l" t="t" r="r" b="b"/>
            <a:pathLst>
              <a:path w="1586346" h="1184802" extrusionOk="0">
                <a:moveTo>
                  <a:pt x="0" y="0"/>
                </a:moveTo>
                <a:lnTo>
                  <a:pt x="1586346" y="0"/>
                </a:lnTo>
                <a:lnTo>
                  <a:pt x="1586346" y="1184803"/>
                </a:lnTo>
                <a:lnTo>
                  <a:pt x="0" y="1184803"/>
                </a:lnTo>
                <a:lnTo>
                  <a:pt x="0" y="0"/>
                </a:lnTo>
                <a:close/>
              </a:path>
            </a:pathLst>
          </a:custGeom>
          <a:blipFill rotWithShape="1">
            <a:blip r:embed="rId5" cstate="hqprint">
              <a:alphaModFix/>
              <a:extLst>
                <a:ext uri="{28A0092B-C50C-407E-A947-70E740481C1C}">
                  <a14:useLocalDpi xmlns:a14="http://schemas.microsoft.com/office/drawing/2010/main"/>
                </a:ext>
              </a:extLst>
            </a:blip>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 name="Google Shape;166;p19">
            <a:extLst>
              <a:ext uri="{FF2B5EF4-FFF2-40B4-BE49-F238E27FC236}">
                <a16:creationId xmlns:a16="http://schemas.microsoft.com/office/drawing/2014/main" id="{9F9B9D36-25E5-05AE-BFF7-42D53F2FD2D5}"/>
              </a:ext>
            </a:extLst>
          </p:cNvPr>
          <p:cNvSpPr txBox="1"/>
          <p:nvPr/>
        </p:nvSpPr>
        <p:spPr>
          <a:xfrm>
            <a:off x="809242" y="161094"/>
            <a:ext cx="3598800" cy="57862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1200"/>
              </a:spcBef>
              <a:spcAft>
                <a:spcPts val="0"/>
              </a:spcAft>
              <a:buSzPts val="1100"/>
              <a:buNone/>
            </a:pPr>
            <a:r>
              <a:rPr lang="en-US" sz="2400" b="1" dirty="0">
                <a:solidFill>
                  <a:schemeClr val="dk1"/>
                </a:solidFill>
                <a:latin typeface="Arial Black" panose="020B0A04020102020204" pitchFamily="34" charset="0"/>
              </a:rPr>
              <a:t>2. ΕΣΤΙΑΣΗ &amp; ΚΑΘΑΡΟΤΗΤΑ</a:t>
            </a:r>
            <a:endParaRPr sz="2400" b="1" dirty="0">
              <a:solidFill>
                <a:srgbClr val="293739"/>
              </a:solidFill>
            </a:endParaRPr>
          </a:p>
        </p:txBody>
      </p:sp>
      <p:sp>
        <p:nvSpPr>
          <p:cNvPr id="3" name="Google Shape;165;p19">
            <a:extLst>
              <a:ext uri="{FF2B5EF4-FFF2-40B4-BE49-F238E27FC236}">
                <a16:creationId xmlns:a16="http://schemas.microsoft.com/office/drawing/2014/main" id="{A5D77399-8B42-2531-B424-E0EED9C8184A}"/>
              </a:ext>
            </a:extLst>
          </p:cNvPr>
          <p:cNvSpPr txBox="1"/>
          <p:nvPr/>
        </p:nvSpPr>
        <p:spPr>
          <a:xfrm>
            <a:off x="572622" y="1091404"/>
            <a:ext cx="4605140" cy="3016210"/>
          </a:xfrm>
          <a:prstGeom prst="rect">
            <a:avLst/>
          </a:prstGeom>
          <a:noFill/>
          <a:ln>
            <a:noFill/>
          </a:ln>
        </p:spPr>
        <p:txBody>
          <a:bodyPr spcFirstLastPara="1" wrap="square" lIns="0" tIns="0" rIns="0" bIns="0" anchor="t" anchorCtr="0">
            <a:spAutoFit/>
          </a:bodyPr>
          <a:lstStyle/>
          <a:p>
            <a:pPr marL="457200" indent="-342900">
              <a:lnSpc>
                <a:spcPct val="150000"/>
              </a:lnSpc>
              <a:spcBef>
                <a:spcPts val="1200"/>
              </a:spcBef>
              <a:buClr>
                <a:schemeClr val="dk1"/>
              </a:buClr>
              <a:buSzPts val="1800"/>
              <a:buFont typeface="Arial"/>
              <a:buChar char="●"/>
            </a:pPr>
            <a:r>
              <a:rPr lang="en-US" sz="1800" dirty="0"/>
              <a:t>Διατηρήστε το θέμα σας ευκρινές και καθαρό</a:t>
            </a:r>
          </a:p>
          <a:p>
            <a:pPr marL="457200" indent="-342900">
              <a:lnSpc>
                <a:spcPct val="150000"/>
              </a:lnSpc>
              <a:spcBef>
                <a:spcPts val="1200"/>
              </a:spcBef>
              <a:buClr>
                <a:schemeClr val="dk1"/>
              </a:buClr>
              <a:buSzPts val="1800"/>
              <a:buFont typeface="Arial"/>
              <a:buChar char="●"/>
            </a:pPr>
            <a:r>
              <a:rPr lang="en-US" sz="1800" dirty="0"/>
              <a:t>Χρησιμοποιήστε τη λειτουργία εστίασης της φωτογραφικής σας μηχανής με προσοχή</a:t>
            </a:r>
          </a:p>
          <a:p>
            <a:pPr marL="457200" indent="-342900">
              <a:lnSpc>
                <a:spcPct val="150000"/>
              </a:lnSpc>
              <a:spcBef>
                <a:spcPts val="1200"/>
              </a:spcBef>
              <a:buClr>
                <a:schemeClr val="dk1"/>
              </a:buClr>
              <a:buSzPts val="1800"/>
              <a:buFont typeface="Arial"/>
              <a:buChar char="●"/>
            </a:pPr>
            <a:r>
              <a:rPr lang="en-US" sz="1800" dirty="0"/>
              <a:t>Η θολούρα μπορεί να είναι καλλιτεχνική (μικρό βάθος πεδίου), αλλά πρέπει να είναι σκόπιμη</a:t>
            </a:r>
          </a:p>
          <a:p>
            <a:pPr marL="114300">
              <a:lnSpc>
                <a:spcPct val="150000"/>
              </a:lnSpc>
              <a:spcBef>
                <a:spcPts val="1200"/>
              </a:spcBef>
              <a:buClr>
                <a:schemeClr val="dk1"/>
              </a:buClr>
              <a:buSzPts val="1800"/>
            </a:pPr>
            <a:endParaRPr lang="en-US" dirty="0"/>
          </a:p>
        </p:txBody>
      </p:sp>
      <p:sp>
        <p:nvSpPr>
          <p:cNvPr id="4" name="Google Shape;65;p13">
            <a:extLst>
              <a:ext uri="{FF2B5EF4-FFF2-40B4-BE49-F238E27FC236}">
                <a16:creationId xmlns:a16="http://schemas.microsoft.com/office/drawing/2014/main" id="{B3BBB262-72CD-A9DC-F2D9-2A72A952CE0B}"/>
              </a:ext>
            </a:extLst>
          </p:cNvPr>
          <p:cNvSpPr/>
          <p:nvPr/>
        </p:nvSpPr>
        <p:spPr>
          <a:xfrm>
            <a:off x="7781192" y="4834007"/>
            <a:ext cx="1316270" cy="268107"/>
          </a:xfrm>
          <a:custGeom>
            <a:avLst/>
            <a:gdLst/>
            <a:ahLst/>
            <a:cxnLst/>
            <a:rect l="l" t="t" r="r" b="b"/>
            <a:pathLst>
              <a:path w="2458595" h="536213" extrusionOk="0">
                <a:moveTo>
                  <a:pt x="0" y="0"/>
                </a:moveTo>
                <a:lnTo>
                  <a:pt x="2458596" y="0"/>
                </a:lnTo>
                <a:lnTo>
                  <a:pt x="2458596" y="536213"/>
                </a:lnTo>
                <a:lnTo>
                  <a:pt x="0" y="536213"/>
                </a:lnTo>
                <a:lnTo>
                  <a:pt x="0" y="0"/>
                </a:lnTo>
                <a:close/>
              </a:path>
            </a:pathLst>
          </a:custGeom>
          <a:blipFill>
            <a:blip r:embed="rId6"/>
            <a:stretch>
              <a:fillRect/>
            </a:stretch>
          </a:blipFill>
          <a:ln>
            <a:noFill/>
          </a:ln>
        </p:spPr>
        <p:txBody>
          <a:bodyPr spcFirstLastPara="1" wrap="square" lIns="45725" tIns="22850" rIns="45725" bIns="22850"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EA38DC34A7F643976987C39CDFC21B" ma:contentTypeVersion="9" ma:contentTypeDescription="Create a new document." ma:contentTypeScope="" ma:versionID="42bcd06687b7d06f72d6ac3a8e5f16cb">
  <xsd:schema xmlns:xsd="http://www.w3.org/2001/XMLSchema" xmlns:xs="http://www.w3.org/2001/XMLSchema" xmlns:p="http://schemas.microsoft.com/office/2006/metadata/properties" xmlns:ns2="3847c925-5dc8-460c-9b3c-6e741e74d928" targetNamespace="http://schemas.microsoft.com/office/2006/metadata/properties" ma:root="true" ma:fieldsID="83dfd2dab27f94545322ee33821248f9" ns2:_="">
    <xsd:import namespace="3847c925-5dc8-460c-9b3c-6e741e74d92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47c925-5dc8-460c-9b3c-6e741e74d9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BillingMetadata" ma:index="1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4D00F8-BD7E-43EE-9A44-02B948A7E774}">
  <ds:schemaRefs>
    <ds:schemaRef ds:uri="http://purl.org/dc/dcmitype/"/>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3847c925-5dc8-460c-9b3c-6e741e74d928"/>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B226FF6-E9FD-45FD-9F36-ECCE6AB8A64A}">
  <ds:schemaRefs>
    <ds:schemaRef ds:uri="http://schemas.microsoft.com/sharepoint/v3/contenttype/forms"/>
  </ds:schemaRefs>
</ds:datastoreItem>
</file>

<file path=customXml/itemProps3.xml><?xml version="1.0" encoding="utf-8"?>
<ds:datastoreItem xmlns:ds="http://schemas.openxmlformats.org/officeDocument/2006/customXml" ds:itemID="{98C94586-7458-47E9-908B-1AB1983633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47c925-5dc8-460c-9b3c-6e741e74d9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cffc212-26a3-48b8-a1fb-1a13b4d67b2d}" enabled="0" method="" siteId="{4cffc212-26a3-48b8-a1fb-1a13b4d67b2d}" removed="1"/>
</clbl:labelList>
</file>

<file path=docProps/app.xml><?xml version="1.0" encoding="utf-8"?>
<Properties xmlns="http://schemas.openxmlformats.org/officeDocument/2006/extended-properties" xmlns:vt="http://schemas.openxmlformats.org/officeDocument/2006/docPropsVTypes">
  <TotalTime>997</TotalTime>
  <Words>6653</Words>
  <Application>Microsoft Office PowerPoint</Application>
  <PresentationFormat>On-screen Show (16:9)</PresentationFormat>
  <Paragraphs>369</Paragraphs>
  <Slides>35</Slides>
  <Notes>35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35</vt:i4>
      </vt:variant>
    </vt:vector>
  </HeadingPairs>
  <TitlesOfParts>
    <vt:vector size="44" baseType="lpstr">
      <vt:lpstr>Tahoma</vt:lpstr>
      <vt:lpstr>Wingdings</vt:lpstr>
      <vt:lpstr>Calibri</vt:lpstr>
      <vt:lpstr>Open Sauce</vt:lpstr>
      <vt:lpstr>Arial</vt:lpstr>
      <vt:lpstr>Arial Black</vt:lpstr>
      <vt:lpstr>Office Theme</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keywords>, docId:8594EB873E3FEA69B31D282E15801683</cp:keywords>
  <cp:lastModifiedBy>Eleni Fazaki</cp:lastModifiedBy>
  <cp:revision>5</cp:revision>
  <dcterms:modified xsi:type="dcterms:W3CDTF">2025-12-08T14:37:25Z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0x0101003BEA38DC34A7F643976987C39CDFC21B</vt:lpwstr>
  </property>
</Properties>
</file>