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9"/>
  </p:notesMasterIdLst>
  <p:sldIdLst>
    <p:sldId id="256" r:id="rId5"/>
    <p:sldId id="257" r:id="rId6"/>
    <p:sldId id="289" r:id="rId7"/>
    <p:sldId id="258" r:id="rId8"/>
    <p:sldId id="259" r:id="rId9"/>
    <p:sldId id="265" r:id="rId10"/>
    <p:sldId id="288" r:id="rId11"/>
    <p:sldId id="266" r:id="rId12"/>
    <p:sldId id="286" r:id="rId13"/>
    <p:sldId id="268" r:id="rId14"/>
    <p:sldId id="261" r:id="rId15"/>
    <p:sldId id="287" r:id="rId16"/>
    <p:sldId id="269" r:id="rId17"/>
    <p:sldId id="270" r:id="rId18"/>
    <p:sldId id="271" r:id="rId19"/>
    <p:sldId id="276" r:id="rId20"/>
    <p:sldId id="283" r:id="rId21"/>
    <p:sldId id="272" r:id="rId22"/>
    <p:sldId id="281" r:id="rId23"/>
    <p:sldId id="282" r:id="rId24"/>
    <p:sldId id="285" r:id="rId25"/>
    <p:sldId id="278" r:id="rId26"/>
    <p:sldId id="279" r:id="rId27"/>
    <p:sldId id="280" r:id="rId28"/>
  </p:sldIdLst>
  <p:sldSz cx="9144000" cy="5143500" type="screen16x9"/>
  <p:notesSz cx="6858000" cy="9144000"/>
  <p:embeddedFontLst>
    <p:embeddedFont>
      <p:font typeface="Aptos Black" panose="020B0004020202020204" pitchFamily="34" charset="0"/>
      <p:bold r:id="rId30"/>
      <p:boldItalic r:id="rId31"/>
    </p:embeddedFont>
    <p:embeddedFont>
      <p:font typeface="Arial Black" panose="020B0A04020102020204" pitchFamily="34" charset="0"/>
      <p:bold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2A652-BC8B-4F42-B59D-27F3E3088380}" v="8" dt="2025-11-10T10:28:43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87" autoAdjust="0"/>
  </p:normalViewPr>
  <p:slideViewPr>
    <p:cSldViewPr snapToGrid="0">
      <p:cViewPr varScale="1">
        <p:scale>
          <a:sx n="66" d="100"/>
          <a:sy n="66" d="100"/>
        </p:scale>
        <p:origin x="38" y="26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jm.org/projects/the-diary-of-renia-spiegel-digital-storytelling-and-education-for-human-rights/%20%20https:/galiciajewishmuseum.org/en/projekty/the-diary-of-renia-spiegel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media.es/play/tv/equipo-planeta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b840468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g36b840468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b878e72c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Warto zwrócić uwagę na przejście od pasywności do aktywności, od jednokierunkowości do interaktywności. Cyfrowe historie można zatrzymywać, odtwarzać ponownie i udostępniać. Uczniowie z dysleksją, uczący się wzrokowo lub słuchowo – wszyscy mogą się zaangażować.</a:t>
            </a:r>
          </a:p>
          <a:p>
            <a:pPr marL="158750" indent="0"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 chodzi tu o zastąpienie tradycyjnego pisania, ale o poszerzenie naszego zestawu narzędzi.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g36b878e72c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b878e72cf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Cyfrowe opowiadanie historii to sztuka. Opowiadamy historie, korzystając z narzędzi cyfrowych, mediów i treści. Od zdjęć, filmów, nagrań audio, po obiekty 3D, cyfrowe materiały archiwalne lub </a:t>
            </a:r>
            <a:r>
              <a:rPr lang="pl-PL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emoji</a:t>
            </a: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aby uczynić naszą historię bardziej wciągającą.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Opowiadanie historii za pomocą ciała, mowy, znaków, rysunków i wszelkich mediów, jakie tylko możemy sobie wyobrazić, jest od dawna praktykowane przez ludzi i przenika przez nieustannie zmieniające się społeczeństwa i kultury, często odradzając się na nowo dzięki różnym mediom każdej epoki: opowieściom ustnym, pismom, drukowi, mediom wizualnym i audiowizualnym, mediom cyfrowym i internetowym.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8" name="Google Shape;118;g36b878e72c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ACF1660F-8879-0C4F-4D54-552CC5E0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b878e72cf_0_324:notes">
            <a:extLst>
              <a:ext uri="{FF2B5EF4-FFF2-40B4-BE49-F238E27FC236}">
                <a16:creationId xmlns:a16="http://schemas.microsoft.com/office/drawing/2014/main" id="{A1266004-6234-AC80-0776-6D8C245535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Najpierw musimy przedstawić pojęcie empatii, jej wymiar społeczny, etyczny, osobisty, polityczny i estetyczny. W tym kontekście fotografia jest kluczowym narzędziem, ponieważ pojedynczy obraz może uchwycić złożone emocje, idee, wydarzenia, a co najważniejsze: w sposób natychmiastowy. Jak powiedziała Susan </a:t>
            </a:r>
            <a:r>
              <a:rPr lang="pl-PL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Sontag</a:t>
            </a: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(1977), ważna amerykańska krytyk i autorka, która dużo mówiła o fotografii, zdjęcia zachęcają nas do empatii wobec tematu, wywołując jednocześnie uczucia lub nowe sposoby myślenia. Ponadto uważała, że fotografie nie tylko </a:t>
            </a:r>
            <a:r>
              <a:rPr lang="pl-PL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uchwycają</a:t>
            </a: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chwile: pokazują nam rzeczywistość, a czasem ją zniekształcają, kształtując sposób, w jaki postrzegamy i rozumiemy otaczający nas świat.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 szkole i podczas zajęć, kiedy uczniowie fotografują swoją interpretację pojęcia, podejmują kreatywne decyzje: kąt, światło, temat. Decyzje te ujawniają zrozumienie. A kiedy widzowie oglądają te zdjęcia, nie tylko poznają fakty — odczuwają perspektywę ucznia. To jest empatia. To jest głębokie uczenie się.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g36b878e72cf_0_324:notes">
            <a:extLst>
              <a:ext uri="{FF2B5EF4-FFF2-40B4-BE49-F238E27FC236}">
                <a16:creationId xmlns:a16="http://schemas.microsoft.com/office/drawing/2014/main" id="{AAD12173-22D7-E176-E994-6620CCB9D6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662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6b878e72cf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Ważne jest, aby zapoznać się ze schematami i strukturami fabularnymi, które służą jako modele do organizowania narracji wizualnych pod kątem zrozumienia, postrzegania, a także tworzenia. Piramida Freytaga została opracowana przez Gustava Freytaga, XIX-wiecznego niemieckiego dramaturga, powieściopisarza i krytyka literackiego, najbardziej znanego ze swoich badań nad analizą struktury narracyjnej. Dzieli on opowieści na pięć części, które odzwierciedlają rozwój emocjonalny utworu. Ekspozycja to początek opowieści, narastające napięcie to moment, w którym pojawia się napięcie lub zmiana, punkt kulminacyjny, jak wskazuje sama nazwa, to szczyt wydarzeń, opadające napięcie pokazuje wpływ tego, co się wydarzyło, a rozwiązanie to koniec opowieści, który obejmuje nie tylko dalszy ciąg wydarzeń, ale także morały, decyzje i wyobraźnię. Model ten można często zaobserwować w kinie, fotografii, grach wideo, muzyce klasycznej i innych rodzajach muzyki. </a:t>
            </a:r>
            <a:endParaRPr dirty="0"/>
          </a:p>
        </p:txBody>
      </p:sp>
      <p:sp>
        <p:nvSpPr>
          <p:cNvPr id="273" name="Google Shape;273;g36b878e72cf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b878e72cf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Warto poświęcić chwilę, aby zastanowić się, jaka znana historia jest tutaj przedstawiona (Romeo i Julia). Przyjrzyj się piramidzie. Ekspozycja (przedstawienie rodzin, </a:t>
            </a:r>
            <a:r>
              <a:rPr lang="pl-PL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Montague</a:t>
            </a: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 </a:t>
            </a:r>
            <a:r>
              <a:rPr lang="pl-PL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Capulet</a:t>
            </a: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). Narastanie akcji (Romeo i Julia spotykają się, zakochują i pobierają, pomimo sprzeciwu rodzin). Punkt kulminacyjny (dwa morderstwa komplikują sytuację Romea, co prowadzi do jego wygnania). Faza spadkowa akcji (Julia udaje swoją śmierć, aby uniknąć małżeństwa z Parysem, Romeo nie otrzymuje wiadomości). Rozwiązanie (Romeo i Julia popełniają samobójstwo).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Nawet w skróconej wersji można dostrzec strukturę – wprowadzenie, narastanie komplikacji, kryzys, tragiczne rozwiązanie. Ta sama struktura może posłużyć jako przewodnik dla 5-zdjęciowej opowieści o cyklu wodnym lub filmu o wydarzeniu historycznym.</a:t>
            </a:r>
            <a:b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pl-PL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Ważne jest, aby zapoznać się ze schematami i strukturami opowieści, które służą jako modele do organizowania narracji wizualnych pod kątem zrozumienia, postrzegania, a także tworzenia. Piramida Freytaga została opracowana przez Gustava Freytaga, XIX-wiecznego niemieckiego pisarza, w celu analizy narracji. Dzieli on opowieści na pięć części, które odzwierciedlają rozwój emocjonalny utworu. Ekspozycja to początek historii, narastające napięcie to moment, w którym pojawia się napięcie lub zmiana, punkt kulminacyjny, jak sama nazwa wskazuje, to szczyt wydarzeń, opadające napięcie pokazuje wpływ tego, co się wydarzyło, a rozwiązanie to koniec historii, który obejmuje nie tylko dalszy ciąg wydarzeń, ale także morały, decyzje i wyobraźnię. Model ten można często zaobserwować w kinie, fotografii, grach wideo, muzyce klasycznej i innych rodzajach muzyki. </a:t>
            </a:r>
            <a:endParaRPr dirty="0"/>
          </a:p>
        </p:txBody>
      </p:sp>
      <p:sp>
        <p:nvSpPr>
          <p:cNvPr id="287" name="Google Shape;287;g36b878e72c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6b8404688f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Jak powiedział francuski filozof Roland Barthes, który tak głęboko rozważał fotografię, formy narracji na świecie są nieskończone, co daje nam swobodę wyrazu. Ważne jest, aby to zrozumieć, a zwłaszcza to, jak każde „nowe” medium tworzy różne i alternatywne możliwości strukturyzowania opowieści. Spójrzmy na albumy na Facebooku lub Instagramie. Oferują one już sekwencję obrazów, którą można dowolnie modyfikować i tworzyć własne zasady. Jednak aby łamać zasady, trzeba je znać. Media cyfrowe słyną z przełamywania ciągłości narracji. Pomyślmy o hipertekście, narracjach audiowizualnych, wspólnych narracjach cyfrowych.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Ważne jest, aby zapoznać się ze schematami i strukturami opowieści, które służą jako modele do organizowania narracji wizualnych pod kątem zrozumienia, postrzegania, a także tworzenia. Piramida Freytaga została opracowana przez Gustava Freytaga, XIX-wiecznego niemieckiego pisarza, w celu analizy narracji. Dzieli on opowieści na pięć części, które odzwierciedlają rozwój emocjonalny utworu. Ekspozycja to początek opowieści, narastające napięcie to moment, w którym pojawia się napięcie lub zmiana, punkt kulminacyjny, jak wskazuje sama nazwa, to szczyt wydarzeń, opadające napięcie pokazuje wpływ tego, co się wydarzyło, a rozwiązanie to koniec opowieści, który obejmuje nie tylko dalszy ciąg wydarzeń, ale także morały, decyzje i wyobraźnię. Model ten można często zaobserwować w kinie, fotografii, grach wideo, muzyce klasycznej i innych rodzajach muzyki. </a:t>
            </a:r>
            <a:endParaRPr dirty="0"/>
          </a:p>
        </p:txBody>
      </p:sp>
      <p:sp>
        <p:nvSpPr>
          <p:cNvPr id="300" name="Google Shape;300;g36b8404688f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6b8404688f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tx1"/>
              </a:buClr>
              <a:buFont typeface="+mj-lt"/>
              <a:buNone/>
            </a:pPr>
            <a:r>
              <a:rPr lang="pl-PL" sz="1100" i="1" u="sng" dirty="0">
                <a:solidFill>
                  <a:schemeClr val="bg1"/>
                </a:solidFill>
              </a:rPr>
              <a:t>„The </a:t>
            </a:r>
            <a:r>
              <a:rPr lang="pl-PL" sz="1100" i="1" u="sng" dirty="0" err="1">
                <a:solidFill>
                  <a:schemeClr val="bg1"/>
                </a:solidFill>
              </a:rPr>
              <a:t>Underdogs</a:t>
            </a:r>
            <a:r>
              <a:rPr lang="pl-PL" sz="1100" i="1" u="sng" dirty="0">
                <a:solidFill>
                  <a:schemeClr val="bg1"/>
                </a:solidFill>
              </a:rPr>
              <a:t>”</a:t>
            </a:r>
            <a:r>
              <a:rPr lang="pl-PL" sz="1100" i="0" u="none" dirty="0">
                <a:solidFill>
                  <a:schemeClr val="bg1"/>
                </a:solidFill>
              </a:rPr>
              <a:t> to pierwsza część kampanii reklamowej Apple, która pokazuje współpracę w miejscu pracy dzięki ekosystemowi produktów tej firmy. Opiera się na dramatyzacji, żeby lepiej przekazać swoje przesłanie.  </a:t>
            </a:r>
          </a:p>
          <a:p>
            <a:pPr marL="0" lvl="0" indent="0">
              <a:buClr>
                <a:schemeClr val="tx1"/>
              </a:buClr>
              <a:buFont typeface="+mj-lt"/>
              <a:buNone/>
            </a:pPr>
            <a:endParaRPr lang="pl-PL" sz="1100" i="0" u="none" dirty="0">
              <a:solidFill>
                <a:schemeClr val="bg1"/>
              </a:solidFill>
            </a:endParaRPr>
          </a:p>
          <a:p>
            <a:pPr marL="0" lvl="0" indent="0">
              <a:buClr>
                <a:schemeClr val="tx1"/>
              </a:buClr>
              <a:buFont typeface="+mj-lt"/>
              <a:buNone/>
            </a:pPr>
            <a:r>
              <a:rPr lang="pl-PL" sz="1100" i="0" u="none" dirty="0">
                <a:solidFill>
                  <a:schemeClr val="bg1"/>
                </a:solidFill>
              </a:rPr>
              <a:t>(podsumowanie dla nauczyciela: film zadziałał, ponieważ miał postać, której można było kibicować, muzykę budującą napięcie, motywy wytrwałości i pracy zespołowej. Autentyczność ma znaczenie – nawet fikcyjne historie potrzebują emocjonalnej prawdy).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" name="Google Shape;359;g36b8404688f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F8044E62-CC6C-A212-ADC8-2AD2E16EF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6b878e72cf_0_2:notes">
            <a:extLst>
              <a:ext uri="{FF2B5EF4-FFF2-40B4-BE49-F238E27FC236}">
                <a16:creationId xmlns:a16="http://schemas.microsoft.com/office/drawing/2014/main" id="{BEC1DEE4-C1AC-38FD-010B-7F482228D8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Zobaczmy, jak wszystkie te elementy są obecne w rzeczywistych przykładach cyfrowego </a:t>
            </a:r>
            <a:r>
              <a:rPr lang="pl-PL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storytellingu</a:t>
            </a:r>
            <a:r>
              <a:rPr lang="pl-PL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tworząc poruszające historie, a także silne wrażenia. </a:t>
            </a:r>
          </a:p>
        </p:txBody>
      </p:sp>
      <p:sp>
        <p:nvSpPr>
          <p:cNvPr id="96" name="Google Shape;96;g36b878e72cf_0_2:notes">
            <a:extLst>
              <a:ext uri="{FF2B5EF4-FFF2-40B4-BE49-F238E27FC236}">
                <a16:creationId xmlns:a16="http://schemas.microsoft.com/office/drawing/2014/main" id="{0188BF87-780A-5A11-E948-9D3E606B6A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3499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b878e72cf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"The Diary of Renia Spiegel – Digital Storytelling and Education for Human Rights"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,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 seria krótkich filmów przygotowanych przez Muzeum Żydów Galicyjskich we współpracy z Fundacją Edukacji i Sztuki.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Seria kładzie nacisk na </a:t>
            </a:r>
            <a:r>
              <a:rPr lang="pl-PL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edukację i zaangażowanie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pokazując, że opowiadanie historii musi być zakorzenione w jasnym celu edukacyjnym lub społecznym, </a:t>
            </a:r>
            <a:r>
              <a:rPr lang="pl-PL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dostosowując styl opowiadania do warunków edukacyjnych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czyniąc je przystępnymi i angażującymi dla młodszych uczniów.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Porusza głęboko, łącząc </a:t>
            </a:r>
            <a:r>
              <a:rPr lang="pl-PL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osobistą tragedię z szerszymi lekcjami 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 temat praw człowieka. Widać to nawet w formie filmów, które mają silną narrację, ale łączą historię z osobistymi pamiętnikami.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Jest to doskonały przykład cyfrowego opowiadania historii w edukacji. Zamiast uczyć o Holokauście za pomocą statystyk, ten krótki film wykorzystuje pamiętnik jednej dziewczyny. Łączymy się z Renia jako osobą – jej nadziejami, obawami, codziennym życiem. Historia staje się ludzka.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l-PL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Jednym ze sposobów tworzenia emocjonalnej więzi w opowieści o jasnym celu edukacyjnym jest przełożenie abstrakcyjnych pojęć na sprawy osobiste.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3" name="Google Shape;313;g36b878e72cf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>
          <a:extLst>
            <a:ext uri="{FF2B5EF4-FFF2-40B4-BE49-F238E27FC236}">
              <a16:creationId xmlns:a16="http://schemas.microsoft.com/office/drawing/2014/main" id="{CB37B0AF-89C2-CF3F-46EE-FE74C4080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b878e72cf_0_516:notes">
            <a:extLst>
              <a:ext uri="{FF2B5EF4-FFF2-40B4-BE49-F238E27FC236}">
                <a16:creationId xmlns:a16="http://schemas.microsoft.com/office/drawing/2014/main" id="{FB2E3C81-8A35-C147-4128-95619B63C7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Jasność i prostota mają kluczowe znaczenie w opowiadaniu historii.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Equipo Planeta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program telewizyjny, który łączy prawdziwe osoby, lalki i animacje, tworząc mieszankę rozrywki i treści edukacyjnych.  Każdy odcinek ma </a:t>
            </a:r>
            <a:r>
              <a:rPr lang="pl-PL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jasno określony temat 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 nigdy nie traci z oczu celu, jakim jest </a:t>
            </a:r>
            <a:r>
              <a:rPr lang="pl-PL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pobudzanie kreatywności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u dzieci.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Szczególnie w przypadku młodszych uczniów wyobraźnia i zabawa otwierają drogę do zrozumienia.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Opowieści wykorzystujące różne media, takie jak zdjęcia, rysunki i narracja.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3" name="Google Shape;313;g36b878e72cf_0_516:notes">
            <a:extLst>
              <a:ext uri="{FF2B5EF4-FFF2-40B4-BE49-F238E27FC236}">
                <a16:creationId xmlns:a16="http://schemas.microsoft.com/office/drawing/2014/main" id="{CF7321EC-CEA7-2488-9ED6-F447D3EB6F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487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6ee6fb7b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Oto nasz plan działania. Szybko przejdziemy od teorii do praktyki, realizując dwa praktyczne zadania.</a:t>
            </a:r>
          </a:p>
        </p:txBody>
      </p:sp>
      <p:sp>
        <p:nvSpPr>
          <p:cNvPr id="68" name="Google Shape;68;g36ee6fb7b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>
          <a:extLst>
            <a:ext uri="{FF2B5EF4-FFF2-40B4-BE49-F238E27FC236}">
              <a16:creationId xmlns:a16="http://schemas.microsoft.com/office/drawing/2014/main" id="{9BA33C4B-CF71-E5BD-F9BD-439D23BD9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b878e72cf_0_516:notes">
            <a:extLst>
              <a:ext uri="{FF2B5EF4-FFF2-40B4-BE49-F238E27FC236}">
                <a16:creationId xmlns:a16="http://schemas.microsoft.com/office/drawing/2014/main" id="{5D4A5312-D8DA-82E1-0D6D-4A2AE8AEA5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i="0" u="none" strike="noStrike" dirty="0">
                <a:solidFill>
                  <a:schemeClr val="dk1"/>
                </a:solidFill>
                <a:highlight>
                  <a:srgbClr val="FFFF00"/>
                </a:highlight>
                <a:latin typeface="Tahoma"/>
                <a:ea typeface="Tahoma"/>
                <a:cs typeface="Tahoma"/>
                <a:sym typeface="Tahoma"/>
              </a:rPr>
              <a:t>Jest to film stworzony przez uczniów i wykorzystywany w celach edukacyjnych, w ramach zajęć z literatury, z wykorzystaniem tekstów objętych oficjalnym programem nauczania. Ten film jest szczególnie istotny – został stworzony przez uczniów. Wykorzystali oni klasyczny wiersz i zinterpretowali go za pomocą animacji, aby zgłębić współczesne kwestie związane z granicami i przynależnością. Oto, co można osiągnąć, gdy da się uczniom narzędzia do kreatywnej pracy i znaczące tematy. Umiejętności techniczne rozwijają się poprzez praktykę; ważne jest, aby mieć coś do powiedzenia.</a:t>
            </a:r>
            <a:endParaRPr sz="1200" i="0" u="none" strike="noStrike" dirty="0">
              <a:solidFill>
                <a:schemeClr val="dk1"/>
              </a:solidFill>
              <a:highlight>
                <a:srgbClr val="FFFF00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3" name="Google Shape;313;g36b878e72cf_0_516:notes">
            <a:extLst>
              <a:ext uri="{FF2B5EF4-FFF2-40B4-BE49-F238E27FC236}">
                <a16:creationId xmlns:a16="http://schemas.microsoft.com/office/drawing/2014/main" id="{DFA92771-FF21-D6E7-B3EB-0DD13C3F4D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9764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6BE9C5E2-D9F8-7504-68DE-BBB4921DF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6b8404688f_0_215:notes">
            <a:extLst>
              <a:ext uri="{FF2B5EF4-FFF2-40B4-BE49-F238E27FC236}">
                <a16:creationId xmlns:a16="http://schemas.microsoft.com/office/drawing/2014/main" id="{9D9434D3-2336-F426-05DF-A2D86B56F8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(Zadanie można wykonać w dowolnej kolejności, jako pracę domową itp.)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Teraz wasza kolej.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Utwórzcie grupy 3-4 osobowe . Bądźcie konkretni i praktyczni – pomyślcie o zasobach dostępnych w waszej szkole. Nie martwcie się o perfekcję, skupcie się na głównym pomyśle. Na przykład: „Nasza historia pokazałaby uczniom, że fotosynteza zachodzi wokół nich, poprzez fotografowanie roślin w różnych warunkach oświetleniowych w ciągu dnia”. </a:t>
            </a:r>
          </a:p>
        </p:txBody>
      </p:sp>
      <p:sp>
        <p:nvSpPr>
          <p:cNvPr id="359" name="Google Shape;359;g36b8404688f_0_215:notes">
            <a:extLst>
              <a:ext uri="{FF2B5EF4-FFF2-40B4-BE49-F238E27FC236}">
                <a16:creationId xmlns:a16="http://schemas.microsoft.com/office/drawing/2014/main" id="{994B4285-8E91-4D2F-EF46-ECEB124DE5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9905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6b8404688f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36b8404688f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6b878e72cf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36b878e72cf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6b8404688f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g36b8404688f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A6D9C6C0-84A7-B759-1914-3E7BA2B10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6b8404688f_0_15:notes">
            <a:extLst>
              <a:ext uri="{FF2B5EF4-FFF2-40B4-BE49-F238E27FC236}">
                <a16:creationId xmlns:a16="http://schemas.microsoft.com/office/drawing/2014/main" id="{17574DB1-2000-7A08-8EFC-7C8D030FBA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36b8404688f_0_15:notes">
            <a:extLst>
              <a:ext uri="{FF2B5EF4-FFF2-40B4-BE49-F238E27FC236}">
                <a16:creationId xmlns:a16="http://schemas.microsoft.com/office/drawing/2014/main" id="{C94E99B4-6872-A792-4E13-6F9174E43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57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6b840468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g36b840468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6b878e72c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Zanurzmy się w ekscytującym świecie cyfrowego </a:t>
            </a:r>
            <a:r>
              <a:rPr lang="pl-PL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storytellingu</a:t>
            </a: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 wspólnie odkryjmy, w jaki sposób fotografia może pomóc nam opowiadać poruszające historie.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Dowiemy się, czym jest cyfrowy </a:t>
            </a:r>
            <a:r>
              <a:rPr lang="pl-PL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storytelling</a:t>
            </a: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jakie są jego zalety i jak można go wykorzystać do tworzenia angażujących lekcji.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Dlaczego narracje fotograficzne są tak silne i jak tworzyć poruszające historie za pomocą obrazów cyfrowych.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96;g36b878e72c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b878e72cf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Zacznijmy od DLACZEGO. W całej historii ludzkości opowieści były naszym podstawowym sposobem rozumienia świata. Dla edukacji istotne są trzy powody:</a:t>
            </a:r>
          </a:p>
          <a:p>
            <a:pPr marL="158750" indent="0"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 pierwsze, WZMOCNIENIE POZYCJI. Opowieści mogą być demokratycznymi narzędziami zmiany. Kiedy opowiadamy historie, a nawet kiedy je słuchamy, czujemy, że mamy kontrolę. </a:t>
            </a:r>
          </a:p>
          <a:p>
            <a:pPr marL="158750" indent="0"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 wszyscy uczniowie są dobrzy w pisaniu esejów. Fotografia daje im inny język – taki, który pozwala wyrazić złożoność, emocje i zrozumienie bez konieczności stosowania idealnej gramatyki. Uczniowie mogą tworzyć wspaniałe fotoreportaże na tematy, o których nie potrafiliby napisać.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6" name="Google Shape;166;g36b878e72cf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133F4D1A-7013-8B97-3E49-32FF26E53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b878e72cf_0_300:notes">
            <a:extLst>
              <a:ext uri="{FF2B5EF4-FFF2-40B4-BE49-F238E27FC236}">
                <a16:creationId xmlns:a16="http://schemas.microsoft.com/office/drawing/2014/main" id="{5E7D87D4-C96B-27B3-0E15-3C10298632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 drugie, REFLEKSJA. Tworząc historie, nie powtarzamy tylko faktów. Tworząc historię, interpretujemy ją, łączymy z naszym własnym życiem, zastanawiamy się nad tym, kim jesteśmy i jak odnosimy się do innych, do otaczającego nas świata i złożonych wydarzeń, które mają miejsce każdego dnia.</a:t>
            </a:r>
          </a:p>
          <a:p>
            <a:pPr marL="158750" indent="0"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 trzecie, GŁĘBOKIE UCZENIE SIĘ. Informacje przekazywane w formie opowieści są znacznie łatwiejsze do zapamiętania niż fakty przedstawione w oderwaniu od kontekstu. Opowieści tworzą kontekst, emocje i znaczenie – trzy składniki trwałego zrozumienia. Przypomnijmy sobie: prawdopodobnie pamiętamy opowieści z książek z dzieciństwa, ale trudno nam przypomnieć sobie listy, które zapamiętaliśmy na potrzeby testów.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6" name="Google Shape;166;g36b878e72cf_0_300:notes">
            <a:extLst>
              <a:ext uri="{FF2B5EF4-FFF2-40B4-BE49-F238E27FC236}">
                <a16:creationId xmlns:a16="http://schemas.microsoft.com/office/drawing/2014/main" id="{7F301139-B372-80ED-E254-4AA9588B38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121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b878e72cf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Studenci mogą swobodnie rozmawiać, ale krótko, aby nie zbaczać z tematu.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g36b878e72cf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4247E62D-C5D9-1DAF-DFB6-50BCF606D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6b8404688f_0_129:notes">
            <a:extLst>
              <a:ext uri="{FF2B5EF4-FFF2-40B4-BE49-F238E27FC236}">
                <a16:creationId xmlns:a16="http://schemas.microsoft.com/office/drawing/2014/main" id="{EB9C1970-DE06-7CC5-717A-4CF4462A3A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Cyfrowe opowiadanie historii to po prostu połączenie tradycyjnej narracji z narzędziami cyfrowymi. Nie jest potrzebny drogi sprzęt – smartfony sprawdzają się doskonale. Liczy się opowiadana historia i wywoływane emocje. Sekwencja pięciu zdjęć z przemyślaną narracją może mieć większą siłę oddziaływania niż zgrabny film bez duszy. Cyfrowe opowiadanie historii nadaje tematycznym zdjęciom sens.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g36b8404688f_0_129:notes">
            <a:extLst>
              <a:ext uri="{FF2B5EF4-FFF2-40B4-BE49-F238E27FC236}">
                <a16:creationId xmlns:a16="http://schemas.microsoft.com/office/drawing/2014/main" id="{55B37439-E33E-B599-2856-B199F7D2CE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494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7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mmedia.es/play/tv/equipo-planeta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xfiTQ7D9jB0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jpg"/><Relationship Id="rId7" Type="http://schemas.openxmlformats.org/officeDocument/2006/relationships/image" Target="../media/image37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2B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rot="-1563210">
            <a:off x="-325034" y="101498"/>
            <a:ext cx="4172875" cy="2060617"/>
          </a:xfrm>
          <a:custGeom>
            <a:avLst/>
            <a:gdLst/>
            <a:ahLst/>
            <a:cxnLst/>
            <a:rect l="l" t="t" r="r" b="b"/>
            <a:pathLst>
              <a:path w="8330769" h="4104797" extrusionOk="0">
                <a:moveTo>
                  <a:pt x="0" y="0"/>
                </a:moveTo>
                <a:lnTo>
                  <a:pt x="8330770" y="0"/>
                </a:lnTo>
                <a:lnTo>
                  <a:pt x="8330770" y="4104797"/>
                </a:lnTo>
                <a:lnTo>
                  <a:pt x="0" y="410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/>
          <p:nvPr/>
        </p:nvSpPr>
        <p:spPr>
          <a:xfrm rot="4724778">
            <a:off x="221226" y="-1318627"/>
            <a:ext cx="2368560" cy="2600215"/>
          </a:xfrm>
          <a:custGeom>
            <a:avLst/>
            <a:gdLst/>
            <a:ahLst/>
            <a:cxnLst/>
            <a:rect l="l" t="t" r="r" b="b"/>
            <a:pathLst>
              <a:path w="4740855" h="5204531" extrusionOk="0">
                <a:moveTo>
                  <a:pt x="0" y="0"/>
                </a:moveTo>
                <a:lnTo>
                  <a:pt x="4740855" y="0"/>
                </a:lnTo>
                <a:lnTo>
                  <a:pt x="4740855" y="5204531"/>
                </a:lnTo>
                <a:lnTo>
                  <a:pt x="0" y="5204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1500614" y="1515045"/>
            <a:ext cx="6435894" cy="1446825"/>
            <a:chOff x="4105" y="0"/>
            <a:chExt cx="17162384" cy="3858199"/>
          </a:xfrm>
        </p:grpSpPr>
        <p:sp>
          <p:nvSpPr>
            <p:cNvPr id="58" name="Google Shape;58;p13"/>
            <p:cNvSpPr/>
            <p:nvPr/>
          </p:nvSpPr>
          <p:spPr>
            <a:xfrm>
              <a:off x="4105" y="0"/>
              <a:ext cx="17162384" cy="3858199"/>
            </a:xfrm>
            <a:custGeom>
              <a:avLst/>
              <a:gdLst/>
              <a:ahLst/>
              <a:cxnLst/>
              <a:rect l="l" t="t" r="r" b="b"/>
              <a:pathLst>
                <a:path w="6151392" h="1382867" extrusionOk="0">
                  <a:moveTo>
                    <a:pt x="6026932" y="1382867"/>
                  </a:moveTo>
                  <a:lnTo>
                    <a:pt x="124460" y="1382867"/>
                  </a:lnTo>
                  <a:cubicBezTo>
                    <a:pt x="55880" y="1382867"/>
                    <a:pt x="0" y="1326987"/>
                    <a:pt x="0" y="12584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26932" y="0"/>
                  </a:lnTo>
                  <a:cubicBezTo>
                    <a:pt x="6095512" y="0"/>
                    <a:pt x="6151392" y="55880"/>
                    <a:pt x="6151392" y="124460"/>
                  </a:cubicBezTo>
                  <a:lnTo>
                    <a:pt x="6151392" y="1258407"/>
                  </a:lnTo>
                  <a:cubicBezTo>
                    <a:pt x="6151392" y="1326987"/>
                    <a:pt x="6095512" y="1382867"/>
                    <a:pt x="6026932" y="1382867"/>
                  </a:cubicBezTo>
                  <a:close/>
                </a:path>
              </a:pathLst>
            </a:custGeom>
            <a:solidFill>
              <a:srgbClr val="8FC4E5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3"/>
            <p:cNvSpPr txBox="1"/>
            <p:nvPr/>
          </p:nvSpPr>
          <p:spPr>
            <a:xfrm>
              <a:off x="7389" y="651045"/>
              <a:ext cx="17159100" cy="2696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5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3100" b="1" dirty="0">
                  <a:solidFill>
                    <a:schemeClr val="tx1"/>
                  </a:solidFill>
                  <a:latin typeface="Aptos Black" panose="020B0004020202020204" pitchFamily="34" charset="0"/>
                  <a:sym typeface="Arial"/>
                </a:rPr>
                <a:t>OPOWIADANIE HISTORII POPRZEZ FOTOGRAFIĘ CYFROWĄ </a:t>
              </a:r>
            </a:p>
          </p:txBody>
        </p:sp>
      </p:grpSp>
      <p:sp>
        <p:nvSpPr>
          <p:cNvPr id="60" name="Google Shape;60;p13"/>
          <p:cNvSpPr/>
          <p:nvPr/>
        </p:nvSpPr>
        <p:spPr>
          <a:xfrm>
            <a:off x="514350" y="2795429"/>
            <a:ext cx="2703584" cy="3474232"/>
          </a:xfrm>
          <a:custGeom>
            <a:avLst/>
            <a:gdLst/>
            <a:ahLst/>
            <a:cxnLst/>
            <a:rect l="l" t="t" r="r" b="b"/>
            <a:pathLst>
              <a:path w="5407168" h="6948463" extrusionOk="0">
                <a:moveTo>
                  <a:pt x="0" y="0"/>
                </a:moveTo>
                <a:lnTo>
                  <a:pt x="5407168" y="0"/>
                </a:lnTo>
                <a:lnTo>
                  <a:pt x="5407168" y="6948463"/>
                </a:lnTo>
                <a:lnTo>
                  <a:pt x="0" y="694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3"/>
          <p:cNvSpPr/>
          <p:nvPr/>
        </p:nvSpPr>
        <p:spPr>
          <a:xfrm rot="9329096" flipH="1">
            <a:off x="4719565" y="2713472"/>
            <a:ext cx="6249705" cy="2988496"/>
          </a:xfrm>
          <a:custGeom>
            <a:avLst/>
            <a:gdLst/>
            <a:ahLst/>
            <a:cxnLst/>
            <a:rect l="l" t="t" r="r" b="b"/>
            <a:pathLst>
              <a:path w="12497380" h="5976020" extrusionOk="0">
                <a:moveTo>
                  <a:pt x="12497380" y="0"/>
                </a:moveTo>
                <a:lnTo>
                  <a:pt x="0" y="0"/>
                </a:lnTo>
                <a:lnTo>
                  <a:pt x="0" y="5976020"/>
                </a:lnTo>
                <a:lnTo>
                  <a:pt x="12497380" y="5976020"/>
                </a:lnTo>
                <a:lnTo>
                  <a:pt x="1249738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3"/>
          <p:cNvSpPr/>
          <p:nvPr/>
        </p:nvSpPr>
        <p:spPr>
          <a:xfrm rot="-4953377" flipH="1">
            <a:off x="5199560" y="3263047"/>
            <a:ext cx="2957885" cy="3158906"/>
          </a:xfrm>
          <a:custGeom>
            <a:avLst/>
            <a:gdLst/>
            <a:ahLst/>
            <a:cxnLst/>
            <a:rect l="l" t="t" r="r" b="b"/>
            <a:pathLst>
              <a:path w="5895392" h="6296050" extrusionOk="0">
                <a:moveTo>
                  <a:pt x="5895392" y="0"/>
                </a:moveTo>
                <a:lnTo>
                  <a:pt x="0" y="0"/>
                </a:lnTo>
                <a:lnTo>
                  <a:pt x="0" y="6296050"/>
                </a:lnTo>
                <a:lnTo>
                  <a:pt x="5895392" y="6296050"/>
                </a:lnTo>
                <a:lnTo>
                  <a:pt x="589539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3"/>
          <p:cNvSpPr/>
          <p:nvPr/>
        </p:nvSpPr>
        <p:spPr>
          <a:xfrm rot="-1432517">
            <a:off x="5710525" y="3506065"/>
            <a:ext cx="2132266" cy="2246641"/>
          </a:xfrm>
          <a:custGeom>
            <a:avLst/>
            <a:gdLst/>
            <a:ahLst/>
            <a:cxnLst/>
            <a:rect l="l" t="t" r="r" b="b"/>
            <a:pathLst>
              <a:path w="4261870" h="4490476" extrusionOk="0">
                <a:moveTo>
                  <a:pt x="0" y="0"/>
                </a:moveTo>
                <a:lnTo>
                  <a:pt x="4261870" y="0"/>
                </a:lnTo>
                <a:lnTo>
                  <a:pt x="4261870" y="4490476"/>
                </a:lnTo>
                <a:lnTo>
                  <a:pt x="0" y="4490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7868164" y="161094"/>
            <a:ext cx="1116199" cy="833661"/>
          </a:xfrm>
          <a:custGeom>
            <a:avLst/>
            <a:gdLst/>
            <a:ahLst/>
            <a:cxnLst/>
            <a:rect l="l" t="t" r="r" b="b"/>
            <a:pathLst>
              <a:path w="2232397" h="1667321" extrusionOk="0">
                <a:moveTo>
                  <a:pt x="0" y="0"/>
                </a:moveTo>
                <a:lnTo>
                  <a:pt x="2232397" y="0"/>
                </a:lnTo>
                <a:lnTo>
                  <a:pt x="2232397" y="1667321"/>
                </a:lnTo>
                <a:lnTo>
                  <a:pt x="0" y="1667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923E91D2-4A98-567F-4998-CEE4D987B626}"/>
              </a:ext>
            </a:extLst>
          </p:cNvPr>
          <p:cNvSpPr txBox="1"/>
          <p:nvPr/>
        </p:nvSpPr>
        <p:spPr>
          <a:xfrm>
            <a:off x="3201641" y="3010332"/>
            <a:ext cx="296847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Metodologia WP3</a:t>
            </a:r>
          </a:p>
          <a:p>
            <a:pPr lvl="0" algn="ctr">
              <a:lnSpc>
                <a:spcPct val="139964"/>
              </a:lnSpc>
            </a:pPr>
            <a:r>
              <a:rPr lang="en-US" sz="1600" b="1" dirty="0" err="1">
                <a:solidFill>
                  <a:srgbClr val="FFE1BC"/>
                </a:solidFill>
              </a:rPr>
              <a:t>Podstawy</a:t>
            </a:r>
            <a:r>
              <a:rPr lang="en-US" sz="1600" b="1" dirty="0">
                <a:solidFill>
                  <a:srgbClr val="FFE1BC"/>
                </a:solidFill>
              </a:rPr>
              <a:t> </a:t>
            </a:r>
            <a:r>
              <a:rPr lang="en-US" sz="1600" b="1" dirty="0" err="1">
                <a:solidFill>
                  <a:srgbClr val="FFE1BC"/>
                </a:solidFill>
              </a:rPr>
              <a:t>cyfrowego</a:t>
            </a:r>
            <a:r>
              <a:rPr lang="en-US" sz="1600" b="1" dirty="0">
                <a:solidFill>
                  <a:srgbClr val="FFE1BC"/>
                </a:solidFill>
              </a:rPr>
              <a:t> </a:t>
            </a:r>
            <a:r>
              <a:rPr lang="pl-PL" sz="1600" b="1" dirty="0" err="1">
                <a:solidFill>
                  <a:srgbClr val="FFE1BC"/>
                </a:solidFill>
              </a:rPr>
              <a:t>storytellingu</a:t>
            </a:r>
            <a:endParaRPr lang="en-US" sz="1600" b="1" dirty="0">
              <a:solidFill>
                <a:srgbClr val="FFE1B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EEE93-52BF-F449-DA1A-D75B8571C851}"/>
              </a:ext>
            </a:extLst>
          </p:cNvPr>
          <p:cNvSpPr txBox="1"/>
          <p:nvPr/>
        </p:nvSpPr>
        <p:spPr>
          <a:xfrm>
            <a:off x="6783134" y="4288502"/>
            <a:ext cx="238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600" dirty="0">
                <a:solidFill>
                  <a:srgbClr val="383936"/>
                </a:solidFill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E32C28-BC34-4624-D511-71A4B1406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7554" y="4833822"/>
            <a:ext cx="1010027" cy="3886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/>
          <p:nvPr/>
        </p:nvSpPr>
        <p:spPr>
          <a:xfrm rot="742437">
            <a:off x="7283914" y="-2579520"/>
            <a:ext cx="6082420" cy="7779840"/>
          </a:xfrm>
          <a:custGeom>
            <a:avLst/>
            <a:gdLst/>
            <a:ahLst/>
            <a:cxnLst/>
            <a:rect l="l" t="t" r="r" b="b"/>
            <a:pathLst>
              <a:path w="12124743" h="15508393" extrusionOk="0">
                <a:moveTo>
                  <a:pt x="0" y="0"/>
                </a:moveTo>
                <a:lnTo>
                  <a:pt x="12124744" y="0"/>
                </a:lnTo>
                <a:lnTo>
                  <a:pt x="12124744" y="15508393"/>
                </a:lnTo>
                <a:lnTo>
                  <a:pt x="0" y="15508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5"/>
          <p:cNvSpPr/>
          <p:nvPr/>
        </p:nvSpPr>
        <p:spPr>
          <a:xfrm rot="742437">
            <a:off x="7569404" y="-2726023"/>
            <a:ext cx="6082420" cy="7779840"/>
          </a:xfrm>
          <a:custGeom>
            <a:avLst/>
            <a:gdLst/>
            <a:ahLst/>
            <a:cxnLst/>
            <a:rect l="l" t="t" r="r" b="b"/>
            <a:pathLst>
              <a:path w="12124743" h="15508393" extrusionOk="0">
                <a:moveTo>
                  <a:pt x="0" y="0"/>
                </a:moveTo>
                <a:lnTo>
                  <a:pt x="12124743" y="0"/>
                </a:lnTo>
                <a:lnTo>
                  <a:pt x="12124743" y="15508393"/>
                </a:lnTo>
                <a:lnTo>
                  <a:pt x="0" y="15508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846192" y="2657350"/>
            <a:ext cx="3361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83936"/>
              </a:solidFill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342493" y="184714"/>
            <a:ext cx="7525671" cy="39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chemeClr val="dk1"/>
                </a:solidFill>
                <a:latin typeface="Arial Black" panose="020B0A04020102020204" pitchFamily="34" charset="0"/>
              </a:rPr>
              <a:t>Tradycyjne vs cyfrowe opowiadanie historii</a:t>
            </a:r>
          </a:p>
        </p:txBody>
      </p:sp>
      <p:sp>
        <p:nvSpPr>
          <p:cNvPr id="268" name="Google Shape;268;p25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66153B4-9313-651E-F1D2-BC1BF31BD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206415"/>
              </p:ext>
            </p:extLst>
          </p:nvPr>
        </p:nvGraphicFramePr>
        <p:xfrm>
          <a:off x="117764" y="786550"/>
          <a:ext cx="8525334" cy="3789969"/>
        </p:xfrm>
        <a:graphic>
          <a:graphicData uri="http://schemas.openxmlformats.org/drawingml/2006/table">
            <a:tbl>
              <a:tblPr/>
              <a:tblGrid>
                <a:gridCol w="327869">
                  <a:extLst>
                    <a:ext uri="{9D8B030D-6E8A-4147-A177-3AD203B41FA5}">
                      <a16:colId xmlns:a16="http://schemas.microsoft.com/office/drawing/2014/main" val="2432906135"/>
                    </a:ext>
                  </a:extLst>
                </a:gridCol>
                <a:gridCol w="3519352">
                  <a:extLst>
                    <a:ext uri="{9D8B030D-6E8A-4147-A177-3AD203B41FA5}">
                      <a16:colId xmlns:a16="http://schemas.microsoft.com/office/drawing/2014/main" val="1515178303"/>
                    </a:ext>
                  </a:extLst>
                </a:gridCol>
                <a:gridCol w="4678113">
                  <a:extLst>
                    <a:ext uri="{9D8B030D-6E8A-4147-A177-3AD203B41FA5}">
                      <a16:colId xmlns:a16="http://schemas.microsoft.com/office/drawing/2014/main" val="154514826"/>
                    </a:ext>
                  </a:extLst>
                </a:gridCol>
              </a:tblGrid>
              <a:tr h="4564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542925">
                        <a:lnSpc>
                          <a:spcPct val="150000"/>
                        </a:lnSpc>
                        <a:buNone/>
                      </a:pPr>
                      <a:r>
                        <a:rPr lang="en-US" sz="1600" dirty="0"/>
                        <a:t>      </a:t>
                      </a:r>
                      <a:r>
                        <a:rPr lang="pl-PL" sz="1600" b="1" dirty="0"/>
                        <a:t>Tradycyjne opowieści</a:t>
                      </a:r>
                      <a:endParaRPr lang="en-US" sz="16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600" dirty="0"/>
                        <a:t>💻 </a:t>
                      </a:r>
                      <a:r>
                        <a:rPr lang="pl-PL" sz="1600" b="1" dirty="0"/>
                        <a:t>Cyfrowe opowieści</a:t>
                      </a:r>
                      <a:endParaRPr lang="en-US" sz="16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0069035"/>
                  </a:ext>
                </a:extLst>
              </a:tr>
              <a:tr h="834926">
                <a:tc>
                  <a:txBody>
                    <a:bodyPr/>
                    <a:lstStyle/>
                    <a:p>
                      <a:pPr defTabSz="717550">
                        <a:lnSpc>
                          <a:spcPct val="150000"/>
                        </a:lnSpc>
                        <a:buNone/>
                      </a:pP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  <a:tabLst>
                          <a:tab pos="3051175" algn="l"/>
                          <a:tab pos="3141663" algn="l"/>
                        </a:tabLst>
                      </a:pPr>
                      <a:endParaRPr lang="pl-PL" sz="1600" dirty="0"/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  <a:tabLst>
                          <a:tab pos="3051175" algn="l"/>
                          <a:tab pos="3141663" algn="l"/>
                        </a:tabLst>
                      </a:pPr>
                      <a:r>
                        <a:rPr lang="pl-PL" sz="1600" dirty="0"/>
                        <a:t>Tylko w formie pisemnej lub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  <a:tabLst>
                          <a:tab pos="3051175" algn="l"/>
                          <a:tab pos="3141663" algn="l"/>
                        </a:tabLst>
                      </a:pPr>
                      <a:r>
                        <a:rPr lang="pl-PL" sz="1600" dirty="0"/>
                        <a:t>ustnej</a:t>
                      </a:r>
                      <a:r>
                        <a:rPr lang="en-US" sz="1600" dirty="0"/>
                        <a:t>   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l-PL" sz="1600" dirty="0"/>
                        <a:t>Zdjęcia, głos, wideo, tekst w jednym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120316"/>
                  </a:ext>
                </a:extLst>
              </a:tr>
              <a:tr h="4371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600" dirty="0" err="1"/>
                        <a:t>Ograniczone</a:t>
                      </a:r>
                      <a:r>
                        <a:rPr lang="en-US" sz="1600" dirty="0"/>
                        <a:t> do </a:t>
                      </a:r>
                      <a:r>
                        <a:rPr lang="en-US" sz="1600" dirty="0" err="1"/>
                        <a:t>słów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l-PL" sz="1600" dirty="0"/>
                        <a:t>Więcej sposobów na wyrażenie pomysłów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640125"/>
                  </a:ext>
                </a:extLst>
              </a:tr>
              <a:tr h="4371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600" dirty="0" err="1"/>
                        <a:t>Publiczność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słucha</a:t>
                      </a:r>
                      <a:r>
                        <a:rPr lang="en-US" sz="1600" dirty="0"/>
                        <a:t>/</a:t>
                      </a:r>
                      <a:r>
                        <a:rPr lang="en-US" sz="1600" dirty="0" err="1"/>
                        <a:t>czyta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600" dirty="0" err="1"/>
                        <a:t>Publiczność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 err="1"/>
                        <a:t>widzi</a:t>
                      </a:r>
                      <a:r>
                        <a:rPr lang="en-US" sz="1600" b="1" dirty="0"/>
                        <a:t>, </a:t>
                      </a:r>
                      <a:r>
                        <a:rPr lang="en-US" sz="1600" b="1" dirty="0" err="1"/>
                        <a:t>słyszy</a:t>
                      </a:r>
                      <a:r>
                        <a:rPr lang="en-US" sz="1600" b="1" dirty="0"/>
                        <a:t>, </a:t>
                      </a:r>
                      <a:r>
                        <a:rPr lang="en-US" sz="1600" b="1" dirty="0" err="1"/>
                        <a:t>czuje</a:t>
                      </a:r>
                      <a:endParaRPr lang="en-US" sz="16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95478"/>
                  </a:ext>
                </a:extLst>
              </a:tr>
              <a:tr h="4809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l-PL" sz="1600" dirty="0"/>
                        <a:t>Niektórym trudniej nadążyć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l-PL" sz="1600" dirty="0"/>
                        <a:t>Wspiera </a:t>
                      </a:r>
                      <a:r>
                        <a:rPr lang="pl-PL" sz="1600" b="1" dirty="0"/>
                        <a:t>różne style uczenia się</a:t>
                      </a:r>
                      <a:endParaRPr lang="en-US" sz="16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737214"/>
                  </a:ext>
                </a:extLst>
              </a:tr>
              <a:tr h="8048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l-PL" sz="1600" dirty="0"/>
                        <a:t>Komunikacja jednokierunkowa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l-PL" sz="1600" b="1" dirty="0"/>
                        <a:t>Interaktywne</a:t>
                      </a:r>
                      <a:r>
                        <a:rPr lang="pl-PL" sz="1600" b="0" dirty="0"/>
                        <a:t>, społecznościowe, łatwe do udostępniania</a:t>
                      </a:r>
                      <a:endParaRPr lang="en-US" sz="16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986809"/>
                  </a:ext>
                </a:extLst>
              </a:tr>
            </a:tbl>
          </a:graphicData>
        </a:graphic>
      </p:graphicFrame>
      <p:pic>
        <p:nvPicPr>
          <p:cNvPr id="4" name="Graphic 3" descr="Open book outline">
            <a:extLst>
              <a:ext uri="{FF2B5EF4-FFF2-40B4-BE49-F238E27FC236}">
                <a16:creationId xmlns:a16="http://schemas.microsoft.com/office/drawing/2014/main" id="{1949CA08-6ECF-AFB0-3326-5CE27DEA4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858" y="836940"/>
            <a:ext cx="388823" cy="3888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0DAFE2-8C49-6948-E627-56972B44B80D}"/>
              </a:ext>
            </a:extLst>
          </p:cNvPr>
          <p:cNvGrpSpPr/>
          <p:nvPr/>
        </p:nvGrpSpPr>
        <p:grpSpPr>
          <a:xfrm>
            <a:off x="3379484" y="1799475"/>
            <a:ext cx="470780" cy="2438791"/>
            <a:chOff x="3161067" y="548355"/>
            <a:chExt cx="470780" cy="2438791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970064ED-BAFC-F642-79ED-3C38385E8B2A}"/>
                </a:ext>
              </a:extLst>
            </p:cNvPr>
            <p:cNvSpPr/>
            <p:nvPr/>
          </p:nvSpPr>
          <p:spPr>
            <a:xfrm>
              <a:off x="3161067" y="2309677"/>
              <a:ext cx="470780" cy="41563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463A2258-9A52-5B1E-B540-E23996540537}"/>
                </a:ext>
              </a:extLst>
            </p:cNvPr>
            <p:cNvSpPr/>
            <p:nvPr/>
          </p:nvSpPr>
          <p:spPr>
            <a:xfrm>
              <a:off x="3161067" y="1872441"/>
              <a:ext cx="470780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38AEDC8-0E3C-B841-435B-E6F6928FAF40}"/>
                </a:ext>
              </a:extLst>
            </p:cNvPr>
            <p:cNvSpPr/>
            <p:nvPr/>
          </p:nvSpPr>
          <p:spPr>
            <a:xfrm>
              <a:off x="3161067" y="2941427"/>
              <a:ext cx="470780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EC83574F-DE11-AD9B-5E13-1A93D06FF4BA}"/>
                </a:ext>
              </a:extLst>
            </p:cNvPr>
            <p:cNvSpPr/>
            <p:nvPr/>
          </p:nvSpPr>
          <p:spPr>
            <a:xfrm>
              <a:off x="3161067" y="548355"/>
              <a:ext cx="470780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25383BFF-28D8-D30E-26E5-F3A03ECBBA58}"/>
                </a:ext>
              </a:extLst>
            </p:cNvPr>
            <p:cNvSpPr/>
            <p:nvPr/>
          </p:nvSpPr>
          <p:spPr>
            <a:xfrm>
              <a:off x="3161067" y="1406230"/>
              <a:ext cx="470780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3C312E3-1819-B6BB-3D39-145B33017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6938" y="4558842"/>
            <a:ext cx="1229298" cy="4729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/>
          <p:nvPr/>
        </p:nvSpPr>
        <p:spPr>
          <a:xfrm>
            <a:off x="5441895" y="-1721597"/>
            <a:ext cx="6081836" cy="5853821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solidFill>
            <a:srgbClr val="FFE1BC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5695584" y="-1399789"/>
            <a:ext cx="5413153" cy="5210207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solidFill>
            <a:srgbClr val="4272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8" descr="City lights focused in magnifying glass"/>
          <p:cNvSpPr/>
          <p:nvPr/>
        </p:nvSpPr>
        <p:spPr>
          <a:xfrm>
            <a:off x="5821136" y="-857249"/>
            <a:ext cx="4441371" cy="4490356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776299" y="281780"/>
            <a:ext cx="4538751" cy="129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>
                <a:solidFill>
                  <a:schemeClr val="dk1"/>
                </a:solidFill>
                <a:latin typeface="Arial Black" panose="020B0A04020102020204" pitchFamily="34" charset="0"/>
              </a:rPr>
              <a:t>Historia i ewolucja</a:t>
            </a:r>
            <a:endParaRPr lang="en-US" sz="2400" b="1" dirty="0">
              <a:solidFill>
                <a:schemeClr val="dk1"/>
              </a:solidFill>
              <a:latin typeface="Arial Black" panose="020B0A040201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600" b="1" dirty="0"/>
              <a:t>Od ustnego przekazywania opowieści do nieustannie zmieniających się mediów</a:t>
            </a:r>
            <a:endParaRPr lang="en-US" sz="2800" b="1" dirty="0">
              <a:solidFill>
                <a:srgbClr val="293739"/>
              </a:solidFill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7868164" y="161094"/>
            <a:ext cx="1116199" cy="833661"/>
          </a:xfrm>
          <a:custGeom>
            <a:avLst/>
            <a:gdLst/>
            <a:ahLst/>
            <a:cxnLst/>
            <a:rect l="l" t="t" r="r" b="b"/>
            <a:pathLst>
              <a:path w="2232397" h="1667321" extrusionOk="0">
                <a:moveTo>
                  <a:pt x="0" y="0"/>
                </a:moveTo>
                <a:lnTo>
                  <a:pt x="2232397" y="0"/>
                </a:lnTo>
                <a:lnTo>
                  <a:pt x="2232397" y="1667321"/>
                </a:lnTo>
                <a:lnTo>
                  <a:pt x="0" y="1667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5;p19">
            <a:extLst>
              <a:ext uri="{FF2B5EF4-FFF2-40B4-BE49-F238E27FC236}">
                <a16:creationId xmlns:a16="http://schemas.microsoft.com/office/drawing/2014/main" id="{A459B986-3C69-CD81-AE94-318CC6E6F98A}"/>
              </a:ext>
            </a:extLst>
          </p:cNvPr>
          <p:cNvSpPr txBox="1"/>
          <p:nvPr/>
        </p:nvSpPr>
        <p:spPr>
          <a:xfrm>
            <a:off x="288983" y="1657207"/>
            <a:ext cx="6318867" cy="235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dk1"/>
                </a:solidFill>
              </a:rPr>
              <a:t>Ustne</a:t>
            </a:r>
            <a:endParaRPr lang="en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</a:t>
            </a:r>
            <a:r>
              <a:rPr lang="pl-PL" sz="1800" dirty="0">
                <a:solidFill>
                  <a:schemeClr val="dk1"/>
                </a:solidFill>
              </a:rPr>
              <a:t>Pisemne</a:t>
            </a:r>
            <a:r>
              <a:rPr lang="en" sz="1800" dirty="0">
                <a:solidFill>
                  <a:schemeClr val="dk1"/>
                </a:solidFill>
              </a:rPr>
              <a:t>	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	</a:t>
            </a:r>
            <a:r>
              <a:rPr lang="pl-PL" sz="1800" dirty="0">
                <a:solidFill>
                  <a:schemeClr val="dk1"/>
                </a:solidFill>
              </a:rPr>
              <a:t>Drukowane</a:t>
            </a:r>
            <a:endParaRPr lang="en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pl-PL" sz="1800" dirty="0">
                <a:solidFill>
                  <a:schemeClr val="dk1"/>
                </a:solidFill>
              </a:rPr>
              <a:t>Wizualne/audiowizualne</a:t>
            </a:r>
            <a:endParaRPr lang="en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				</a:t>
            </a:r>
            <a:r>
              <a:rPr lang="pl-PL" sz="1800" dirty="0">
                <a:solidFill>
                  <a:schemeClr val="dk1"/>
                </a:solidFill>
              </a:rPr>
              <a:t>Cyfrowe</a:t>
            </a:r>
            <a:endParaRPr lang="en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					Online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EC0B6-07E2-4F4F-C4C2-0AEEDC8B9EE3}"/>
              </a:ext>
            </a:extLst>
          </p:cNvPr>
          <p:cNvSpPr txBox="1"/>
          <p:nvPr/>
        </p:nvSpPr>
        <p:spPr>
          <a:xfrm>
            <a:off x="1388567" y="4259265"/>
            <a:ext cx="6653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Każde nowe rozwiązanie technologiczne poszerzało nasze możliwości opowiadania historii. </a:t>
            </a:r>
          </a:p>
          <a:p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Narzędzia cyfrowe to tylko najnowszy rozdział w tej historii.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E6D53-48E8-19E0-0D92-7DC2F5952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163" y="4552960"/>
            <a:ext cx="1167063" cy="4490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Shape 203">
          <a:extLst>
            <a:ext uri="{FF2B5EF4-FFF2-40B4-BE49-F238E27FC236}">
              <a16:creationId xmlns:a16="http://schemas.microsoft.com/office/drawing/2014/main" id="{5CE11A69-120F-70F7-7CB3-44609E6C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>
            <a:extLst>
              <a:ext uri="{FF2B5EF4-FFF2-40B4-BE49-F238E27FC236}">
                <a16:creationId xmlns:a16="http://schemas.microsoft.com/office/drawing/2014/main" id="{A46FF515-5E8F-AF2A-1E72-7CCDB8996FED}"/>
              </a:ext>
            </a:extLst>
          </p:cNvPr>
          <p:cNvSpPr/>
          <p:nvPr/>
        </p:nvSpPr>
        <p:spPr>
          <a:xfrm rot="742437">
            <a:off x="6172291" y="-608678"/>
            <a:ext cx="6082420" cy="7779840"/>
          </a:xfrm>
          <a:custGeom>
            <a:avLst/>
            <a:gdLst/>
            <a:ahLst/>
            <a:cxnLst/>
            <a:rect l="l" t="t" r="r" b="b"/>
            <a:pathLst>
              <a:path w="12124743" h="15508393" extrusionOk="0">
                <a:moveTo>
                  <a:pt x="0" y="0"/>
                </a:moveTo>
                <a:lnTo>
                  <a:pt x="12124744" y="0"/>
                </a:lnTo>
                <a:lnTo>
                  <a:pt x="12124744" y="15508393"/>
                </a:lnTo>
                <a:lnTo>
                  <a:pt x="0" y="15508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5">
            <a:extLst>
              <a:ext uri="{FF2B5EF4-FFF2-40B4-BE49-F238E27FC236}">
                <a16:creationId xmlns:a16="http://schemas.microsoft.com/office/drawing/2014/main" id="{A67CD008-B766-9F13-8747-9B338293C7A8}"/>
              </a:ext>
            </a:extLst>
          </p:cNvPr>
          <p:cNvSpPr/>
          <p:nvPr/>
        </p:nvSpPr>
        <p:spPr>
          <a:xfrm rot="742437">
            <a:off x="6549026" y="-378021"/>
            <a:ext cx="6082420" cy="7779840"/>
          </a:xfrm>
          <a:custGeom>
            <a:avLst/>
            <a:gdLst/>
            <a:ahLst/>
            <a:cxnLst/>
            <a:rect l="l" t="t" r="r" b="b"/>
            <a:pathLst>
              <a:path w="12124743" h="15508393" extrusionOk="0">
                <a:moveTo>
                  <a:pt x="0" y="0"/>
                </a:moveTo>
                <a:lnTo>
                  <a:pt x="12124743" y="0"/>
                </a:lnTo>
                <a:lnTo>
                  <a:pt x="12124743" y="15508393"/>
                </a:lnTo>
                <a:lnTo>
                  <a:pt x="0" y="15508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5">
            <a:extLst>
              <a:ext uri="{FF2B5EF4-FFF2-40B4-BE49-F238E27FC236}">
                <a16:creationId xmlns:a16="http://schemas.microsoft.com/office/drawing/2014/main" id="{215374B0-38EE-3B7C-CBA4-EA6530779EEF}"/>
              </a:ext>
            </a:extLst>
          </p:cNvPr>
          <p:cNvSpPr txBox="1"/>
          <p:nvPr/>
        </p:nvSpPr>
        <p:spPr>
          <a:xfrm>
            <a:off x="846192" y="2657350"/>
            <a:ext cx="3361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83936"/>
              </a:solidFill>
            </a:endParaRPr>
          </a:p>
        </p:txBody>
      </p:sp>
      <p:sp>
        <p:nvSpPr>
          <p:cNvPr id="251" name="Google Shape;251;p25">
            <a:extLst>
              <a:ext uri="{FF2B5EF4-FFF2-40B4-BE49-F238E27FC236}">
                <a16:creationId xmlns:a16="http://schemas.microsoft.com/office/drawing/2014/main" id="{C22DCE47-556E-B7A2-BB1D-1FCBF32DF10E}"/>
              </a:ext>
            </a:extLst>
          </p:cNvPr>
          <p:cNvSpPr txBox="1"/>
          <p:nvPr/>
        </p:nvSpPr>
        <p:spPr>
          <a:xfrm>
            <a:off x="444556" y="274748"/>
            <a:ext cx="7525671" cy="117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4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chemeClr val="dk1"/>
                </a:solidFill>
              </a:rPr>
              <a:t>Rezonans emocjonalny:</a:t>
            </a:r>
          </a:p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chemeClr val="dk1"/>
                </a:solidFill>
              </a:rPr>
              <a:t>Jak obrazy wywołują empatię</a:t>
            </a:r>
          </a:p>
        </p:txBody>
      </p:sp>
      <p:sp>
        <p:nvSpPr>
          <p:cNvPr id="268" name="Google Shape;268;p25">
            <a:extLst>
              <a:ext uri="{FF2B5EF4-FFF2-40B4-BE49-F238E27FC236}">
                <a16:creationId xmlns:a16="http://schemas.microsoft.com/office/drawing/2014/main" id="{48503C50-64E4-ADE0-7BFF-BD67110DF0BE}"/>
              </a:ext>
            </a:extLst>
          </p:cNvPr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5">
            <a:extLst>
              <a:ext uri="{FF2B5EF4-FFF2-40B4-BE49-F238E27FC236}">
                <a16:creationId xmlns:a16="http://schemas.microsoft.com/office/drawing/2014/main" id="{F56A2144-A812-AE98-7457-6F3A2ECA4A02}"/>
              </a:ext>
            </a:extLst>
          </p:cNvPr>
          <p:cNvSpPr txBox="1"/>
          <p:nvPr/>
        </p:nvSpPr>
        <p:spPr>
          <a:xfrm>
            <a:off x="-43821" y="1997264"/>
            <a:ext cx="7311000" cy="341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dk1"/>
                </a:solidFill>
              </a:rPr>
              <a:t>Fotografia </a:t>
            </a:r>
            <a:r>
              <a:rPr lang="pl-PL" sz="1800" b="1" dirty="0" err="1">
                <a:solidFill>
                  <a:schemeClr val="dk1"/>
                </a:solidFill>
              </a:rPr>
              <a:t>uchwyca</a:t>
            </a:r>
            <a:r>
              <a:rPr lang="pl-PL" sz="1800" b="1" dirty="0">
                <a:solidFill>
                  <a:schemeClr val="dk1"/>
                </a:solidFill>
              </a:rPr>
              <a:t> chwile, uczucia i kontekst</a:t>
            </a:r>
            <a:r>
              <a:rPr lang="pl-PL" sz="1800" dirty="0">
                <a:solidFill>
                  <a:schemeClr val="dk1"/>
                </a:solidFill>
              </a:rPr>
              <a:t>.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dk1"/>
                </a:solidFill>
              </a:rPr>
              <a:t>Obrazy przekazują </a:t>
            </a:r>
            <a:r>
              <a:rPr lang="pl-PL" sz="1800" b="1" dirty="0">
                <a:solidFill>
                  <a:schemeClr val="dk1"/>
                </a:solidFill>
              </a:rPr>
              <a:t>więcej</a:t>
            </a:r>
            <a:r>
              <a:rPr lang="pl-PL" sz="1800" dirty="0">
                <a:solidFill>
                  <a:schemeClr val="dk1"/>
                </a:solidFill>
              </a:rPr>
              <a:t> niż słowa.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dk1"/>
                </a:solidFill>
              </a:rPr>
              <a:t>Twoje </a:t>
            </a:r>
            <a:r>
              <a:rPr lang="pl-PL" sz="1800" b="1" dirty="0">
                <a:solidFill>
                  <a:schemeClr val="dk1"/>
                </a:solidFill>
              </a:rPr>
              <a:t>unikalne</a:t>
            </a:r>
            <a:r>
              <a:rPr lang="pl-PL" sz="1800" dirty="0">
                <a:solidFill>
                  <a:schemeClr val="dk1"/>
                </a:solidFill>
              </a:rPr>
              <a:t> </a:t>
            </a:r>
            <a:r>
              <a:rPr lang="pl-PL" sz="1800" b="1" dirty="0">
                <a:solidFill>
                  <a:schemeClr val="dk1"/>
                </a:solidFill>
              </a:rPr>
              <a:t>spojrzenie</a:t>
            </a:r>
            <a:r>
              <a:rPr lang="pl-PL" sz="1800" dirty="0">
                <a:solidFill>
                  <a:schemeClr val="dk1"/>
                </a:solidFill>
              </a:rPr>
              <a:t> staje się głównym bohaterem.</a:t>
            </a: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dk1"/>
                </a:solidFill>
              </a:rPr>
              <a:t>Zaangażowanie emocjonalne pomaga odbiorcom nawiązać głęboką więź.</a:t>
            </a:r>
            <a:br>
              <a:rPr lang="en" sz="11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11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rgbClr val="38393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A81126-F65C-F085-E193-093DE82E8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BFC7E-37AF-15BC-452B-CD6214EEE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500" y="4453560"/>
            <a:ext cx="1229299" cy="4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812C3A-2F75-7C51-8B21-D470BA0D19E2}"/>
              </a:ext>
            </a:extLst>
          </p:cNvPr>
          <p:cNvGrpSpPr/>
          <p:nvPr/>
        </p:nvGrpSpPr>
        <p:grpSpPr>
          <a:xfrm>
            <a:off x="-504980" y="-639360"/>
            <a:ext cx="3211159" cy="3616107"/>
            <a:chOff x="392504" y="24900"/>
            <a:chExt cx="3211159" cy="3616107"/>
          </a:xfrm>
        </p:grpSpPr>
        <p:sp>
          <p:nvSpPr>
            <p:cNvPr id="275" name="Google Shape;275;p26"/>
            <p:cNvSpPr/>
            <p:nvPr/>
          </p:nvSpPr>
          <p:spPr>
            <a:xfrm rot="1822748">
              <a:off x="392504" y="24900"/>
              <a:ext cx="3211159" cy="3616107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4272B7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6"/>
            <p:cNvSpPr/>
            <p:nvPr/>
          </p:nvSpPr>
          <p:spPr>
            <a:xfrm rot="1851252">
              <a:off x="598698" y="328047"/>
              <a:ext cx="2856041" cy="3218215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E1BC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6"/>
            <p:cNvSpPr/>
            <p:nvPr/>
          </p:nvSpPr>
          <p:spPr>
            <a:xfrm rot="1857825">
              <a:off x="791230" y="564271"/>
              <a:ext cx="2413705" cy="2704873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19108" t="-8259" r="-30517"/>
              </a:stretch>
            </a:blip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26"/>
          <p:cNvSpPr txBox="1"/>
          <p:nvPr/>
        </p:nvSpPr>
        <p:spPr>
          <a:xfrm>
            <a:off x="3123122" y="186428"/>
            <a:ext cx="59743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383936"/>
                </a:solidFill>
                <a:latin typeface="Arial Black" panose="020B0A04020102020204" pitchFamily="34" charset="0"/>
              </a:rPr>
              <a:t>Struktura opowieści w narracjach wizualnych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383936"/>
                </a:solidFill>
                <a:latin typeface="Arial Black" panose="020B0A04020102020204" pitchFamily="34" charset="0"/>
              </a:rPr>
              <a:t>część 1</a:t>
            </a:r>
          </a:p>
        </p:txBody>
      </p:sp>
      <p:sp>
        <p:nvSpPr>
          <p:cNvPr id="279" name="Google Shape;279;p26"/>
          <p:cNvSpPr/>
          <p:nvPr/>
        </p:nvSpPr>
        <p:spPr>
          <a:xfrm>
            <a:off x="3384127" y="2171558"/>
            <a:ext cx="2113967" cy="2018959"/>
          </a:xfrm>
          <a:custGeom>
            <a:avLst/>
            <a:gdLst/>
            <a:ahLst/>
            <a:cxnLst/>
            <a:rect l="l" t="t" r="r" b="b"/>
            <a:pathLst>
              <a:path w="2818622" h="2691945" extrusionOk="0">
                <a:moveTo>
                  <a:pt x="2694161" y="2691945"/>
                </a:moveTo>
                <a:lnTo>
                  <a:pt x="124460" y="2691945"/>
                </a:lnTo>
                <a:cubicBezTo>
                  <a:pt x="55880" y="2691945"/>
                  <a:pt x="0" y="2636065"/>
                  <a:pt x="0" y="25674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94162" y="0"/>
                </a:lnTo>
                <a:cubicBezTo>
                  <a:pt x="2762741" y="0"/>
                  <a:pt x="2818622" y="55880"/>
                  <a:pt x="2818622" y="124460"/>
                </a:cubicBezTo>
                <a:lnTo>
                  <a:pt x="2818622" y="2567485"/>
                </a:lnTo>
                <a:cubicBezTo>
                  <a:pt x="2818622" y="2636065"/>
                  <a:pt x="2762741" y="2691945"/>
                  <a:pt x="2694162" y="269194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5689437" y="2171558"/>
            <a:ext cx="2113967" cy="2018959"/>
          </a:xfrm>
          <a:custGeom>
            <a:avLst/>
            <a:gdLst/>
            <a:ahLst/>
            <a:cxnLst/>
            <a:rect l="l" t="t" r="r" b="b"/>
            <a:pathLst>
              <a:path w="2818622" h="2691945" extrusionOk="0">
                <a:moveTo>
                  <a:pt x="2694161" y="2691945"/>
                </a:moveTo>
                <a:lnTo>
                  <a:pt x="124460" y="2691945"/>
                </a:lnTo>
                <a:cubicBezTo>
                  <a:pt x="55880" y="2691945"/>
                  <a:pt x="0" y="2636065"/>
                  <a:pt x="0" y="25674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94162" y="0"/>
                </a:lnTo>
                <a:cubicBezTo>
                  <a:pt x="2762741" y="0"/>
                  <a:pt x="2818622" y="55880"/>
                  <a:pt x="2818622" y="124460"/>
                </a:cubicBezTo>
                <a:lnTo>
                  <a:pt x="2818622" y="2567485"/>
                </a:lnTo>
                <a:cubicBezTo>
                  <a:pt x="2818622" y="2636065"/>
                  <a:pt x="2762741" y="2691945"/>
                  <a:pt x="2694162" y="269194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>
            <a:off x="3123122" y="1464191"/>
            <a:ext cx="5631900" cy="384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pl-PL" sz="2300" b="1" dirty="0">
                <a:solidFill>
                  <a:schemeClr val="bg2">
                    <a:lumMod val="75000"/>
                  </a:schemeClr>
                </a:solidFill>
              </a:rPr>
              <a:t>Piramida Freytaga:</a:t>
            </a:r>
          </a:p>
          <a:p>
            <a:pPr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</a:pPr>
            <a:r>
              <a:rPr lang="pl-PL" sz="2400" b="1" dirty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pl-PL" sz="1800" dirty="0">
                <a:solidFill>
                  <a:schemeClr val="bg2">
                    <a:lumMod val="75000"/>
                  </a:schemeClr>
                </a:solidFill>
              </a:rPr>
              <a:t>. Ekspozycja </a:t>
            </a:r>
          </a:p>
          <a:p>
            <a:pPr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</a:pPr>
            <a:r>
              <a:rPr lang="pl-PL" sz="24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pl-PL" sz="1800" dirty="0">
                <a:solidFill>
                  <a:schemeClr val="bg2">
                    <a:lumMod val="75000"/>
                  </a:schemeClr>
                </a:solidFill>
              </a:rPr>
              <a:t>. Rozwój akcji </a:t>
            </a:r>
          </a:p>
          <a:p>
            <a:pPr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</a:pPr>
            <a:r>
              <a:rPr lang="pl-PL" sz="2400" b="1" dirty="0">
                <a:solidFill>
                  <a:schemeClr val="bg2">
                    <a:lumMod val="75000"/>
                  </a:schemeClr>
                </a:solidFill>
              </a:rPr>
              <a:t>3</a:t>
            </a:r>
            <a:r>
              <a:rPr lang="pl-PL" sz="1800" dirty="0">
                <a:solidFill>
                  <a:schemeClr val="bg2">
                    <a:lumMod val="75000"/>
                  </a:schemeClr>
                </a:solidFill>
              </a:rPr>
              <a:t>. Punkt kulminacyjny </a:t>
            </a:r>
          </a:p>
          <a:p>
            <a:pPr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</a:pPr>
            <a:r>
              <a:rPr lang="pl-PL" sz="2400" b="1" dirty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pl-PL" sz="1800" dirty="0">
                <a:solidFill>
                  <a:schemeClr val="bg2">
                    <a:lumMod val="75000"/>
                  </a:schemeClr>
                </a:solidFill>
              </a:rPr>
              <a:t>. Upadek akcji </a:t>
            </a:r>
          </a:p>
          <a:p>
            <a:pPr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</a:pPr>
            <a:r>
              <a:rPr lang="pl-PL" sz="2400" b="1" dirty="0">
                <a:solidFill>
                  <a:schemeClr val="bg2">
                    <a:lumMod val="75000"/>
                  </a:schemeClr>
                </a:solidFill>
              </a:rPr>
              <a:t>5</a:t>
            </a:r>
            <a:r>
              <a:rPr lang="pl-PL" sz="1800" dirty="0">
                <a:solidFill>
                  <a:schemeClr val="bg2">
                    <a:lumMod val="75000"/>
                  </a:schemeClr>
                </a:solidFill>
              </a:rPr>
              <a:t>. Rozwiązanie</a:t>
            </a:r>
          </a:p>
          <a:p>
            <a:pPr marL="0" marR="0" lvl="0" indent="0" algn="just" rtl="0">
              <a:lnSpc>
                <a:spcPct val="13999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 dirty="0">
              <a:solidFill>
                <a:srgbClr val="383936"/>
              </a:solidFill>
            </a:endParaRPr>
          </a:p>
        </p:txBody>
      </p:sp>
      <p:sp>
        <p:nvSpPr>
          <p:cNvPr id="282" name="Google Shape;282;p26"/>
          <p:cNvSpPr/>
          <p:nvPr/>
        </p:nvSpPr>
        <p:spPr>
          <a:xfrm flipH="1">
            <a:off x="6853989" y="2663885"/>
            <a:ext cx="2353380" cy="2479615"/>
          </a:xfrm>
          <a:custGeom>
            <a:avLst/>
            <a:gdLst/>
            <a:ahLst/>
            <a:cxnLst/>
            <a:rect l="l" t="t" r="r" b="b"/>
            <a:pathLst>
              <a:path w="4706760" h="4959230" extrusionOk="0">
                <a:moveTo>
                  <a:pt x="4706761" y="0"/>
                </a:moveTo>
                <a:lnTo>
                  <a:pt x="0" y="0"/>
                </a:lnTo>
                <a:lnTo>
                  <a:pt x="0" y="4959230"/>
                </a:lnTo>
                <a:lnTo>
                  <a:pt x="4706761" y="4959230"/>
                </a:lnTo>
                <a:lnTo>
                  <a:pt x="470676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47BB7-6F0E-E734-53E9-C81F50D2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404" y="4582359"/>
            <a:ext cx="1294058" cy="4978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/>
          <p:nvPr/>
        </p:nvSpPr>
        <p:spPr>
          <a:xfrm>
            <a:off x="3527549" y="298434"/>
            <a:ext cx="5202793" cy="39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383936"/>
                </a:solidFill>
                <a:latin typeface="Arial Black" panose="020B0A04020102020204" pitchFamily="34" charset="0"/>
              </a:rPr>
              <a:t>O jaką znaną historię chodzi?</a:t>
            </a:r>
          </a:p>
        </p:txBody>
      </p:sp>
      <p:sp>
        <p:nvSpPr>
          <p:cNvPr id="293" name="Google Shape;293;p27"/>
          <p:cNvSpPr/>
          <p:nvPr/>
        </p:nvSpPr>
        <p:spPr>
          <a:xfrm>
            <a:off x="3384127" y="2171558"/>
            <a:ext cx="2113967" cy="2018959"/>
          </a:xfrm>
          <a:custGeom>
            <a:avLst/>
            <a:gdLst/>
            <a:ahLst/>
            <a:cxnLst/>
            <a:rect l="l" t="t" r="r" b="b"/>
            <a:pathLst>
              <a:path w="2818622" h="2691945" extrusionOk="0">
                <a:moveTo>
                  <a:pt x="2694161" y="2691945"/>
                </a:moveTo>
                <a:lnTo>
                  <a:pt x="124460" y="2691945"/>
                </a:lnTo>
                <a:cubicBezTo>
                  <a:pt x="55880" y="2691945"/>
                  <a:pt x="0" y="2636065"/>
                  <a:pt x="0" y="25674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94162" y="0"/>
                </a:lnTo>
                <a:cubicBezTo>
                  <a:pt x="2762741" y="0"/>
                  <a:pt x="2818622" y="55880"/>
                  <a:pt x="2818622" y="124460"/>
                </a:cubicBezTo>
                <a:lnTo>
                  <a:pt x="2818622" y="2567485"/>
                </a:lnTo>
                <a:cubicBezTo>
                  <a:pt x="2818622" y="2636065"/>
                  <a:pt x="2762741" y="2691945"/>
                  <a:pt x="2694162" y="269194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7"/>
          <p:cNvSpPr/>
          <p:nvPr/>
        </p:nvSpPr>
        <p:spPr>
          <a:xfrm>
            <a:off x="5689437" y="2171558"/>
            <a:ext cx="2113967" cy="2018959"/>
          </a:xfrm>
          <a:custGeom>
            <a:avLst/>
            <a:gdLst/>
            <a:ahLst/>
            <a:cxnLst/>
            <a:rect l="l" t="t" r="r" b="b"/>
            <a:pathLst>
              <a:path w="2818622" h="2691945" extrusionOk="0">
                <a:moveTo>
                  <a:pt x="2694161" y="2691945"/>
                </a:moveTo>
                <a:lnTo>
                  <a:pt x="124460" y="2691945"/>
                </a:lnTo>
                <a:cubicBezTo>
                  <a:pt x="55880" y="2691945"/>
                  <a:pt x="0" y="2636065"/>
                  <a:pt x="0" y="25674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94162" y="0"/>
                </a:lnTo>
                <a:cubicBezTo>
                  <a:pt x="2762741" y="0"/>
                  <a:pt x="2818622" y="55880"/>
                  <a:pt x="2818622" y="124460"/>
                </a:cubicBezTo>
                <a:lnTo>
                  <a:pt x="2818622" y="2567485"/>
                </a:lnTo>
                <a:cubicBezTo>
                  <a:pt x="2818622" y="2636065"/>
                  <a:pt x="2762741" y="2691945"/>
                  <a:pt x="2694162" y="269194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3527550" y="1078829"/>
            <a:ext cx="5202792" cy="349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rtl="0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800" dirty="0">
                <a:solidFill>
                  <a:schemeClr val="dk1"/>
                </a:solidFill>
              </a:rPr>
              <a:t>Przedstawienie dwóch rodzin   </a:t>
            </a:r>
          </a:p>
          <a:p>
            <a:pPr marL="457200" marR="0" lvl="0" indent="-457200" rtl="0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800" dirty="0">
                <a:solidFill>
                  <a:schemeClr val="dk1"/>
                </a:solidFill>
              </a:rPr>
              <a:t>Chłopak i dziewczyna spotykają się, zakochują w sobie i pobierają się, pomimo sprzeciwu rodzin </a:t>
            </a:r>
          </a:p>
          <a:p>
            <a:pPr marL="457200" marR="0" lvl="0" indent="-457200" rtl="0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800" dirty="0">
                <a:solidFill>
                  <a:schemeClr val="dk1"/>
                </a:solidFill>
              </a:rPr>
              <a:t>Dwa morderstwa komplikują sytuację chłopaka, co prowadzi do jego wygnania </a:t>
            </a:r>
          </a:p>
          <a:p>
            <a:pPr marL="457200" marR="0" lvl="0" indent="-457200" rtl="0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800" dirty="0">
                <a:solidFill>
                  <a:schemeClr val="dk1"/>
                </a:solidFill>
              </a:rPr>
              <a:t>Dziewczyna udaje swoją śmierć, aby uniknąć małżeństwa z kimś innym</a:t>
            </a:r>
          </a:p>
          <a:p>
            <a:pPr marL="457200" marR="0" lvl="0" indent="-457200" rtl="0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1800" dirty="0">
                <a:solidFill>
                  <a:schemeClr val="dk1"/>
                </a:solidFill>
              </a:rPr>
              <a:t>Chłopak i dziewczyna popełniają samobójstwo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8FFCFC-B7B6-39F5-FC17-072A3A0F7713}"/>
              </a:ext>
            </a:extLst>
          </p:cNvPr>
          <p:cNvGrpSpPr/>
          <p:nvPr/>
        </p:nvGrpSpPr>
        <p:grpSpPr>
          <a:xfrm>
            <a:off x="-504980" y="-639360"/>
            <a:ext cx="3211159" cy="3616107"/>
            <a:chOff x="392504" y="24900"/>
            <a:chExt cx="3211159" cy="3616107"/>
          </a:xfrm>
        </p:grpSpPr>
        <p:sp>
          <p:nvSpPr>
            <p:cNvPr id="3" name="Google Shape;275;p26">
              <a:extLst>
                <a:ext uri="{FF2B5EF4-FFF2-40B4-BE49-F238E27FC236}">
                  <a16:creationId xmlns:a16="http://schemas.microsoft.com/office/drawing/2014/main" id="{8C391868-DA89-DC74-16DD-5D6EBCF2C71E}"/>
                </a:ext>
              </a:extLst>
            </p:cNvPr>
            <p:cNvSpPr/>
            <p:nvPr/>
          </p:nvSpPr>
          <p:spPr>
            <a:xfrm rot="1822748">
              <a:off x="392504" y="24900"/>
              <a:ext cx="3211159" cy="3616107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4272B7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276;p26">
              <a:extLst>
                <a:ext uri="{FF2B5EF4-FFF2-40B4-BE49-F238E27FC236}">
                  <a16:creationId xmlns:a16="http://schemas.microsoft.com/office/drawing/2014/main" id="{A736C87A-1CEE-9795-1A4E-CF86B03596E9}"/>
                </a:ext>
              </a:extLst>
            </p:cNvPr>
            <p:cNvSpPr/>
            <p:nvPr/>
          </p:nvSpPr>
          <p:spPr>
            <a:xfrm rot="1851252">
              <a:off x="598698" y="328047"/>
              <a:ext cx="2856041" cy="3218215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E1BC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5AA1256-7CC5-4D69-0170-B9029D77BAB8}"/>
              </a:ext>
            </a:extLst>
          </p:cNvPr>
          <p:cNvGrpSpPr/>
          <p:nvPr/>
        </p:nvGrpSpPr>
        <p:grpSpPr>
          <a:xfrm rot="1484615">
            <a:off x="-264195" y="93308"/>
            <a:ext cx="2644436" cy="2813071"/>
            <a:chOff x="30480" y="591820"/>
            <a:chExt cx="12736830" cy="122593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68306DA-EE5C-A30F-BA71-95C1751A3B93}"/>
                </a:ext>
              </a:extLst>
            </p:cNvPr>
            <p:cNvSpPr/>
            <p:nvPr/>
          </p:nvSpPr>
          <p:spPr>
            <a:xfrm rot="-1431928">
              <a:off x="-431168" y="-314296"/>
              <a:ext cx="12643765" cy="12729061"/>
            </a:xfrm>
            <a:custGeom>
              <a:avLst/>
              <a:gdLst/>
              <a:ahLst/>
              <a:cxnLst/>
              <a:rect l="l" t="t" r="r" b="b"/>
              <a:pathLst>
                <a:path w="12643765" h="12729061">
                  <a:moveTo>
                    <a:pt x="12578692" y="7000115"/>
                  </a:moveTo>
                  <a:cubicBezTo>
                    <a:pt x="12437017" y="4586298"/>
                    <a:pt x="11036402" y="2243214"/>
                    <a:pt x="8964758" y="1055876"/>
                  </a:cubicBezTo>
                  <a:cubicBezTo>
                    <a:pt x="7312679" y="0"/>
                    <a:pt x="5777177" y="319170"/>
                    <a:pt x="4316127" y="1047627"/>
                  </a:cubicBezTo>
                  <a:cubicBezTo>
                    <a:pt x="2855077" y="1776085"/>
                    <a:pt x="1700247" y="3017757"/>
                    <a:pt x="841733" y="4405801"/>
                  </a:cubicBezTo>
                  <a:cubicBezTo>
                    <a:pt x="388428" y="5138483"/>
                    <a:pt x="0" y="5956808"/>
                    <a:pt x="14483" y="6818680"/>
                  </a:cubicBezTo>
                  <a:cubicBezTo>
                    <a:pt x="32452" y="7911235"/>
                    <a:pt x="693432" y="8893869"/>
                    <a:pt x="1467273" y="9665351"/>
                  </a:cubicBezTo>
                  <a:cubicBezTo>
                    <a:pt x="3548930" y="11740358"/>
                    <a:pt x="6794450" y="12729061"/>
                    <a:pt x="9564801" y="11743842"/>
                  </a:cubicBezTo>
                  <a:cubicBezTo>
                    <a:pt x="10431591" y="11435733"/>
                    <a:pt x="11252789" y="10932472"/>
                    <a:pt x="11795439" y="10189323"/>
                  </a:cubicBezTo>
                  <a:cubicBezTo>
                    <a:pt x="12454003" y="9287755"/>
                    <a:pt x="12643765" y="8114900"/>
                    <a:pt x="12578692" y="7000115"/>
                  </a:cubicBezTo>
                  <a:close/>
                </a:path>
              </a:pathLst>
            </a:custGeom>
            <a:blipFill>
              <a:blip r:embed="rId4"/>
              <a:stretch>
                <a:fillRect t="-2893" r="-58060" b="-136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F64B87-EAFE-EC7E-0DFC-035ABF0CD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404" y="4522257"/>
            <a:ext cx="1229298" cy="4729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/>
          <p:nvPr/>
        </p:nvSpPr>
        <p:spPr>
          <a:xfrm>
            <a:off x="2938956" y="135736"/>
            <a:ext cx="5949713" cy="225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 b="1" dirty="0">
                <a:solidFill>
                  <a:srgbClr val="383936"/>
                </a:solidFill>
                <a:latin typeface="Arial Black" panose="020B0A04020102020204" pitchFamily="34" charset="0"/>
              </a:rPr>
              <a:t>Struktura opowieści w narracjach wizualnych </a:t>
            </a:r>
          </a:p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 b="1" dirty="0">
                <a:solidFill>
                  <a:srgbClr val="383936"/>
                </a:solidFill>
                <a:latin typeface="Arial Black" panose="020B0A04020102020204" pitchFamily="34" charset="0"/>
              </a:rPr>
              <a:t>część 2: </a:t>
            </a:r>
          </a:p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300" b="1" dirty="0">
              <a:solidFill>
                <a:srgbClr val="383936"/>
              </a:solidFill>
            </a:endParaRPr>
          </a:p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 b="1" i="1" dirty="0">
                <a:solidFill>
                  <a:schemeClr val="bg2">
                    <a:lumMod val="75000"/>
                  </a:schemeClr>
                </a:solidFill>
              </a:rPr>
              <a:t>Aby łamać zasady, trzeba je najpierw poznać.</a:t>
            </a:r>
          </a:p>
        </p:txBody>
      </p:sp>
      <p:sp>
        <p:nvSpPr>
          <p:cNvPr id="306" name="Google Shape;306;p28"/>
          <p:cNvSpPr/>
          <p:nvPr/>
        </p:nvSpPr>
        <p:spPr>
          <a:xfrm>
            <a:off x="3384127" y="2171558"/>
            <a:ext cx="2113967" cy="2018959"/>
          </a:xfrm>
          <a:custGeom>
            <a:avLst/>
            <a:gdLst/>
            <a:ahLst/>
            <a:cxnLst/>
            <a:rect l="l" t="t" r="r" b="b"/>
            <a:pathLst>
              <a:path w="2818622" h="2691945" extrusionOk="0">
                <a:moveTo>
                  <a:pt x="2694161" y="2691945"/>
                </a:moveTo>
                <a:lnTo>
                  <a:pt x="124460" y="2691945"/>
                </a:lnTo>
                <a:cubicBezTo>
                  <a:pt x="55880" y="2691945"/>
                  <a:pt x="0" y="2636065"/>
                  <a:pt x="0" y="25674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94162" y="0"/>
                </a:lnTo>
                <a:cubicBezTo>
                  <a:pt x="2762741" y="0"/>
                  <a:pt x="2818622" y="55880"/>
                  <a:pt x="2818622" y="124460"/>
                </a:cubicBezTo>
                <a:lnTo>
                  <a:pt x="2818622" y="2567485"/>
                </a:lnTo>
                <a:cubicBezTo>
                  <a:pt x="2818622" y="2636065"/>
                  <a:pt x="2762741" y="2691945"/>
                  <a:pt x="2694162" y="269194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8"/>
          <p:cNvSpPr/>
          <p:nvPr/>
        </p:nvSpPr>
        <p:spPr>
          <a:xfrm>
            <a:off x="5689437" y="2171558"/>
            <a:ext cx="2113967" cy="2018959"/>
          </a:xfrm>
          <a:custGeom>
            <a:avLst/>
            <a:gdLst/>
            <a:ahLst/>
            <a:cxnLst/>
            <a:rect l="l" t="t" r="r" b="b"/>
            <a:pathLst>
              <a:path w="2818622" h="2691945" extrusionOk="0">
                <a:moveTo>
                  <a:pt x="2694161" y="2691945"/>
                </a:moveTo>
                <a:lnTo>
                  <a:pt x="124460" y="2691945"/>
                </a:lnTo>
                <a:cubicBezTo>
                  <a:pt x="55880" y="2691945"/>
                  <a:pt x="0" y="2636065"/>
                  <a:pt x="0" y="25674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94162" y="0"/>
                </a:lnTo>
                <a:cubicBezTo>
                  <a:pt x="2762741" y="0"/>
                  <a:pt x="2818622" y="55880"/>
                  <a:pt x="2818622" y="124460"/>
                </a:cubicBezTo>
                <a:lnTo>
                  <a:pt x="2818622" y="2567485"/>
                </a:lnTo>
                <a:cubicBezTo>
                  <a:pt x="2818622" y="2636065"/>
                  <a:pt x="2762741" y="2691945"/>
                  <a:pt x="2694162" y="269194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2225040" y="2284342"/>
            <a:ext cx="6801196" cy="241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lang="pl-PL" sz="1600" dirty="0">
                <a:solidFill>
                  <a:schemeClr val="dk1"/>
                </a:solidFill>
              </a:rPr>
              <a:t>Modele takie jak piramida są niezbędne do uzyskania solidnych podstaw, </a:t>
            </a:r>
            <a:r>
              <a:rPr lang="pl-PL" sz="1600" b="1" dirty="0">
                <a:solidFill>
                  <a:schemeClr val="dk1"/>
                </a:solidFill>
              </a:rPr>
              <a:t>ale</a:t>
            </a:r>
            <a:r>
              <a:rPr lang="pl-PL" sz="1600" dirty="0">
                <a:solidFill>
                  <a:schemeClr val="dk1"/>
                </a:solidFill>
              </a:rPr>
              <a:t>    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pl-PL" sz="1600" dirty="0">
                <a:solidFill>
                  <a:schemeClr val="dk1"/>
                </a:solidFill>
              </a:rPr>
              <a:t>Odchodzenie od modeli jest również mile widziane, o ile się je zna.     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pl-PL" sz="1600" dirty="0">
                <a:solidFill>
                  <a:schemeClr val="dk1"/>
                </a:solidFill>
              </a:rPr>
              <a:t>Nowe media za każdym razem tworzą nowe warunki i środowiska narracyjne. 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pl-PL" sz="1600" dirty="0">
                <a:solidFill>
                  <a:schemeClr val="dk1"/>
                </a:solidFill>
              </a:rPr>
              <a:t>Media cyfrowe słyną z przerywania ciągłości narracji.</a:t>
            </a:r>
          </a:p>
        </p:txBody>
      </p:sp>
      <p:sp>
        <p:nvSpPr>
          <p:cNvPr id="309" name="Google Shape;309;p28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819BA6-E950-7E17-813C-5BE094445641}"/>
              </a:ext>
            </a:extLst>
          </p:cNvPr>
          <p:cNvGrpSpPr/>
          <p:nvPr/>
        </p:nvGrpSpPr>
        <p:grpSpPr>
          <a:xfrm>
            <a:off x="-647700" y="-639360"/>
            <a:ext cx="3353879" cy="3616107"/>
            <a:chOff x="392504" y="24900"/>
            <a:chExt cx="3211159" cy="3616107"/>
          </a:xfrm>
        </p:grpSpPr>
        <p:sp>
          <p:nvSpPr>
            <p:cNvPr id="3" name="Google Shape;275;p26">
              <a:extLst>
                <a:ext uri="{FF2B5EF4-FFF2-40B4-BE49-F238E27FC236}">
                  <a16:creationId xmlns:a16="http://schemas.microsoft.com/office/drawing/2014/main" id="{4C0DE931-22F4-35AC-4694-79F7A9AC9E64}"/>
                </a:ext>
              </a:extLst>
            </p:cNvPr>
            <p:cNvSpPr/>
            <p:nvPr/>
          </p:nvSpPr>
          <p:spPr>
            <a:xfrm rot="1822748">
              <a:off x="392504" y="24900"/>
              <a:ext cx="3211159" cy="3616107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4272B7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276;p26">
              <a:extLst>
                <a:ext uri="{FF2B5EF4-FFF2-40B4-BE49-F238E27FC236}">
                  <a16:creationId xmlns:a16="http://schemas.microsoft.com/office/drawing/2014/main" id="{3D6B31FE-0841-2D2D-713E-29E5E7B578DD}"/>
                </a:ext>
              </a:extLst>
            </p:cNvPr>
            <p:cNvSpPr/>
            <p:nvPr/>
          </p:nvSpPr>
          <p:spPr>
            <a:xfrm rot="1851252">
              <a:off x="598698" y="328047"/>
              <a:ext cx="2856041" cy="3218215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E1BC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5AD61F42-4B0B-D657-3A60-A6D545AA5D60}"/>
              </a:ext>
            </a:extLst>
          </p:cNvPr>
          <p:cNvSpPr/>
          <p:nvPr/>
        </p:nvSpPr>
        <p:spPr>
          <a:xfrm rot="661030">
            <a:off x="-266179" y="-215990"/>
            <a:ext cx="2658967" cy="2954455"/>
          </a:xfrm>
          <a:custGeom>
            <a:avLst/>
            <a:gdLst/>
            <a:ahLst/>
            <a:cxnLst/>
            <a:rect l="l" t="t" r="r" b="b"/>
            <a:pathLst>
              <a:path w="12619519" h="12722664">
                <a:moveTo>
                  <a:pt x="12566588" y="7057035"/>
                </a:moveTo>
                <a:cubicBezTo>
                  <a:pt x="12451202" y="4641819"/>
                  <a:pt x="11076181" y="2283624"/>
                  <a:pt x="9017587" y="1073800"/>
                </a:cubicBezTo>
                <a:cubicBezTo>
                  <a:pt x="7377102" y="0"/>
                  <a:pt x="5838216" y="302433"/>
                  <a:pt x="4369321" y="1014940"/>
                </a:cubicBezTo>
                <a:cubicBezTo>
                  <a:pt x="2900427" y="1727446"/>
                  <a:pt x="1732146" y="2956472"/>
                  <a:pt x="858570" y="4335086"/>
                </a:cubicBezTo>
                <a:cubicBezTo>
                  <a:pt x="397315" y="5062789"/>
                  <a:pt x="0" y="5876836"/>
                  <a:pt x="5099" y="6738814"/>
                </a:cubicBezTo>
                <a:cubicBezTo>
                  <a:pt x="11171" y="7831501"/>
                  <a:pt x="661413" y="8821273"/>
                  <a:pt x="1426808" y="9601135"/>
                </a:cubicBezTo>
                <a:cubicBezTo>
                  <a:pt x="3485750" y="11698683"/>
                  <a:pt x="6720312" y="12722664"/>
                  <a:pt x="9501226" y="11767666"/>
                </a:cubicBezTo>
                <a:cubicBezTo>
                  <a:pt x="10371320" y="11469013"/>
                  <a:pt x="11197949" y="10974723"/>
                  <a:pt x="11748657" y="10237526"/>
                </a:cubicBezTo>
                <a:cubicBezTo>
                  <a:pt x="12416999" y="9343182"/>
                  <a:pt x="12619519" y="8172462"/>
                  <a:pt x="12566588" y="7057035"/>
                </a:cubicBezTo>
                <a:close/>
              </a:path>
            </a:pathLst>
          </a:custGeom>
          <a:blipFill>
            <a:blip r:embed="rId4"/>
            <a:stretch>
              <a:fillRect r="-4556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6D7D4-D00C-CC28-0B0E-2BDFA708F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404" y="4558974"/>
            <a:ext cx="1229298" cy="4729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9E0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/>
          <p:cNvSpPr/>
          <p:nvPr/>
        </p:nvSpPr>
        <p:spPr>
          <a:xfrm rot="-6179677">
            <a:off x="6565822" y="2314898"/>
            <a:ext cx="3333494" cy="3659524"/>
          </a:xfrm>
          <a:custGeom>
            <a:avLst/>
            <a:gdLst/>
            <a:ahLst/>
            <a:cxnLst/>
            <a:rect l="l" t="t" r="r" b="b"/>
            <a:pathLst>
              <a:path w="6662825" h="7314478" extrusionOk="0">
                <a:moveTo>
                  <a:pt x="0" y="0"/>
                </a:moveTo>
                <a:lnTo>
                  <a:pt x="6662825" y="0"/>
                </a:lnTo>
                <a:lnTo>
                  <a:pt x="6662825" y="7314478"/>
                </a:lnTo>
                <a:lnTo>
                  <a:pt x="0" y="7314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3"/>
          <p:cNvSpPr/>
          <p:nvPr/>
        </p:nvSpPr>
        <p:spPr>
          <a:xfrm>
            <a:off x="6158897" y="1633174"/>
            <a:ext cx="2347023" cy="5378594"/>
          </a:xfrm>
          <a:custGeom>
            <a:avLst/>
            <a:gdLst/>
            <a:ahLst/>
            <a:cxnLst/>
            <a:rect l="l" t="t" r="r" b="b"/>
            <a:pathLst>
              <a:path w="4694045" h="10757187" extrusionOk="0">
                <a:moveTo>
                  <a:pt x="0" y="0"/>
                </a:moveTo>
                <a:lnTo>
                  <a:pt x="4694045" y="0"/>
                </a:lnTo>
                <a:lnTo>
                  <a:pt x="4694045" y="10757187"/>
                </a:lnTo>
                <a:lnTo>
                  <a:pt x="0" y="10757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3"/>
          <p:cNvSpPr txBox="1"/>
          <p:nvPr/>
        </p:nvSpPr>
        <p:spPr>
          <a:xfrm>
            <a:off x="281353" y="445946"/>
            <a:ext cx="65060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Ćwiczenie</a:t>
            </a: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praktyczne</a:t>
            </a: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: „</a:t>
            </a:r>
            <a:r>
              <a:rPr lang="en-US" sz="20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Klasyczna</a:t>
            </a: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” </a:t>
            </a:r>
            <a:r>
              <a:rPr lang="en-US" sz="20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struktura</a:t>
            </a: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sz="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65" name="Google Shape;365;p33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117764" y="1277551"/>
            <a:ext cx="7138594" cy="288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>
              <a:buClr>
                <a:schemeClr val="tx1"/>
              </a:buClr>
              <a:buFont typeface="+mj-lt"/>
              <a:buAutoNum type="arabicPeriod"/>
            </a:pPr>
            <a:r>
              <a:rPr lang="pl-PL" sz="1700" dirty="0">
                <a:solidFill>
                  <a:schemeClr val="tx1"/>
                </a:solidFill>
              </a:rPr>
              <a:t>Obejrzyj film zatytułowany </a:t>
            </a:r>
            <a:r>
              <a:rPr lang="pl-PL" sz="1700" i="1" u="sng" dirty="0">
                <a:solidFill>
                  <a:schemeClr val="bg1"/>
                </a:solidFill>
              </a:rPr>
              <a:t>„The </a:t>
            </a:r>
            <a:r>
              <a:rPr lang="pl-PL" sz="1700" i="1" u="sng" dirty="0" err="1">
                <a:solidFill>
                  <a:schemeClr val="bg1"/>
                </a:solidFill>
              </a:rPr>
              <a:t>Underdogs</a:t>
            </a:r>
            <a:r>
              <a:rPr lang="pl-PL" sz="1700" i="1" u="sng" dirty="0">
                <a:solidFill>
                  <a:schemeClr val="bg1"/>
                </a:solidFill>
              </a:rPr>
              <a:t>” </a:t>
            </a:r>
            <a:r>
              <a:rPr lang="pl-PL" sz="1700" dirty="0">
                <a:solidFill>
                  <a:schemeClr val="tx1"/>
                </a:solidFill>
              </a:rPr>
              <a:t>(Słabsi).</a:t>
            </a:r>
          </a:p>
          <a:p>
            <a:pPr marL="457200" lvl="0" indent="-457200">
              <a:buClr>
                <a:schemeClr val="tx1"/>
              </a:buClr>
              <a:buFont typeface="+mj-lt"/>
              <a:buAutoNum type="arabicPeriod"/>
            </a:pPr>
            <a:endParaRPr lang="pl-PL" sz="1700" dirty="0">
              <a:solidFill>
                <a:schemeClr val="tx1"/>
              </a:solidFill>
            </a:endParaRPr>
          </a:p>
          <a:p>
            <a:pPr marL="457200" lvl="0" indent="-457200">
              <a:buClr>
                <a:schemeClr val="tx1"/>
              </a:buClr>
              <a:buFont typeface="+mj-lt"/>
              <a:buAutoNum type="arabicPeriod"/>
            </a:pPr>
            <a:r>
              <a:rPr lang="pl-PL" sz="1700" dirty="0">
                <a:solidFill>
                  <a:schemeClr val="tx1"/>
                </a:solidFill>
              </a:rPr>
              <a:t>Określ elementy struktury fabuły. Ile czasu zajmuje rozwinięcie poszczególnych części historii?</a:t>
            </a:r>
          </a:p>
          <a:p>
            <a:pPr marL="457200" lvl="0" indent="-457200">
              <a:buClr>
                <a:schemeClr val="tx1"/>
              </a:buClr>
              <a:buFont typeface="+mj-lt"/>
              <a:buAutoNum type="arabicPeriod"/>
            </a:pPr>
            <a:endParaRPr lang="pl-PL" sz="1700" dirty="0">
              <a:solidFill>
                <a:schemeClr val="tx1"/>
              </a:solidFill>
            </a:endParaRPr>
          </a:p>
          <a:p>
            <a:pPr marL="457200" lvl="0" indent="-457200">
              <a:buClr>
                <a:schemeClr val="tx1"/>
              </a:buClr>
              <a:buFont typeface="+mj-lt"/>
              <a:buAutoNum type="arabicPeriod"/>
            </a:pPr>
            <a:r>
              <a:rPr lang="pl-PL" sz="1700" dirty="0">
                <a:solidFill>
                  <a:schemeClr val="tx1"/>
                </a:solidFill>
              </a:rPr>
              <a:t>Jakie emocje wywołuje w Tobie ta historia?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endParaRPr lang="en-US" sz="1700" dirty="0">
              <a:solidFill>
                <a:schemeClr val="tx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endParaRPr lang="en-US" sz="1700" dirty="0">
              <a:solidFill>
                <a:schemeClr val="tx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endParaRPr lang="en-US" sz="1700" dirty="0">
              <a:solidFill>
                <a:schemeClr val="tx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AAA06-928E-6AB9-05F5-19BFE094B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7904980" y="4614571"/>
            <a:ext cx="1121256" cy="43140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2B7"/>
        </a:solidFill>
        <a:effectLst/>
      </p:bgPr>
    </p:bg>
    <p:spTree>
      <p:nvGrpSpPr>
        <p:cNvPr id="1" name="Shape 97">
          <a:extLst>
            <a:ext uri="{FF2B5EF4-FFF2-40B4-BE49-F238E27FC236}">
              <a16:creationId xmlns:a16="http://schemas.microsoft.com/office/drawing/2014/main" id="{7360A8A2-FC45-6BBC-EB95-5A34D461B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>
            <a:extLst>
              <a:ext uri="{FF2B5EF4-FFF2-40B4-BE49-F238E27FC236}">
                <a16:creationId xmlns:a16="http://schemas.microsoft.com/office/drawing/2014/main" id="{7709B1AE-E59C-AC9C-0F91-F4A8509631A1}"/>
              </a:ext>
            </a:extLst>
          </p:cNvPr>
          <p:cNvSpPr/>
          <p:nvPr/>
        </p:nvSpPr>
        <p:spPr>
          <a:xfrm rot="-1378363">
            <a:off x="5559550" y="3058061"/>
            <a:ext cx="2398143" cy="2439083"/>
          </a:xfrm>
          <a:custGeom>
            <a:avLst/>
            <a:gdLst/>
            <a:ahLst/>
            <a:cxnLst/>
            <a:rect l="l" t="t" r="r" b="b"/>
            <a:pathLst>
              <a:path w="6266556" h="6602693" extrusionOk="0">
                <a:moveTo>
                  <a:pt x="0" y="0"/>
                </a:moveTo>
                <a:lnTo>
                  <a:pt x="6266556" y="0"/>
                </a:lnTo>
                <a:lnTo>
                  <a:pt x="6266556" y="6602693"/>
                </a:lnTo>
                <a:lnTo>
                  <a:pt x="0" y="6602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6">
            <a:extLst>
              <a:ext uri="{FF2B5EF4-FFF2-40B4-BE49-F238E27FC236}">
                <a16:creationId xmlns:a16="http://schemas.microsoft.com/office/drawing/2014/main" id="{F9B05A8D-0EBC-18F0-107A-66DB33EB8E8F}"/>
              </a:ext>
            </a:extLst>
          </p:cNvPr>
          <p:cNvSpPr/>
          <p:nvPr/>
        </p:nvSpPr>
        <p:spPr>
          <a:xfrm rot="5400000">
            <a:off x="4369740" y="1385653"/>
            <a:ext cx="5652722" cy="2703029"/>
          </a:xfrm>
          <a:custGeom>
            <a:avLst/>
            <a:gdLst/>
            <a:ahLst/>
            <a:cxnLst/>
            <a:rect l="l" t="t" r="r" b="b"/>
            <a:pathLst>
              <a:path w="11305443" h="5406057" extrusionOk="0">
                <a:moveTo>
                  <a:pt x="0" y="0"/>
                </a:moveTo>
                <a:lnTo>
                  <a:pt x="11305442" y="0"/>
                </a:lnTo>
                <a:lnTo>
                  <a:pt x="11305442" y="5406058"/>
                </a:lnTo>
                <a:lnTo>
                  <a:pt x="0" y="5406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6">
            <a:extLst>
              <a:ext uri="{FF2B5EF4-FFF2-40B4-BE49-F238E27FC236}">
                <a16:creationId xmlns:a16="http://schemas.microsoft.com/office/drawing/2014/main" id="{8E31B333-08C5-9481-785F-D7BB11F7B3FB}"/>
              </a:ext>
            </a:extLst>
          </p:cNvPr>
          <p:cNvSpPr/>
          <p:nvPr/>
        </p:nvSpPr>
        <p:spPr>
          <a:xfrm rot="5400000">
            <a:off x="5108315" y="1309771"/>
            <a:ext cx="5652722" cy="2703029"/>
          </a:xfrm>
          <a:custGeom>
            <a:avLst/>
            <a:gdLst/>
            <a:ahLst/>
            <a:cxnLst/>
            <a:rect l="l" t="t" r="r" b="b"/>
            <a:pathLst>
              <a:path w="11305443" h="5406057" extrusionOk="0">
                <a:moveTo>
                  <a:pt x="0" y="0"/>
                </a:moveTo>
                <a:lnTo>
                  <a:pt x="11305443" y="0"/>
                </a:lnTo>
                <a:lnTo>
                  <a:pt x="11305443" y="5406058"/>
                </a:lnTo>
                <a:lnTo>
                  <a:pt x="0" y="5406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AF0D66C2-9B3D-7187-EC45-09F9187A68FF}"/>
              </a:ext>
            </a:extLst>
          </p:cNvPr>
          <p:cNvSpPr/>
          <p:nvPr/>
        </p:nvSpPr>
        <p:spPr>
          <a:xfrm>
            <a:off x="6095999" y="2848031"/>
            <a:ext cx="2451615" cy="2415221"/>
          </a:xfrm>
          <a:custGeom>
            <a:avLst/>
            <a:gdLst/>
            <a:ahLst/>
            <a:cxnLst/>
            <a:rect l="l" t="t" r="r" b="b"/>
            <a:pathLst>
              <a:path w="6193776" h="6159992" extrusionOk="0">
                <a:moveTo>
                  <a:pt x="0" y="0"/>
                </a:moveTo>
                <a:lnTo>
                  <a:pt x="6193776" y="0"/>
                </a:lnTo>
                <a:lnTo>
                  <a:pt x="6193776" y="6159991"/>
                </a:lnTo>
                <a:lnTo>
                  <a:pt x="0" y="61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>
            <a:extLst>
              <a:ext uri="{FF2B5EF4-FFF2-40B4-BE49-F238E27FC236}">
                <a16:creationId xmlns:a16="http://schemas.microsoft.com/office/drawing/2014/main" id="{136A54EF-4684-C646-502F-CB363919C575}"/>
              </a:ext>
            </a:extLst>
          </p:cNvPr>
          <p:cNvSpPr txBox="1"/>
          <p:nvPr/>
        </p:nvSpPr>
        <p:spPr>
          <a:xfrm>
            <a:off x="257145" y="325333"/>
            <a:ext cx="6326015" cy="39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>
                <a:solidFill>
                  <a:schemeClr val="lt1"/>
                </a:solidFill>
                <a:latin typeface="Arial Black" panose="020B0A04020102020204" pitchFamily="34" charset="0"/>
              </a:rPr>
              <a:t>Jak historie tworzą emocjonalną więź</a:t>
            </a:r>
          </a:p>
        </p:txBody>
      </p:sp>
      <p:sp>
        <p:nvSpPr>
          <p:cNvPr id="103" name="Google Shape;103;p16">
            <a:extLst>
              <a:ext uri="{FF2B5EF4-FFF2-40B4-BE49-F238E27FC236}">
                <a16:creationId xmlns:a16="http://schemas.microsoft.com/office/drawing/2014/main" id="{98AAAE48-3109-93B7-E78F-F08B309E20F6}"/>
              </a:ext>
            </a:extLst>
          </p:cNvPr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67;p33">
            <a:extLst>
              <a:ext uri="{FF2B5EF4-FFF2-40B4-BE49-F238E27FC236}">
                <a16:creationId xmlns:a16="http://schemas.microsoft.com/office/drawing/2014/main" id="{E19CE423-F3A4-DAB2-20B5-8E3C20739220}"/>
              </a:ext>
            </a:extLst>
          </p:cNvPr>
          <p:cNvSpPr txBox="1"/>
          <p:nvPr/>
        </p:nvSpPr>
        <p:spPr>
          <a:xfrm>
            <a:off x="57436" y="1123115"/>
            <a:ext cx="6525725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lt1"/>
                </a:solidFill>
              </a:rPr>
              <a:t>Osobista perspektywa: Każda historia wykorzystuje indywidualny głos lub rozpoznawalną postać.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l-PL" b="1" dirty="0">
              <a:solidFill>
                <a:schemeClr val="lt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lt1"/>
                </a:solidFill>
              </a:rPr>
              <a:t>Czynniki wywołujące emocje: Muzyka, ton głosu, obrazy i tempo wywołują empatię.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l-PL" b="1" dirty="0">
              <a:solidFill>
                <a:schemeClr val="lt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lt1"/>
                </a:solidFill>
              </a:rPr>
              <a:t>Tematy, z którymi można się utożsamić: Wolność (Ściany), godność ludzka (Renia Spiegel).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l-PL" b="1" dirty="0">
              <a:solidFill>
                <a:schemeClr val="lt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lt1"/>
                </a:solidFill>
              </a:rPr>
              <a:t>Autentyczność: Prawdziwe lub częściowo prawdziwe doświadczenia sprawiają, że widzowie nie tylko rozumieją, ale także odczuwają.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l-PL" b="1" dirty="0">
              <a:solidFill>
                <a:schemeClr val="lt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lt1"/>
                </a:solidFill>
              </a:rPr>
              <a:t>Wspólna refleksja: Historie zachęcają widzów do porównania własnych emocji i wartości.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C68B0-1080-D447-8177-537A99E82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3080" y="4568530"/>
            <a:ext cx="1240920" cy="47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99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/>
          <p:nvPr/>
        </p:nvSpPr>
        <p:spPr>
          <a:xfrm>
            <a:off x="370700" y="37325"/>
            <a:ext cx="6686592" cy="60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u="sng" dirty="0" err="1">
                <a:solidFill>
                  <a:schemeClr val="tx1"/>
                </a:solidFill>
              </a:rPr>
              <a:t>Praktyczne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przykłady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cyfrowego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storytellingu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316" name="Google Shape;316;p29"/>
          <p:cNvSpPr txBox="1"/>
          <p:nvPr/>
        </p:nvSpPr>
        <p:spPr>
          <a:xfrm>
            <a:off x="328800" y="2123204"/>
            <a:ext cx="6112944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tx1"/>
                </a:solidFill>
              </a:rPr>
              <a:t>Krótkie filmy z Muzeum Żydowskiego w Galicji, które przekształcają prawdziwy pamiętnik w narzędzie edukacyjne dotyczące praw człowieka.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i="1" dirty="0">
                <a:solidFill>
                  <a:schemeClr val="tx1"/>
                </a:solidFill>
              </a:rPr>
              <a:t>Pokazują, jak osobiste historie budują empatię i ożywiają historię.</a:t>
            </a:r>
          </a:p>
        </p:txBody>
      </p:sp>
      <p:sp>
        <p:nvSpPr>
          <p:cNvPr id="317" name="Google Shape;317;p29"/>
          <p:cNvSpPr/>
          <p:nvPr/>
        </p:nvSpPr>
        <p:spPr>
          <a:xfrm rot="-429627">
            <a:off x="5377616" y="-3329584"/>
            <a:ext cx="8988310" cy="8236561"/>
          </a:xfrm>
          <a:custGeom>
            <a:avLst/>
            <a:gdLst/>
            <a:ahLst/>
            <a:cxnLst/>
            <a:rect l="l" t="t" r="r" b="b"/>
            <a:pathLst>
              <a:path w="17926051" h="16426782" extrusionOk="0">
                <a:moveTo>
                  <a:pt x="0" y="0"/>
                </a:moveTo>
                <a:lnTo>
                  <a:pt x="17926051" y="0"/>
                </a:lnTo>
                <a:lnTo>
                  <a:pt x="17926051" y="16426782"/>
                </a:lnTo>
                <a:lnTo>
                  <a:pt x="0" y="16426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9"/>
          <p:cNvSpPr/>
          <p:nvPr/>
        </p:nvSpPr>
        <p:spPr>
          <a:xfrm>
            <a:off x="6220439" y="225502"/>
            <a:ext cx="3505312" cy="3840481"/>
          </a:xfrm>
          <a:custGeom>
            <a:avLst/>
            <a:gdLst/>
            <a:ahLst/>
            <a:cxnLst/>
            <a:rect l="l" t="t" r="r" b="b"/>
            <a:pathLst>
              <a:path w="7010623" h="7680962" extrusionOk="0">
                <a:moveTo>
                  <a:pt x="0" y="0"/>
                </a:moveTo>
                <a:lnTo>
                  <a:pt x="7010623" y="0"/>
                </a:lnTo>
                <a:lnTo>
                  <a:pt x="7010623" y="7680961"/>
                </a:lnTo>
                <a:lnTo>
                  <a:pt x="0" y="768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9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15;p29">
            <a:extLst>
              <a:ext uri="{FF2B5EF4-FFF2-40B4-BE49-F238E27FC236}">
                <a16:creationId xmlns:a16="http://schemas.microsoft.com/office/drawing/2014/main" id="{196ABB64-815B-1098-6C1D-E2D356B32203}"/>
              </a:ext>
            </a:extLst>
          </p:cNvPr>
          <p:cNvSpPr txBox="1"/>
          <p:nvPr/>
        </p:nvSpPr>
        <p:spPr>
          <a:xfrm>
            <a:off x="328800" y="1185877"/>
            <a:ext cx="4243200" cy="60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Pamiętnik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Renii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Spiegel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6D261-EF9C-1576-DFC6-D5BB5ACC3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938" y="4565641"/>
            <a:ext cx="1229298" cy="4729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314">
          <a:extLst>
            <a:ext uri="{FF2B5EF4-FFF2-40B4-BE49-F238E27FC236}">
              <a16:creationId xmlns:a16="http://schemas.microsoft.com/office/drawing/2014/main" id="{78FC0640-5196-0D8F-0A83-311C95EC0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>
            <a:extLst>
              <a:ext uri="{FF2B5EF4-FFF2-40B4-BE49-F238E27FC236}">
                <a16:creationId xmlns:a16="http://schemas.microsoft.com/office/drawing/2014/main" id="{4362F534-2EA5-2A20-59AA-2F1A97D518A7}"/>
              </a:ext>
            </a:extLst>
          </p:cNvPr>
          <p:cNvSpPr txBox="1"/>
          <p:nvPr/>
        </p:nvSpPr>
        <p:spPr>
          <a:xfrm>
            <a:off x="370700" y="37325"/>
            <a:ext cx="4243200" cy="10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u="sng" dirty="0" err="1">
                <a:solidFill>
                  <a:schemeClr val="tx1"/>
                </a:solidFill>
              </a:rPr>
              <a:t>Praktyczne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przykłady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cyfrowego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storytellingu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316" name="Google Shape;316;p29">
            <a:extLst>
              <a:ext uri="{FF2B5EF4-FFF2-40B4-BE49-F238E27FC236}">
                <a16:creationId xmlns:a16="http://schemas.microsoft.com/office/drawing/2014/main" id="{3C309997-B5F2-1515-DFEA-51CD44D88D82}"/>
              </a:ext>
            </a:extLst>
          </p:cNvPr>
          <p:cNvSpPr txBox="1"/>
          <p:nvPr/>
        </p:nvSpPr>
        <p:spPr>
          <a:xfrm>
            <a:off x="328800" y="2045475"/>
            <a:ext cx="55545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tx1"/>
                </a:solidFill>
              </a:rPr>
              <a:t>Program telewizyjny dla dzieci łączący prawdziwych ludzi, lalki i animację.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800" i="1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i="1" dirty="0">
                <a:solidFill>
                  <a:schemeClr val="tx1"/>
                </a:solidFill>
              </a:rPr>
              <a:t>Pokazuje, jak opowiadanie historii może uprościć złożone tematy, takie jak zrównoważony rozwój, poprzez zabawę i wyobraźnię.</a:t>
            </a:r>
            <a:r>
              <a:rPr lang="en-US" sz="18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17" name="Google Shape;317;p29">
            <a:extLst>
              <a:ext uri="{FF2B5EF4-FFF2-40B4-BE49-F238E27FC236}">
                <a16:creationId xmlns:a16="http://schemas.microsoft.com/office/drawing/2014/main" id="{8DEA24F9-4B97-63F6-DFE0-9B0D8E2FF062}"/>
              </a:ext>
            </a:extLst>
          </p:cNvPr>
          <p:cNvSpPr/>
          <p:nvPr/>
        </p:nvSpPr>
        <p:spPr>
          <a:xfrm rot="-429627">
            <a:off x="5377616" y="-3329584"/>
            <a:ext cx="8988310" cy="8236561"/>
          </a:xfrm>
          <a:custGeom>
            <a:avLst/>
            <a:gdLst/>
            <a:ahLst/>
            <a:cxnLst/>
            <a:rect l="l" t="t" r="r" b="b"/>
            <a:pathLst>
              <a:path w="17926051" h="16426782" extrusionOk="0">
                <a:moveTo>
                  <a:pt x="0" y="0"/>
                </a:moveTo>
                <a:lnTo>
                  <a:pt x="17926051" y="0"/>
                </a:lnTo>
                <a:lnTo>
                  <a:pt x="17926051" y="16426782"/>
                </a:lnTo>
                <a:lnTo>
                  <a:pt x="0" y="16426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9">
            <a:extLst>
              <a:ext uri="{FF2B5EF4-FFF2-40B4-BE49-F238E27FC236}">
                <a16:creationId xmlns:a16="http://schemas.microsoft.com/office/drawing/2014/main" id="{A8829A19-20AE-14A9-AFF0-F32154110E65}"/>
              </a:ext>
            </a:extLst>
          </p:cNvPr>
          <p:cNvSpPr/>
          <p:nvPr/>
        </p:nvSpPr>
        <p:spPr>
          <a:xfrm>
            <a:off x="6220439" y="225502"/>
            <a:ext cx="3505312" cy="3840481"/>
          </a:xfrm>
          <a:custGeom>
            <a:avLst/>
            <a:gdLst/>
            <a:ahLst/>
            <a:cxnLst/>
            <a:rect l="l" t="t" r="r" b="b"/>
            <a:pathLst>
              <a:path w="7010623" h="7680962" extrusionOk="0">
                <a:moveTo>
                  <a:pt x="0" y="0"/>
                </a:moveTo>
                <a:lnTo>
                  <a:pt x="7010623" y="0"/>
                </a:lnTo>
                <a:lnTo>
                  <a:pt x="7010623" y="7680961"/>
                </a:lnTo>
                <a:lnTo>
                  <a:pt x="0" y="768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9">
            <a:extLst>
              <a:ext uri="{FF2B5EF4-FFF2-40B4-BE49-F238E27FC236}">
                <a16:creationId xmlns:a16="http://schemas.microsoft.com/office/drawing/2014/main" id="{DB9A8199-0900-0619-6196-C56148282347}"/>
              </a:ext>
            </a:extLst>
          </p:cNvPr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15;p29">
            <a:extLst>
              <a:ext uri="{FF2B5EF4-FFF2-40B4-BE49-F238E27FC236}">
                <a16:creationId xmlns:a16="http://schemas.microsoft.com/office/drawing/2014/main" id="{313DE925-57D8-B5D0-B01C-E505AAFBEE3A}"/>
              </a:ext>
            </a:extLst>
          </p:cNvPr>
          <p:cNvSpPr txBox="1"/>
          <p:nvPr/>
        </p:nvSpPr>
        <p:spPr>
          <a:xfrm>
            <a:off x="328800" y="1185877"/>
            <a:ext cx="4243200" cy="60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Equipo Planeta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3C8A3-E9B0-2D5D-4B70-21A0C573D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938" y="4573002"/>
            <a:ext cx="1229298" cy="47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2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2B7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 rot="-1563210">
            <a:off x="-325034" y="101498"/>
            <a:ext cx="4172875" cy="2060617"/>
          </a:xfrm>
          <a:custGeom>
            <a:avLst/>
            <a:gdLst/>
            <a:ahLst/>
            <a:cxnLst/>
            <a:rect l="l" t="t" r="r" b="b"/>
            <a:pathLst>
              <a:path w="8330769" h="4104797" extrusionOk="0">
                <a:moveTo>
                  <a:pt x="0" y="0"/>
                </a:moveTo>
                <a:lnTo>
                  <a:pt x="8330770" y="0"/>
                </a:lnTo>
                <a:lnTo>
                  <a:pt x="8330770" y="4104797"/>
                </a:lnTo>
                <a:lnTo>
                  <a:pt x="0" y="410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/>
          <p:nvPr/>
        </p:nvSpPr>
        <p:spPr>
          <a:xfrm rot="4724778">
            <a:off x="221226" y="-1318627"/>
            <a:ext cx="2368560" cy="2600215"/>
          </a:xfrm>
          <a:custGeom>
            <a:avLst/>
            <a:gdLst/>
            <a:ahLst/>
            <a:cxnLst/>
            <a:rect l="l" t="t" r="r" b="b"/>
            <a:pathLst>
              <a:path w="4740855" h="5204531" extrusionOk="0">
                <a:moveTo>
                  <a:pt x="0" y="0"/>
                </a:moveTo>
                <a:lnTo>
                  <a:pt x="4740855" y="0"/>
                </a:lnTo>
                <a:lnTo>
                  <a:pt x="4740855" y="5204531"/>
                </a:lnTo>
                <a:lnTo>
                  <a:pt x="0" y="5204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552442" y="3179427"/>
            <a:ext cx="23307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sp>
        <p:nvSpPr>
          <p:cNvPr id="74" name="Google Shape;74;p14"/>
          <p:cNvSpPr/>
          <p:nvPr/>
        </p:nvSpPr>
        <p:spPr>
          <a:xfrm>
            <a:off x="468424" y="161282"/>
            <a:ext cx="8515939" cy="4821124"/>
          </a:xfrm>
          <a:custGeom>
            <a:avLst/>
            <a:gdLst/>
            <a:ahLst/>
            <a:cxnLst/>
            <a:rect l="l" t="t" r="r" b="b"/>
            <a:pathLst>
              <a:path w="6151392" h="1382867" extrusionOk="0">
                <a:moveTo>
                  <a:pt x="6026932" y="1382867"/>
                </a:moveTo>
                <a:lnTo>
                  <a:pt x="124460" y="1382867"/>
                </a:lnTo>
                <a:cubicBezTo>
                  <a:pt x="55880" y="1382867"/>
                  <a:pt x="0" y="1326987"/>
                  <a:pt x="0" y="125840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026932" y="0"/>
                </a:lnTo>
                <a:cubicBezTo>
                  <a:pt x="6095512" y="0"/>
                  <a:pt x="6151392" y="55880"/>
                  <a:pt x="6151392" y="124460"/>
                </a:cubicBezTo>
                <a:lnTo>
                  <a:pt x="6151392" y="1258407"/>
                </a:lnTo>
                <a:cubicBezTo>
                  <a:pt x="6151392" y="1326987"/>
                  <a:pt x="6095512" y="1382867"/>
                  <a:pt x="6026932" y="1382867"/>
                </a:cubicBezTo>
                <a:close/>
              </a:path>
            </a:pathLst>
          </a:custGeom>
          <a:solidFill>
            <a:srgbClr val="8FC4E5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05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SPIS TREŚCI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u="sng" dirty="0" err="1">
                <a:solidFill>
                  <a:schemeClr val="dk1"/>
                </a:solidFill>
              </a:rPr>
              <a:t>Webinar</a:t>
            </a:r>
            <a:r>
              <a:rPr lang="pl-PL" b="1" u="sng" dirty="0">
                <a:solidFill>
                  <a:schemeClr val="dk1"/>
                </a:solidFill>
              </a:rPr>
              <a:t> 1:  Podstawy cyfrowego </a:t>
            </a:r>
            <a:r>
              <a:rPr lang="pl-PL" b="1" u="sng" dirty="0" err="1">
                <a:solidFill>
                  <a:schemeClr val="dk1"/>
                </a:solidFill>
              </a:rPr>
              <a:t>storytellingu</a:t>
            </a:r>
            <a:r>
              <a:rPr lang="pl-PL" b="1" u="sng" dirty="0">
                <a:solidFill>
                  <a:schemeClr val="dk1"/>
                </a:solidFill>
              </a:rPr>
              <a:t>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Po co opowiadać historie? Czym jest cyfrowy </a:t>
            </a:r>
            <a:r>
              <a:rPr lang="pl-PL" sz="1200" b="1" dirty="0" err="1">
                <a:solidFill>
                  <a:schemeClr val="dk1"/>
                </a:solidFill>
              </a:rPr>
              <a:t>storytelling</a:t>
            </a:r>
            <a:r>
              <a:rPr lang="pl-PL" sz="1200" b="1" dirty="0">
                <a:solidFill>
                  <a:schemeClr val="dk1"/>
                </a:solidFill>
              </a:rPr>
              <a:t>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Struktura opowieści w narracji wizualnej, część 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Struktura opowieści w narracji wizualnej, część 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Rezonans emocjonalny poprzez obrazy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Najlepsze praktyki w zakresie </a:t>
            </a:r>
            <a:r>
              <a:rPr lang="pl-PL" sz="1200" b="1" dirty="0" err="1">
                <a:solidFill>
                  <a:schemeClr val="dk1"/>
                </a:solidFill>
              </a:rPr>
              <a:t>storytellingu</a:t>
            </a:r>
            <a:r>
              <a:rPr lang="pl-PL" sz="1200" b="1" dirty="0">
                <a:solidFill>
                  <a:schemeClr val="dk1"/>
                </a:solidFill>
              </a:rPr>
              <a:t> z wykorzystaniem fotografii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Ćwiczenie 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Ćwiczenie 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Refleksja i pytania i odpowiedzi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chemeClr val="dk1"/>
                </a:solidFill>
              </a:rPr>
              <a:t>Referencje i bibliografia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chemeClr val="dk1"/>
              </a:solidFill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2830375" y="3087315"/>
            <a:ext cx="1933063" cy="2553560"/>
          </a:xfrm>
          <a:custGeom>
            <a:avLst/>
            <a:gdLst/>
            <a:ahLst/>
            <a:cxnLst/>
            <a:rect l="l" t="t" r="r" b="b"/>
            <a:pathLst>
              <a:path w="5407168" h="6948463" extrusionOk="0">
                <a:moveTo>
                  <a:pt x="0" y="0"/>
                </a:moveTo>
                <a:lnTo>
                  <a:pt x="5407168" y="0"/>
                </a:lnTo>
                <a:lnTo>
                  <a:pt x="5407168" y="6948463"/>
                </a:lnTo>
                <a:lnTo>
                  <a:pt x="0" y="694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4"/>
          <p:cNvSpPr/>
          <p:nvPr/>
        </p:nvSpPr>
        <p:spPr>
          <a:xfrm rot="9329096" flipH="1">
            <a:off x="4719565" y="2713472"/>
            <a:ext cx="6249705" cy="2988496"/>
          </a:xfrm>
          <a:custGeom>
            <a:avLst/>
            <a:gdLst/>
            <a:ahLst/>
            <a:cxnLst/>
            <a:rect l="l" t="t" r="r" b="b"/>
            <a:pathLst>
              <a:path w="12497380" h="5976020" extrusionOk="0">
                <a:moveTo>
                  <a:pt x="12497380" y="0"/>
                </a:moveTo>
                <a:lnTo>
                  <a:pt x="0" y="0"/>
                </a:lnTo>
                <a:lnTo>
                  <a:pt x="0" y="5976020"/>
                </a:lnTo>
                <a:lnTo>
                  <a:pt x="12497380" y="5976020"/>
                </a:lnTo>
                <a:lnTo>
                  <a:pt x="1249738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4"/>
          <p:cNvSpPr/>
          <p:nvPr/>
        </p:nvSpPr>
        <p:spPr>
          <a:xfrm rot="-4953377" flipH="1">
            <a:off x="5199560" y="3263047"/>
            <a:ext cx="2957885" cy="3158906"/>
          </a:xfrm>
          <a:custGeom>
            <a:avLst/>
            <a:gdLst/>
            <a:ahLst/>
            <a:cxnLst/>
            <a:rect l="l" t="t" r="r" b="b"/>
            <a:pathLst>
              <a:path w="5895392" h="6296050" extrusionOk="0">
                <a:moveTo>
                  <a:pt x="5895392" y="0"/>
                </a:moveTo>
                <a:lnTo>
                  <a:pt x="0" y="0"/>
                </a:lnTo>
                <a:lnTo>
                  <a:pt x="0" y="6296050"/>
                </a:lnTo>
                <a:lnTo>
                  <a:pt x="5895392" y="6296050"/>
                </a:lnTo>
                <a:lnTo>
                  <a:pt x="589539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4"/>
          <p:cNvSpPr/>
          <p:nvPr/>
        </p:nvSpPr>
        <p:spPr>
          <a:xfrm rot="-1432517">
            <a:off x="5710525" y="3506065"/>
            <a:ext cx="2132266" cy="2246641"/>
          </a:xfrm>
          <a:custGeom>
            <a:avLst/>
            <a:gdLst/>
            <a:ahLst/>
            <a:cxnLst/>
            <a:rect l="l" t="t" r="r" b="b"/>
            <a:pathLst>
              <a:path w="4261870" h="4490476" extrusionOk="0">
                <a:moveTo>
                  <a:pt x="0" y="0"/>
                </a:moveTo>
                <a:lnTo>
                  <a:pt x="4261870" y="0"/>
                </a:lnTo>
                <a:lnTo>
                  <a:pt x="4261870" y="4490476"/>
                </a:lnTo>
                <a:lnTo>
                  <a:pt x="0" y="4490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7868164" y="161094"/>
            <a:ext cx="1116199" cy="833661"/>
          </a:xfrm>
          <a:custGeom>
            <a:avLst/>
            <a:gdLst/>
            <a:ahLst/>
            <a:cxnLst/>
            <a:rect l="l" t="t" r="r" b="b"/>
            <a:pathLst>
              <a:path w="2232397" h="1667321" extrusionOk="0">
                <a:moveTo>
                  <a:pt x="0" y="0"/>
                </a:moveTo>
                <a:lnTo>
                  <a:pt x="2232397" y="0"/>
                </a:lnTo>
                <a:lnTo>
                  <a:pt x="2232397" y="1667321"/>
                </a:lnTo>
                <a:lnTo>
                  <a:pt x="0" y="1667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DCF9D-844F-4974-2D1D-75AF996F62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8689" y="4612345"/>
            <a:ext cx="1155674" cy="4446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314">
          <a:extLst>
            <a:ext uri="{FF2B5EF4-FFF2-40B4-BE49-F238E27FC236}">
              <a16:creationId xmlns:a16="http://schemas.microsoft.com/office/drawing/2014/main" id="{627ED92C-AA48-A69A-A9C6-D68B1BA9C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>
            <a:extLst>
              <a:ext uri="{FF2B5EF4-FFF2-40B4-BE49-F238E27FC236}">
                <a16:creationId xmlns:a16="http://schemas.microsoft.com/office/drawing/2014/main" id="{6F5A8923-841C-F6E7-84B7-D57B29CC6EE3}"/>
              </a:ext>
            </a:extLst>
          </p:cNvPr>
          <p:cNvSpPr txBox="1"/>
          <p:nvPr/>
        </p:nvSpPr>
        <p:spPr>
          <a:xfrm>
            <a:off x="370700" y="37325"/>
            <a:ext cx="4243200" cy="10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u="sng" dirty="0" err="1">
                <a:solidFill>
                  <a:schemeClr val="tx1"/>
                </a:solidFill>
              </a:rPr>
              <a:t>Praktyczne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przykłady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cyfrowego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</a:rPr>
              <a:t>storytellingu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316" name="Google Shape;316;p29">
            <a:extLst>
              <a:ext uri="{FF2B5EF4-FFF2-40B4-BE49-F238E27FC236}">
                <a16:creationId xmlns:a16="http://schemas.microsoft.com/office/drawing/2014/main" id="{F18599C3-5EA9-81EF-4D42-AD163E6C89CE}"/>
              </a:ext>
            </a:extLst>
          </p:cNvPr>
          <p:cNvSpPr txBox="1"/>
          <p:nvPr/>
        </p:nvSpPr>
        <p:spPr>
          <a:xfrm>
            <a:off x="328800" y="1958466"/>
            <a:ext cx="5554500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i="1" dirty="0">
                <a:solidFill>
                  <a:schemeClr val="tx1"/>
                </a:solidFill>
              </a:rPr>
              <a:t>Animowana opowieść cyfrowa autorstwa greckich licealistów, zainspirowana wierszem C.P. </a:t>
            </a:r>
            <a:r>
              <a:rPr lang="pl-PL" sz="1800" i="1" dirty="0" err="1">
                <a:solidFill>
                  <a:schemeClr val="tx1"/>
                </a:solidFill>
              </a:rPr>
              <a:t>Cavafy'ego</a:t>
            </a:r>
            <a:r>
              <a:rPr lang="pl-PL" sz="1800" i="1" dirty="0">
                <a:solidFill>
                  <a:schemeClr val="tx1"/>
                </a:solidFill>
              </a:rPr>
              <a:t>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800" i="1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i="1" dirty="0">
                <a:solidFill>
                  <a:schemeClr val="tx1"/>
                </a:solidFill>
              </a:rPr>
              <a:t>Ilustruje, w jaki sposób sztuka i poezja mogą być wykorzystane do dyskusji na temat integracji, granic i przynależności.</a:t>
            </a:r>
          </a:p>
        </p:txBody>
      </p:sp>
      <p:sp>
        <p:nvSpPr>
          <p:cNvPr id="317" name="Google Shape;317;p29">
            <a:extLst>
              <a:ext uri="{FF2B5EF4-FFF2-40B4-BE49-F238E27FC236}">
                <a16:creationId xmlns:a16="http://schemas.microsoft.com/office/drawing/2014/main" id="{46073855-4735-1FA6-D6F2-B9A81C7208BE}"/>
              </a:ext>
            </a:extLst>
          </p:cNvPr>
          <p:cNvSpPr/>
          <p:nvPr/>
        </p:nvSpPr>
        <p:spPr>
          <a:xfrm rot="-429627">
            <a:off x="5377616" y="-3329584"/>
            <a:ext cx="8988310" cy="8236561"/>
          </a:xfrm>
          <a:custGeom>
            <a:avLst/>
            <a:gdLst/>
            <a:ahLst/>
            <a:cxnLst/>
            <a:rect l="l" t="t" r="r" b="b"/>
            <a:pathLst>
              <a:path w="17926051" h="16426782" extrusionOk="0">
                <a:moveTo>
                  <a:pt x="0" y="0"/>
                </a:moveTo>
                <a:lnTo>
                  <a:pt x="17926051" y="0"/>
                </a:lnTo>
                <a:lnTo>
                  <a:pt x="17926051" y="16426782"/>
                </a:lnTo>
                <a:lnTo>
                  <a:pt x="0" y="16426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9">
            <a:extLst>
              <a:ext uri="{FF2B5EF4-FFF2-40B4-BE49-F238E27FC236}">
                <a16:creationId xmlns:a16="http://schemas.microsoft.com/office/drawing/2014/main" id="{B6F53C65-1DEF-95FF-6A9D-476478E191D3}"/>
              </a:ext>
            </a:extLst>
          </p:cNvPr>
          <p:cNvSpPr/>
          <p:nvPr/>
        </p:nvSpPr>
        <p:spPr>
          <a:xfrm>
            <a:off x="6220439" y="225502"/>
            <a:ext cx="3505312" cy="3840481"/>
          </a:xfrm>
          <a:custGeom>
            <a:avLst/>
            <a:gdLst/>
            <a:ahLst/>
            <a:cxnLst/>
            <a:rect l="l" t="t" r="r" b="b"/>
            <a:pathLst>
              <a:path w="7010623" h="7680962" extrusionOk="0">
                <a:moveTo>
                  <a:pt x="0" y="0"/>
                </a:moveTo>
                <a:lnTo>
                  <a:pt x="7010623" y="0"/>
                </a:lnTo>
                <a:lnTo>
                  <a:pt x="7010623" y="7680961"/>
                </a:lnTo>
                <a:lnTo>
                  <a:pt x="0" y="768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9">
            <a:extLst>
              <a:ext uri="{FF2B5EF4-FFF2-40B4-BE49-F238E27FC236}">
                <a16:creationId xmlns:a16="http://schemas.microsoft.com/office/drawing/2014/main" id="{494D6C5B-1D2C-A07D-2591-76D29C1C31CF}"/>
              </a:ext>
            </a:extLst>
          </p:cNvPr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15;p29">
            <a:extLst>
              <a:ext uri="{FF2B5EF4-FFF2-40B4-BE49-F238E27FC236}">
                <a16:creationId xmlns:a16="http://schemas.microsoft.com/office/drawing/2014/main" id="{9B63D85A-0CB9-AB6D-5F71-4545D3A3050A}"/>
              </a:ext>
            </a:extLst>
          </p:cNvPr>
          <p:cNvSpPr txBox="1"/>
          <p:nvPr/>
        </p:nvSpPr>
        <p:spPr>
          <a:xfrm>
            <a:off x="328800" y="1185877"/>
            <a:ext cx="4243200" cy="60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Walls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B95EF-7B1C-8CD6-3D1A-AE4499EFC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938" y="4573001"/>
            <a:ext cx="1229298" cy="4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9E0"/>
        </a:solidFill>
        <a:effectLst/>
      </p:bgPr>
    </p:bg>
    <p:spTree>
      <p:nvGrpSpPr>
        <p:cNvPr id="1" name="Shape 360">
          <a:extLst>
            <a:ext uri="{FF2B5EF4-FFF2-40B4-BE49-F238E27FC236}">
              <a16:creationId xmlns:a16="http://schemas.microsoft.com/office/drawing/2014/main" id="{6F73B244-DB5B-D04A-B123-ED6005D39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>
            <a:extLst>
              <a:ext uri="{FF2B5EF4-FFF2-40B4-BE49-F238E27FC236}">
                <a16:creationId xmlns:a16="http://schemas.microsoft.com/office/drawing/2014/main" id="{04648F7D-F64F-3AF4-0DD4-2E0EEDACAB8B}"/>
              </a:ext>
            </a:extLst>
          </p:cNvPr>
          <p:cNvSpPr/>
          <p:nvPr/>
        </p:nvSpPr>
        <p:spPr>
          <a:xfrm rot="-6179677">
            <a:off x="6727747" y="2314898"/>
            <a:ext cx="3333494" cy="3659524"/>
          </a:xfrm>
          <a:custGeom>
            <a:avLst/>
            <a:gdLst/>
            <a:ahLst/>
            <a:cxnLst/>
            <a:rect l="l" t="t" r="r" b="b"/>
            <a:pathLst>
              <a:path w="6662825" h="7314478" extrusionOk="0">
                <a:moveTo>
                  <a:pt x="0" y="0"/>
                </a:moveTo>
                <a:lnTo>
                  <a:pt x="6662825" y="0"/>
                </a:lnTo>
                <a:lnTo>
                  <a:pt x="6662825" y="7314478"/>
                </a:lnTo>
                <a:lnTo>
                  <a:pt x="0" y="7314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3">
            <a:extLst>
              <a:ext uri="{FF2B5EF4-FFF2-40B4-BE49-F238E27FC236}">
                <a16:creationId xmlns:a16="http://schemas.microsoft.com/office/drawing/2014/main" id="{3150051A-23D0-B415-14CB-19ACE7A2F565}"/>
              </a:ext>
            </a:extLst>
          </p:cNvPr>
          <p:cNvSpPr/>
          <p:nvPr/>
        </p:nvSpPr>
        <p:spPr>
          <a:xfrm>
            <a:off x="6679213" y="1633174"/>
            <a:ext cx="2347023" cy="5378594"/>
          </a:xfrm>
          <a:custGeom>
            <a:avLst/>
            <a:gdLst/>
            <a:ahLst/>
            <a:cxnLst/>
            <a:rect l="l" t="t" r="r" b="b"/>
            <a:pathLst>
              <a:path w="4694045" h="10757187" extrusionOk="0">
                <a:moveTo>
                  <a:pt x="0" y="0"/>
                </a:moveTo>
                <a:lnTo>
                  <a:pt x="4694045" y="0"/>
                </a:lnTo>
                <a:lnTo>
                  <a:pt x="4694045" y="10757187"/>
                </a:lnTo>
                <a:lnTo>
                  <a:pt x="0" y="10757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3">
            <a:extLst>
              <a:ext uri="{FF2B5EF4-FFF2-40B4-BE49-F238E27FC236}">
                <a16:creationId xmlns:a16="http://schemas.microsoft.com/office/drawing/2014/main" id="{BA4BB649-0618-2FF2-0CAD-E01F50ED712A}"/>
              </a:ext>
            </a:extLst>
          </p:cNvPr>
          <p:cNvSpPr txBox="1"/>
          <p:nvPr/>
        </p:nvSpPr>
        <p:spPr>
          <a:xfrm>
            <a:off x="356028" y="0"/>
            <a:ext cx="8787972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chemeClr val="tx1"/>
                </a:solidFill>
                <a:latin typeface="Arial Black" panose="020B0A04020102020204" pitchFamily="34" charset="0"/>
              </a:rPr>
              <a:t>Ćwiczenie praktyczne: Burza mózgów dotycząca waszych historii</a:t>
            </a:r>
          </a:p>
          <a:p>
            <a:pPr>
              <a:lnSpc>
                <a:spcPct val="139979"/>
              </a:lnSpc>
            </a:pPr>
            <a:r>
              <a:rPr lang="pl-PL" sz="1200" b="1" dirty="0"/>
              <a:t>Zadanie: Zaprojektuj cyfrową opowieść dla swojej klasy.</a:t>
            </a:r>
          </a:p>
          <a:p>
            <a:pPr marL="0" marR="0" lvl="0" indent="0" algn="ctr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dirty="0">
              <a:solidFill>
                <a:schemeClr val="tx1"/>
              </a:solidFill>
            </a:endParaRPr>
          </a:p>
        </p:txBody>
      </p:sp>
      <p:sp>
        <p:nvSpPr>
          <p:cNvPr id="365" name="Google Shape;365;p33">
            <a:extLst>
              <a:ext uri="{FF2B5EF4-FFF2-40B4-BE49-F238E27FC236}">
                <a16:creationId xmlns:a16="http://schemas.microsoft.com/office/drawing/2014/main" id="{649B4178-F48E-1DB0-3ABF-DFB7E5060D92}"/>
              </a:ext>
            </a:extLst>
          </p:cNvPr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3">
            <a:extLst>
              <a:ext uri="{FF2B5EF4-FFF2-40B4-BE49-F238E27FC236}">
                <a16:creationId xmlns:a16="http://schemas.microsoft.com/office/drawing/2014/main" id="{BB665F52-A4BD-C5B8-CC47-665C700E0C7D}"/>
              </a:ext>
            </a:extLst>
          </p:cNvPr>
          <p:cNvSpPr txBox="1"/>
          <p:nvPr/>
        </p:nvSpPr>
        <p:spPr>
          <a:xfrm>
            <a:off x="117764" y="798152"/>
            <a:ext cx="742893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sz="1600" dirty="0">
                <a:solidFill>
                  <a:schemeClr val="tx1"/>
                </a:solidFill>
              </a:rPr>
              <a:t>Pomyśl o przedmiocie szkolnym (np. naukach ścisłych, literaturze, historii, geografii, sztuce).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endParaRPr lang="pl-PL" sz="1600"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sz="1600" dirty="0">
                <a:solidFill>
                  <a:schemeClr val="tx1"/>
                </a:solidFill>
              </a:rPr>
              <a:t>Przeprowadź burzę mózgów na temat, który mógłby stać się cyfrową opowieścią — czymś, co uczniowie mogliby sfotografować, opowiedzieć lub kreatywnie zwizualizować.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endParaRPr lang="pl-PL" sz="1600"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sz="1600" dirty="0">
                <a:solidFill>
                  <a:schemeClr val="tx1"/>
                </a:solidFill>
              </a:rPr>
              <a:t>W małych grupach omówcie: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</a:rPr>
              <a:t>Jakie przesłanie miałaby przekazać ta opowieść?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</a:rPr>
              <a:t>Jakie emocje powinna wywoływać?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</a:rPr>
              <a:t>Jakie obrazy lub głosy mogłyby ją wyrazić?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endParaRPr lang="pl-PL" sz="1600" dirty="0">
              <a:solidFill>
                <a:schemeClr val="tx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pl-PL" sz="1600" dirty="0">
                <a:solidFill>
                  <a:schemeClr val="tx1"/>
                </a:solidFill>
              </a:rPr>
              <a:t>4.   Każda grupa dzieli się jednym zdaniem zaczynającym się od: „Nasza opowieść pokazałaby uczniom, że...”.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9AEA3-DAF9-F7B3-059C-2B3CB3545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248" y="4566580"/>
            <a:ext cx="1245988" cy="4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04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5"/>
          <p:cNvSpPr txBox="1"/>
          <p:nvPr/>
        </p:nvSpPr>
        <p:spPr>
          <a:xfrm>
            <a:off x="3777841" y="1804028"/>
            <a:ext cx="3663000" cy="66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100" b="1" dirty="0">
                <a:solidFill>
                  <a:srgbClr val="293739"/>
                </a:solidFill>
                <a:latin typeface="Arial"/>
                <a:ea typeface="Arial"/>
                <a:cs typeface="Arial"/>
                <a:sym typeface="Arial"/>
              </a:rPr>
              <a:t>Dziękuję!</a:t>
            </a:r>
            <a:endParaRPr sz="700" dirty="0"/>
          </a:p>
        </p:txBody>
      </p:sp>
      <p:sp>
        <p:nvSpPr>
          <p:cNvPr id="385" name="Google Shape;385;p35"/>
          <p:cNvSpPr/>
          <p:nvPr/>
        </p:nvSpPr>
        <p:spPr>
          <a:xfrm rot="-1816621">
            <a:off x="311066" y="3187599"/>
            <a:ext cx="1349412" cy="1823656"/>
          </a:xfrm>
          <a:custGeom>
            <a:avLst/>
            <a:gdLst/>
            <a:ahLst/>
            <a:cxnLst/>
            <a:rect l="l" t="t" r="r" b="b"/>
            <a:pathLst>
              <a:path w="2694450" h="3632225" extrusionOk="0">
                <a:moveTo>
                  <a:pt x="0" y="0"/>
                </a:moveTo>
                <a:lnTo>
                  <a:pt x="2694451" y="0"/>
                </a:lnTo>
                <a:lnTo>
                  <a:pt x="2694451" y="3632225"/>
                </a:lnTo>
                <a:lnTo>
                  <a:pt x="0" y="3632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5"/>
          <p:cNvSpPr/>
          <p:nvPr/>
        </p:nvSpPr>
        <p:spPr>
          <a:xfrm rot="2408129">
            <a:off x="2349981" y="3091979"/>
            <a:ext cx="1495639" cy="2016180"/>
          </a:xfrm>
          <a:custGeom>
            <a:avLst/>
            <a:gdLst/>
            <a:ahLst/>
            <a:cxnLst/>
            <a:rect l="l" t="t" r="r" b="b"/>
            <a:pathLst>
              <a:path w="2989411" h="4029843" extrusionOk="0">
                <a:moveTo>
                  <a:pt x="0" y="0"/>
                </a:moveTo>
                <a:lnTo>
                  <a:pt x="2989410" y="0"/>
                </a:lnTo>
                <a:lnTo>
                  <a:pt x="2989410" y="4029843"/>
                </a:lnTo>
                <a:lnTo>
                  <a:pt x="0" y="4029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5"/>
          <p:cNvSpPr/>
          <p:nvPr/>
        </p:nvSpPr>
        <p:spPr>
          <a:xfrm>
            <a:off x="911624" y="1056064"/>
            <a:ext cx="2277906" cy="3831341"/>
          </a:xfrm>
          <a:custGeom>
            <a:avLst/>
            <a:gdLst/>
            <a:ahLst/>
            <a:cxnLst/>
            <a:rect l="l" t="t" r="r" b="b"/>
            <a:pathLst>
              <a:path w="4555812" h="7662681" extrusionOk="0">
                <a:moveTo>
                  <a:pt x="0" y="0"/>
                </a:moveTo>
                <a:lnTo>
                  <a:pt x="4555813" y="0"/>
                </a:lnTo>
                <a:lnTo>
                  <a:pt x="4555813" y="7662681"/>
                </a:lnTo>
                <a:lnTo>
                  <a:pt x="0" y="7662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5"/>
          <p:cNvSpPr/>
          <p:nvPr/>
        </p:nvSpPr>
        <p:spPr>
          <a:xfrm rot="-9824388" flipH="1">
            <a:off x="-910153" y="3016246"/>
            <a:ext cx="6735883" cy="3220977"/>
          </a:xfrm>
          <a:custGeom>
            <a:avLst/>
            <a:gdLst/>
            <a:ahLst/>
            <a:cxnLst/>
            <a:rect l="l" t="t" r="r" b="b"/>
            <a:pathLst>
              <a:path w="13471766" h="6441954" extrusionOk="0">
                <a:moveTo>
                  <a:pt x="13471766" y="0"/>
                </a:moveTo>
                <a:lnTo>
                  <a:pt x="0" y="0"/>
                </a:lnTo>
                <a:lnTo>
                  <a:pt x="0" y="6441954"/>
                </a:lnTo>
                <a:lnTo>
                  <a:pt x="13471766" y="6441954"/>
                </a:lnTo>
                <a:lnTo>
                  <a:pt x="1347176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5"/>
          <p:cNvSpPr/>
          <p:nvPr/>
        </p:nvSpPr>
        <p:spPr>
          <a:xfrm rot="-9824388" flipH="1">
            <a:off x="-834241" y="3310256"/>
            <a:ext cx="6292146" cy="3008790"/>
          </a:xfrm>
          <a:custGeom>
            <a:avLst/>
            <a:gdLst/>
            <a:ahLst/>
            <a:cxnLst/>
            <a:rect l="l" t="t" r="r" b="b"/>
            <a:pathLst>
              <a:path w="12584292" h="6017580" extrusionOk="0">
                <a:moveTo>
                  <a:pt x="12584292" y="0"/>
                </a:moveTo>
                <a:lnTo>
                  <a:pt x="0" y="0"/>
                </a:lnTo>
                <a:lnTo>
                  <a:pt x="0" y="6017580"/>
                </a:lnTo>
                <a:lnTo>
                  <a:pt x="12584292" y="6017580"/>
                </a:lnTo>
                <a:lnTo>
                  <a:pt x="12584292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5"/>
          <p:cNvSpPr/>
          <p:nvPr/>
        </p:nvSpPr>
        <p:spPr>
          <a:xfrm>
            <a:off x="127289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34;p38">
            <a:extLst>
              <a:ext uri="{FF2B5EF4-FFF2-40B4-BE49-F238E27FC236}">
                <a16:creationId xmlns:a16="http://schemas.microsoft.com/office/drawing/2014/main" id="{924B293F-9E9C-F577-7C15-F8CF78CC71B0}"/>
              </a:ext>
            </a:extLst>
          </p:cNvPr>
          <p:cNvSpPr txBox="1"/>
          <p:nvPr/>
        </p:nvSpPr>
        <p:spPr>
          <a:xfrm>
            <a:off x="5937212" y="4075124"/>
            <a:ext cx="3160251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 dirty="0">
                <a:solidFill>
                  <a:srgbClr val="383936"/>
                </a:solidFill>
                <a:latin typeface="Arial"/>
                <a:ea typeface="Arial"/>
                <a:cs typeface="Arial"/>
                <a:sym typeface="Arial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</a:p>
          <a:p>
            <a:pPr marL="0" marR="0" lvl="0" indent="0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rgbClr val="3839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383936"/>
                </a:solidFill>
                <a:latin typeface="Arial"/>
                <a:ea typeface="Arial"/>
                <a:cs typeface="Arial"/>
                <a:sym typeface="Arial"/>
              </a:rPr>
              <a:t>Creative Commons licence (either free or 4.0 share alike)</a:t>
            </a:r>
            <a:endParaRPr sz="700" dirty="0"/>
          </a:p>
        </p:txBody>
      </p:sp>
      <p:pic>
        <p:nvPicPr>
          <p:cNvPr id="3" name="Picture 2" descr="A black and white sign with a person in a circle&#10;&#10;AI-generated content may be incorrect.">
            <a:extLst>
              <a:ext uri="{FF2B5EF4-FFF2-40B4-BE49-F238E27FC236}">
                <a16:creationId xmlns:a16="http://schemas.microsoft.com/office/drawing/2014/main" id="{68437972-3AC1-9829-0FDA-BA6B8E625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8885" y="4852147"/>
            <a:ext cx="714444" cy="249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58D46-96EA-0337-A932-83629F107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1358" y="4653023"/>
            <a:ext cx="1106105" cy="4255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BC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36"/>
          <p:cNvGrpSpPr/>
          <p:nvPr/>
        </p:nvGrpSpPr>
        <p:grpSpPr>
          <a:xfrm>
            <a:off x="596700" y="552175"/>
            <a:ext cx="9970690" cy="5514388"/>
            <a:chOff x="-267584" y="9525"/>
            <a:chExt cx="10313084" cy="14705033"/>
          </a:xfrm>
        </p:grpSpPr>
        <p:sp>
          <p:nvSpPr>
            <p:cNvPr id="397" name="Google Shape;397;p36"/>
            <p:cNvSpPr txBox="1"/>
            <p:nvPr/>
          </p:nvSpPr>
          <p:spPr>
            <a:xfrm>
              <a:off x="0" y="9525"/>
              <a:ext cx="10045500" cy="1044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400" b="1" dirty="0">
                  <a:solidFill>
                    <a:srgbClr val="383936"/>
                  </a:solidFill>
                  <a:latin typeface="Arial"/>
                  <a:ea typeface="Arial"/>
                  <a:cs typeface="Arial"/>
                  <a:sym typeface="Arial"/>
                </a:rPr>
                <a:t>Referencje i bibliografia</a:t>
              </a:r>
            </a:p>
          </p:txBody>
        </p:sp>
        <p:sp>
          <p:nvSpPr>
            <p:cNvPr id="398" name="Google Shape;398;p36"/>
            <p:cNvSpPr txBox="1"/>
            <p:nvPr/>
          </p:nvSpPr>
          <p:spPr>
            <a:xfrm>
              <a:off x="-267584" y="1324058"/>
              <a:ext cx="10045500" cy="133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dirty="0">
                  <a:solidFill>
                    <a:schemeClr val="dk1"/>
                  </a:solidFill>
                </a:rPr>
                <a:t> 	</a:t>
              </a:r>
              <a:br>
                <a:rPr lang="en" sz="1200" dirty="0">
                  <a:solidFill>
                    <a:schemeClr val="dk1"/>
                  </a:solidFill>
                </a:rPr>
              </a:br>
              <a:r>
                <a:rPr lang="en" sz="1200" dirty="0">
                  <a:solidFill>
                    <a:schemeClr val="dk1"/>
                  </a:solidFill>
                </a:rPr>
                <a:t>Sontag, S. (1977). On Photography. Farrar, Straus and Giroux.</a:t>
              </a:r>
              <a:br>
                <a:rPr lang="en" sz="1200" dirty="0">
                  <a:solidFill>
                    <a:schemeClr val="dk1"/>
                  </a:solidFill>
                </a:rPr>
              </a:br>
              <a:r>
                <a:rPr lang="en" sz="1200" dirty="0">
                  <a:solidFill>
                    <a:schemeClr val="dk1"/>
                  </a:solidFill>
                </a:rPr>
                <a:t> 	</a:t>
              </a:r>
              <a:endParaRPr sz="1200" dirty="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</a:rPr>
                <a:t>Barthes, R. (1981). Camera Lucida: Reflections on Photography. Hill and Wang.</a:t>
              </a:r>
              <a:br>
                <a:rPr lang="en" sz="1200" dirty="0">
                  <a:solidFill>
                    <a:schemeClr val="dk1"/>
                  </a:solidFill>
                </a:rPr>
              </a:br>
              <a:r>
                <a:rPr lang="en" sz="1200" dirty="0">
                  <a:solidFill>
                    <a:schemeClr val="dk1"/>
                  </a:solidFill>
                </a:rPr>
                <a:t> 	</a:t>
              </a:r>
              <a:endParaRPr sz="1200" dirty="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</a:rPr>
                <a:t>Project Zero Harvard (n.d) Pzs thinking routines toolbox. Available at: https://pz.harvard.edu/thinking-routines (Accessed: 19-6-2025).</a:t>
              </a:r>
              <a:br>
                <a:rPr lang="en" sz="1200" dirty="0">
                  <a:solidFill>
                    <a:schemeClr val="dk1"/>
                  </a:solidFill>
                </a:rPr>
              </a:br>
              <a:r>
                <a:rPr lang="en" sz="1200" dirty="0">
                  <a:solidFill>
                    <a:schemeClr val="dk1"/>
                  </a:solidFill>
                </a:rPr>
                <a:t> 	</a:t>
              </a:r>
              <a:endParaRPr sz="1200" dirty="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</a:rPr>
                <a:t>Lambert, J., &amp; Hessler, B. (2008). Digital Storytelling: Capturing Lives, Creating Community. Routledge.</a:t>
              </a:r>
              <a:br>
                <a:rPr lang="en" sz="1200" dirty="0">
                  <a:solidFill>
                    <a:schemeClr val="dk1"/>
                  </a:solidFill>
                </a:rPr>
              </a:br>
              <a:r>
                <a:rPr lang="en" sz="1200" dirty="0">
                  <a:solidFill>
                    <a:schemeClr val="dk1"/>
                  </a:solidFill>
                </a:rPr>
                <a:t> 	</a:t>
              </a:r>
              <a:endParaRPr sz="1200" dirty="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</a:rPr>
                <a:t> McCurry, S. (1984) Sharbat Gula (Afghan Girl) [online photograph]. Available at: https://en.wikipedia.org/wiki/Afghan_Girl#/media/File:Sharbat_Gula.jpg (Accessed: 30 June 2025).</a:t>
              </a:r>
              <a:endParaRPr sz="1200" dirty="0">
                <a:solidFill>
                  <a:srgbClr val="20212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</a:rPr>
                <a:t>Wegman, W. (1970), Falling Glass.  [online photograph]. Available at: https://bpb-us-e1.wpmucdn.com/you.stonybrook.edu/dist/0/2212/files/2017/09/%EC%8A%A4%ED%81%AC%EB%A6%B0%EC%83%B755-2beh3rw.pngAccessed: 30 June 2025) 		</a:t>
              </a:r>
              <a:br>
                <a:rPr lang="en" sz="1200" dirty="0">
                  <a:solidFill>
                    <a:schemeClr val="dk1"/>
                  </a:solidFill>
                </a:rPr>
              </a:br>
              <a:endParaRPr sz="1200" dirty="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solidFill>
                  <a:schemeClr val="dk1"/>
                </a:solidFill>
              </a:endParaRPr>
            </a:p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383936"/>
                </a:solidFill>
              </a:endParaRPr>
            </a:p>
          </p:txBody>
        </p:sp>
      </p:grpSp>
      <p:sp>
        <p:nvSpPr>
          <p:cNvPr id="399" name="Google Shape;399;p36"/>
          <p:cNvSpPr/>
          <p:nvPr/>
        </p:nvSpPr>
        <p:spPr>
          <a:xfrm>
            <a:off x="9601701" y="2688354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6"/>
          <p:cNvSpPr/>
          <p:nvPr/>
        </p:nvSpPr>
        <p:spPr>
          <a:xfrm rot="8673732">
            <a:off x="6966148" y="-1652882"/>
            <a:ext cx="6064266" cy="7756619"/>
          </a:xfrm>
          <a:custGeom>
            <a:avLst/>
            <a:gdLst/>
            <a:ahLst/>
            <a:cxnLst/>
            <a:rect l="l" t="t" r="r" b="b"/>
            <a:pathLst>
              <a:path w="12124743" h="15508393" extrusionOk="0">
                <a:moveTo>
                  <a:pt x="0" y="0"/>
                </a:moveTo>
                <a:lnTo>
                  <a:pt x="12124744" y="0"/>
                </a:lnTo>
                <a:lnTo>
                  <a:pt x="12124744" y="15508393"/>
                </a:lnTo>
                <a:lnTo>
                  <a:pt x="0" y="15508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6"/>
          <p:cNvSpPr/>
          <p:nvPr/>
        </p:nvSpPr>
        <p:spPr>
          <a:xfrm rot="8673732">
            <a:off x="7922021" y="-1313991"/>
            <a:ext cx="6064266" cy="7756619"/>
          </a:xfrm>
          <a:custGeom>
            <a:avLst/>
            <a:gdLst/>
            <a:ahLst/>
            <a:cxnLst/>
            <a:rect l="l" t="t" r="r" b="b"/>
            <a:pathLst>
              <a:path w="12124743" h="15508393" extrusionOk="0">
                <a:moveTo>
                  <a:pt x="0" y="0"/>
                </a:moveTo>
                <a:lnTo>
                  <a:pt x="12124743" y="0"/>
                </a:lnTo>
                <a:lnTo>
                  <a:pt x="12124743" y="15508392"/>
                </a:lnTo>
                <a:lnTo>
                  <a:pt x="0" y="15508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06C9D2-1C53-D24A-6965-601A05228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336" y="4591325"/>
            <a:ext cx="1237664" cy="47619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"/>
          <p:cNvSpPr/>
          <p:nvPr/>
        </p:nvSpPr>
        <p:spPr>
          <a:xfrm rot="328315">
            <a:off x="5303672" y="-495451"/>
            <a:ext cx="6734141" cy="6424216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4272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7"/>
          <p:cNvSpPr/>
          <p:nvPr/>
        </p:nvSpPr>
        <p:spPr>
          <a:xfrm rot="352404">
            <a:off x="6169051" y="-372907"/>
            <a:ext cx="6581380" cy="6279862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C3DBE8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7"/>
          <p:cNvSpPr/>
          <p:nvPr/>
        </p:nvSpPr>
        <p:spPr>
          <a:xfrm rot="377637">
            <a:off x="7189117" y="-244331"/>
            <a:ext cx="6428958" cy="6134423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FBF3E4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7"/>
          <p:cNvSpPr/>
          <p:nvPr/>
        </p:nvSpPr>
        <p:spPr>
          <a:xfrm>
            <a:off x="5315175" y="1328905"/>
            <a:ext cx="3458671" cy="2583194"/>
          </a:xfrm>
          <a:custGeom>
            <a:avLst/>
            <a:gdLst/>
            <a:ahLst/>
            <a:cxnLst/>
            <a:rect l="l" t="t" r="r" b="b"/>
            <a:pathLst>
              <a:path w="6917341" h="5166389" extrusionOk="0">
                <a:moveTo>
                  <a:pt x="0" y="0"/>
                </a:moveTo>
                <a:lnTo>
                  <a:pt x="6917342" y="0"/>
                </a:lnTo>
                <a:lnTo>
                  <a:pt x="6917342" y="5166389"/>
                </a:lnTo>
                <a:lnTo>
                  <a:pt x="0" y="51663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104775" cap="sq" cmpd="sng">
            <a:solidFill>
              <a:srgbClr val="3B62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7"/>
          <p:cNvSpPr/>
          <p:nvPr/>
        </p:nvSpPr>
        <p:spPr>
          <a:xfrm>
            <a:off x="368493" y="1277327"/>
            <a:ext cx="1684626" cy="472030"/>
          </a:xfrm>
          <a:custGeom>
            <a:avLst/>
            <a:gdLst/>
            <a:ahLst/>
            <a:cxnLst/>
            <a:rect l="l" t="t" r="r" b="b"/>
            <a:pathLst>
              <a:path w="3369252" h="944060" extrusionOk="0">
                <a:moveTo>
                  <a:pt x="0" y="0"/>
                </a:moveTo>
                <a:lnTo>
                  <a:pt x="3369253" y="0"/>
                </a:lnTo>
                <a:lnTo>
                  <a:pt x="3369253" y="944060"/>
                </a:lnTo>
                <a:lnTo>
                  <a:pt x="0" y="944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584745" y="3135677"/>
            <a:ext cx="1560797" cy="466960"/>
          </a:xfrm>
          <a:custGeom>
            <a:avLst/>
            <a:gdLst/>
            <a:ahLst/>
            <a:cxnLst/>
            <a:rect l="l" t="t" r="r" b="b"/>
            <a:pathLst>
              <a:path w="3121595" h="933920" extrusionOk="0">
                <a:moveTo>
                  <a:pt x="0" y="0"/>
                </a:moveTo>
                <a:lnTo>
                  <a:pt x="3121595" y="0"/>
                </a:lnTo>
                <a:lnTo>
                  <a:pt x="3121595" y="933919"/>
                </a:lnTo>
                <a:lnTo>
                  <a:pt x="0" y="933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7"/>
          <p:cNvSpPr/>
          <p:nvPr/>
        </p:nvSpPr>
        <p:spPr>
          <a:xfrm>
            <a:off x="2930449" y="3979242"/>
            <a:ext cx="1098484" cy="768939"/>
          </a:xfrm>
          <a:custGeom>
            <a:avLst/>
            <a:gdLst/>
            <a:ahLst/>
            <a:cxnLst/>
            <a:rect l="l" t="t" r="r" b="b"/>
            <a:pathLst>
              <a:path w="2196967" h="1537877" extrusionOk="0">
                <a:moveTo>
                  <a:pt x="0" y="0"/>
                </a:moveTo>
                <a:lnTo>
                  <a:pt x="2196967" y="0"/>
                </a:lnTo>
                <a:lnTo>
                  <a:pt x="2196967" y="1537877"/>
                </a:lnTo>
                <a:lnTo>
                  <a:pt x="0" y="153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7"/>
          <p:cNvSpPr/>
          <p:nvPr/>
        </p:nvSpPr>
        <p:spPr>
          <a:xfrm>
            <a:off x="3125287" y="1150431"/>
            <a:ext cx="878184" cy="725012"/>
          </a:xfrm>
          <a:custGeom>
            <a:avLst/>
            <a:gdLst/>
            <a:ahLst/>
            <a:cxnLst/>
            <a:rect l="l" t="t" r="r" b="b"/>
            <a:pathLst>
              <a:path w="1756368" h="1450025" extrusionOk="0">
                <a:moveTo>
                  <a:pt x="0" y="0"/>
                </a:moveTo>
                <a:lnTo>
                  <a:pt x="1756368" y="0"/>
                </a:lnTo>
                <a:lnTo>
                  <a:pt x="1756368" y="1450025"/>
                </a:lnTo>
                <a:lnTo>
                  <a:pt x="0" y="1450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69817" t="-29388" r="-70047" b="-34007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7"/>
          <p:cNvSpPr/>
          <p:nvPr/>
        </p:nvSpPr>
        <p:spPr>
          <a:xfrm>
            <a:off x="368493" y="2195905"/>
            <a:ext cx="1993300" cy="604446"/>
          </a:xfrm>
          <a:custGeom>
            <a:avLst/>
            <a:gdLst/>
            <a:ahLst/>
            <a:cxnLst/>
            <a:rect l="l" t="t" r="r" b="b"/>
            <a:pathLst>
              <a:path w="3986600" h="1208891" extrusionOk="0">
                <a:moveTo>
                  <a:pt x="0" y="0"/>
                </a:moveTo>
                <a:lnTo>
                  <a:pt x="3986600" y="0"/>
                </a:lnTo>
                <a:lnTo>
                  <a:pt x="3986600" y="1208891"/>
                </a:lnTo>
                <a:lnTo>
                  <a:pt x="0" y="1208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20308" t="-112010" r="-17799" b="-10947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7"/>
          <p:cNvSpPr/>
          <p:nvPr/>
        </p:nvSpPr>
        <p:spPr>
          <a:xfrm>
            <a:off x="2750292" y="1986232"/>
            <a:ext cx="1628175" cy="986543"/>
          </a:xfrm>
          <a:custGeom>
            <a:avLst/>
            <a:gdLst/>
            <a:ahLst/>
            <a:cxnLst/>
            <a:rect l="l" t="t" r="r" b="b"/>
            <a:pathLst>
              <a:path w="3256350" h="1973085" extrusionOk="0">
                <a:moveTo>
                  <a:pt x="0" y="0"/>
                </a:moveTo>
                <a:lnTo>
                  <a:pt x="3256351" y="0"/>
                </a:lnTo>
                <a:lnTo>
                  <a:pt x="3256351" y="1973084"/>
                </a:lnTo>
                <a:lnTo>
                  <a:pt x="0" y="1973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7"/>
          <p:cNvSpPr/>
          <p:nvPr/>
        </p:nvSpPr>
        <p:spPr>
          <a:xfrm>
            <a:off x="2750291" y="3082311"/>
            <a:ext cx="1512301" cy="754056"/>
          </a:xfrm>
          <a:custGeom>
            <a:avLst/>
            <a:gdLst/>
            <a:ahLst/>
            <a:cxnLst/>
            <a:rect l="l" t="t" r="r" b="b"/>
            <a:pathLst>
              <a:path w="3024602" h="1508112" extrusionOk="0">
                <a:moveTo>
                  <a:pt x="0" y="0"/>
                </a:moveTo>
                <a:lnTo>
                  <a:pt x="3024602" y="0"/>
                </a:lnTo>
                <a:lnTo>
                  <a:pt x="3024602" y="1508112"/>
                </a:lnTo>
                <a:lnTo>
                  <a:pt x="0" y="1508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713704" y="3936011"/>
            <a:ext cx="1127694" cy="725757"/>
          </a:xfrm>
          <a:custGeom>
            <a:avLst/>
            <a:gdLst/>
            <a:ahLst/>
            <a:cxnLst/>
            <a:rect l="l" t="t" r="r" b="b"/>
            <a:pathLst>
              <a:path w="2255388" h="1451513" extrusionOk="0">
                <a:moveTo>
                  <a:pt x="0" y="0"/>
                </a:moveTo>
                <a:lnTo>
                  <a:pt x="2255388" y="0"/>
                </a:lnTo>
                <a:lnTo>
                  <a:pt x="2255388" y="1451513"/>
                </a:lnTo>
                <a:lnTo>
                  <a:pt x="0" y="14515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2129" r="-2119" b="-2045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141581" y="469761"/>
            <a:ext cx="5173800" cy="47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9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ZESPÓŁ SHOOT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CFA887-CBB5-89DA-2B81-4C1EF53F02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1066" y="4622329"/>
            <a:ext cx="1158459" cy="4457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85">
          <a:extLst>
            <a:ext uri="{FF2B5EF4-FFF2-40B4-BE49-F238E27FC236}">
              <a16:creationId xmlns:a16="http://schemas.microsoft.com/office/drawing/2014/main" id="{9C4DA2BE-BE46-2EAC-9E8C-1FDDF386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>
            <a:extLst>
              <a:ext uri="{FF2B5EF4-FFF2-40B4-BE49-F238E27FC236}">
                <a16:creationId xmlns:a16="http://schemas.microsoft.com/office/drawing/2014/main" id="{BE1E77F0-8FC8-A599-9D85-44C671D47879}"/>
              </a:ext>
            </a:extLst>
          </p:cNvPr>
          <p:cNvSpPr txBox="1"/>
          <p:nvPr/>
        </p:nvSpPr>
        <p:spPr>
          <a:xfrm>
            <a:off x="370154" y="939247"/>
            <a:ext cx="4369486" cy="379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Metodologia ta wprowadza innowacyjne podejście do nauczania poprzez integrację cyfrowego </a:t>
            </a:r>
            <a:r>
              <a:rPr lang="pl-PL" sz="11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storytellingu</a:t>
            </a:r>
            <a:r>
              <a:rPr lang="pl-PL" sz="1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z fotografią.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Oparte na </a:t>
            </a:r>
            <a:r>
              <a:rPr lang="pl-PL" sz="11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neuronauce</a:t>
            </a:r>
            <a:r>
              <a:rPr lang="pl-PL" sz="1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1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storytelling</a:t>
            </a:r>
            <a:r>
              <a:rPr lang="pl-PL" sz="1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sprzyja tworzeniu więzi emocjonalnych, dzięki czemu informacje stają się bardziej przystępne i łatwiejsze do zapamiętania.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1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Metoda ta stanowi odpowiedź na wyzwania, przed jakimi stają uczniowie pozbawieni motywacji i mający trudności w nauce, wykorzystując współczesne technologie do stworzenia angażującego, integracyjnego środowiska nauki.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1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Storytelling</a:t>
            </a:r>
            <a:r>
              <a:rPr lang="pl-PL" sz="11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zwiększa zaangażowanie, kreatywność i zrozumienie wszystkich przedmiotów objętych programem nauczania, jednocześnie uwzględniając różnorodne potrzeby edukacyjne, w tym uczniów mających trudności w nauce.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C96AF2C5-C9CB-A9EE-BC7B-2E23748FAA86}"/>
              </a:ext>
            </a:extLst>
          </p:cNvPr>
          <p:cNvSpPr/>
          <p:nvPr/>
        </p:nvSpPr>
        <p:spPr>
          <a:xfrm rot="328315">
            <a:off x="5303672" y="-495451"/>
            <a:ext cx="6734141" cy="6424216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4272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5">
            <a:extLst>
              <a:ext uri="{FF2B5EF4-FFF2-40B4-BE49-F238E27FC236}">
                <a16:creationId xmlns:a16="http://schemas.microsoft.com/office/drawing/2014/main" id="{E48A09B4-403A-9F62-84B9-6588FB096011}"/>
              </a:ext>
            </a:extLst>
          </p:cNvPr>
          <p:cNvSpPr/>
          <p:nvPr/>
        </p:nvSpPr>
        <p:spPr>
          <a:xfrm rot="352404">
            <a:off x="6169051" y="-372907"/>
            <a:ext cx="6581380" cy="6279862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8FC4E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5">
            <a:extLst>
              <a:ext uri="{FF2B5EF4-FFF2-40B4-BE49-F238E27FC236}">
                <a16:creationId xmlns:a16="http://schemas.microsoft.com/office/drawing/2014/main" id="{846F7A34-F4ED-23AE-0D9A-93185517573F}"/>
              </a:ext>
            </a:extLst>
          </p:cNvPr>
          <p:cNvSpPr/>
          <p:nvPr/>
        </p:nvSpPr>
        <p:spPr>
          <a:xfrm rot="377637">
            <a:off x="7189117" y="-244331"/>
            <a:ext cx="6428958" cy="6134423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FBF3E4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>
            <a:extLst>
              <a:ext uri="{FF2B5EF4-FFF2-40B4-BE49-F238E27FC236}">
                <a16:creationId xmlns:a16="http://schemas.microsoft.com/office/drawing/2014/main" id="{89E0BBC2-761B-18E7-1551-72DD821C9B89}"/>
              </a:ext>
            </a:extLst>
          </p:cNvPr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>
            <a:extLst>
              <a:ext uri="{FF2B5EF4-FFF2-40B4-BE49-F238E27FC236}">
                <a16:creationId xmlns:a16="http://schemas.microsoft.com/office/drawing/2014/main" id="{B3E57500-E358-C2B9-6869-3722940ABC17}"/>
              </a:ext>
            </a:extLst>
          </p:cNvPr>
          <p:cNvSpPr/>
          <p:nvPr/>
        </p:nvSpPr>
        <p:spPr>
          <a:xfrm>
            <a:off x="5315175" y="1328905"/>
            <a:ext cx="3458671" cy="2583194"/>
          </a:xfrm>
          <a:custGeom>
            <a:avLst/>
            <a:gdLst/>
            <a:ahLst/>
            <a:cxnLst/>
            <a:rect l="l" t="t" r="r" b="b"/>
            <a:pathLst>
              <a:path w="6917341" h="5166389" extrusionOk="0">
                <a:moveTo>
                  <a:pt x="0" y="0"/>
                </a:moveTo>
                <a:lnTo>
                  <a:pt x="6917342" y="0"/>
                </a:lnTo>
                <a:lnTo>
                  <a:pt x="6917342" y="5166389"/>
                </a:lnTo>
                <a:lnTo>
                  <a:pt x="0" y="51663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104775" cap="sq" cmpd="sng">
            <a:solidFill>
              <a:srgbClr val="3B62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5">
            <a:extLst>
              <a:ext uri="{FF2B5EF4-FFF2-40B4-BE49-F238E27FC236}">
                <a16:creationId xmlns:a16="http://schemas.microsoft.com/office/drawing/2014/main" id="{93F4B4F4-24AD-DCEF-1879-A8858A8F9C7C}"/>
              </a:ext>
            </a:extLst>
          </p:cNvPr>
          <p:cNvSpPr txBox="1"/>
          <p:nvPr/>
        </p:nvSpPr>
        <p:spPr>
          <a:xfrm>
            <a:off x="370154" y="154941"/>
            <a:ext cx="5338800" cy="717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METODYKA OPOWIADANIA HISTORII POPRZEZ ZDJĘCIA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029EF-D4F4-F149-C078-6BDEC98DD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808" y="4615274"/>
            <a:ext cx="1119428" cy="4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2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/>
        </p:nvSpPr>
        <p:spPr>
          <a:xfrm>
            <a:off x="368309" y="1433923"/>
            <a:ext cx="4897739" cy="308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pl-PL" sz="1100" b="1" dirty="0">
                <a:solidFill>
                  <a:schemeClr val="tx1"/>
                </a:solidFill>
              </a:rPr>
              <a:t>Metodologia ta obejmuje serię trzech webinariów oraz wytyczne dla prowadzących szkolenia. Jest ona przeznaczona do stosowania wraz z zestawem najlepszych praktyk dotyczących cyfrowego opowiadania historii, które również stanowią część WP3.</a:t>
            </a:r>
          </a:p>
          <a:p>
            <a:pPr lvl="0">
              <a:lnSpc>
                <a:spcPct val="140000"/>
              </a:lnSpc>
            </a:pPr>
            <a:endParaRPr sz="11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40000"/>
              </a:lnSpc>
            </a:pPr>
            <a:r>
              <a:rPr lang="pl-PL" sz="1100" b="1" dirty="0">
                <a:solidFill>
                  <a:schemeClr val="tx1"/>
                </a:solidFill>
              </a:rPr>
              <a:t>Opiera się ona na wiedzy zdobytej dzięki podręcznikom dla uczniów i nauczycieli „Nauczanie poprzez cyfrową fotografię immersyjną” opracowanym w ramach WP2. </a:t>
            </a:r>
          </a:p>
          <a:p>
            <a:pPr lvl="0">
              <a:lnSpc>
                <a:spcPct val="140000"/>
              </a:lnSpc>
            </a:pPr>
            <a:endParaRPr lang="en-US" sz="1100" b="1" dirty="0">
              <a:solidFill>
                <a:schemeClr val="tx1"/>
              </a:solidFill>
            </a:endParaRPr>
          </a:p>
          <a:p>
            <a:pPr lvl="0">
              <a:lnSpc>
                <a:spcPct val="140000"/>
              </a:lnSpc>
            </a:pPr>
            <a:r>
              <a:rPr lang="pl-PL" sz="1100" b="1" dirty="0">
                <a:solidFill>
                  <a:schemeClr val="tx1"/>
                </a:solidFill>
              </a:rPr>
              <a:t>Webinaria dotyczące metodologii są częścią kompleksowego ekosystemu edukacyjnego, w którym uczniowie aktywnie tworzą wiedzę, głęboko angażując się w różne tematy programowe, co prowadzi do opracowanych przez uczniów immersyjnych lekcji w ramach WP4.</a:t>
            </a:r>
            <a:endParaRPr sz="11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/>
          <p:nvPr/>
        </p:nvSpPr>
        <p:spPr>
          <a:xfrm rot="328315">
            <a:off x="5303672" y="-495451"/>
            <a:ext cx="6734141" cy="6424216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4272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5"/>
          <p:cNvSpPr/>
          <p:nvPr/>
        </p:nvSpPr>
        <p:spPr>
          <a:xfrm rot="352404">
            <a:off x="6169051" y="-372907"/>
            <a:ext cx="6581380" cy="6279862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8FC4E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5"/>
          <p:cNvSpPr/>
          <p:nvPr/>
        </p:nvSpPr>
        <p:spPr>
          <a:xfrm rot="377637">
            <a:off x="7189117" y="-244331"/>
            <a:ext cx="6428958" cy="6134423"/>
          </a:xfrm>
          <a:custGeom>
            <a:avLst/>
            <a:gdLst/>
            <a:ahLst/>
            <a:cxnLst/>
            <a:rect l="l" t="t" r="r" b="b"/>
            <a:pathLst>
              <a:path w="6264910" h="5977890" extrusionOk="0">
                <a:moveTo>
                  <a:pt x="3576320" y="342900"/>
                </a:moveTo>
                <a:cubicBezTo>
                  <a:pt x="4768850" y="509270"/>
                  <a:pt x="6264910" y="971550"/>
                  <a:pt x="5435600" y="3060700"/>
                </a:cubicBezTo>
                <a:cubicBezTo>
                  <a:pt x="4606290" y="5149850"/>
                  <a:pt x="2889250" y="5520690"/>
                  <a:pt x="2059940" y="5749290"/>
                </a:cubicBezTo>
                <a:cubicBezTo>
                  <a:pt x="1230630" y="5977890"/>
                  <a:pt x="256540" y="5434330"/>
                  <a:pt x="600710" y="4203700"/>
                </a:cubicBezTo>
                <a:cubicBezTo>
                  <a:pt x="901700" y="3126740"/>
                  <a:pt x="0" y="1772920"/>
                  <a:pt x="86360" y="886460"/>
                </a:cubicBezTo>
                <a:cubicBezTo>
                  <a:pt x="172720" y="0"/>
                  <a:pt x="2145030" y="142240"/>
                  <a:pt x="3576320" y="342900"/>
                </a:cubicBezTo>
                <a:close/>
              </a:path>
            </a:pathLst>
          </a:custGeom>
          <a:solidFill>
            <a:srgbClr val="FBF3E4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5315175" y="1328905"/>
            <a:ext cx="3458671" cy="2583194"/>
          </a:xfrm>
          <a:custGeom>
            <a:avLst/>
            <a:gdLst/>
            <a:ahLst/>
            <a:cxnLst/>
            <a:rect l="l" t="t" r="r" b="b"/>
            <a:pathLst>
              <a:path w="6917341" h="5166389" extrusionOk="0">
                <a:moveTo>
                  <a:pt x="0" y="0"/>
                </a:moveTo>
                <a:lnTo>
                  <a:pt x="6917342" y="0"/>
                </a:lnTo>
                <a:lnTo>
                  <a:pt x="6917342" y="5166389"/>
                </a:lnTo>
                <a:lnTo>
                  <a:pt x="0" y="51663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104775" cap="sq" cmpd="sng">
            <a:solidFill>
              <a:srgbClr val="3B62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370154" y="154941"/>
            <a:ext cx="5338800" cy="112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METODYKA OPOWIADANIA HISTORII POPRZEZ ZDJĘCIA</a:t>
            </a:r>
          </a:p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KOMPLETNE RAMY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C4D35-AE13-B0B8-AB7C-29CC26598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937" y="4514766"/>
            <a:ext cx="1229299" cy="4729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2B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 rot="-1378363">
            <a:off x="5007489" y="2759458"/>
            <a:ext cx="3130927" cy="2898922"/>
          </a:xfrm>
          <a:custGeom>
            <a:avLst/>
            <a:gdLst/>
            <a:ahLst/>
            <a:cxnLst/>
            <a:rect l="l" t="t" r="r" b="b"/>
            <a:pathLst>
              <a:path w="6266556" h="6602693" extrusionOk="0">
                <a:moveTo>
                  <a:pt x="0" y="0"/>
                </a:moveTo>
                <a:lnTo>
                  <a:pt x="6266556" y="0"/>
                </a:lnTo>
                <a:lnTo>
                  <a:pt x="6266556" y="6602693"/>
                </a:lnTo>
                <a:lnTo>
                  <a:pt x="0" y="6602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6"/>
          <p:cNvSpPr/>
          <p:nvPr/>
        </p:nvSpPr>
        <p:spPr>
          <a:xfrm rot="5400000">
            <a:off x="4369740" y="1385653"/>
            <a:ext cx="5652722" cy="2703029"/>
          </a:xfrm>
          <a:custGeom>
            <a:avLst/>
            <a:gdLst/>
            <a:ahLst/>
            <a:cxnLst/>
            <a:rect l="l" t="t" r="r" b="b"/>
            <a:pathLst>
              <a:path w="11305443" h="5406057" extrusionOk="0">
                <a:moveTo>
                  <a:pt x="0" y="0"/>
                </a:moveTo>
                <a:lnTo>
                  <a:pt x="11305442" y="0"/>
                </a:lnTo>
                <a:lnTo>
                  <a:pt x="11305442" y="5406058"/>
                </a:lnTo>
                <a:lnTo>
                  <a:pt x="0" y="5406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6"/>
          <p:cNvSpPr/>
          <p:nvPr/>
        </p:nvSpPr>
        <p:spPr>
          <a:xfrm rot="5400000">
            <a:off x="5108315" y="1309771"/>
            <a:ext cx="5652722" cy="2703029"/>
          </a:xfrm>
          <a:custGeom>
            <a:avLst/>
            <a:gdLst/>
            <a:ahLst/>
            <a:cxnLst/>
            <a:rect l="l" t="t" r="r" b="b"/>
            <a:pathLst>
              <a:path w="11305443" h="5406057" extrusionOk="0">
                <a:moveTo>
                  <a:pt x="0" y="0"/>
                </a:moveTo>
                <a:lnTo>
                  <a:pt x="11305443" y="0"/>
                </a:lnTo>
                <a:lnTo>
                  <a:pt x="11305443" y="5406058"/>
                </a:lnTo>
                <a:lnTo>
                  <a:pt x="0" y="5406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5771693" y="2571749"/>
            <a:ext cx="2775922" cy="2691503"/>
          </a:xfrm>
          <a:custGeom>
            <a:avLst/>
            <a:gdLst/>
            <a:ahLst/>
            <a:cxnLst/>
            <a:rect l="l" t="t" r="r" b="b"/>
            <a:pathLst>
              <a:path w="6193776" h="6159992" extrusionOk="0">
                <a:moveTo>
                  <a:pt x="0" y="0"/>
                </a:moveTo>
                <a:lnTo>
                  <a:pt x="6193776" y="0"/>
                </a:lnTo>
                <a:lnTo>
                  <a:pt x="6193776" y="6159991"/>
                </a:lnTo>
                <a:lnTo>
                  <a:pt x="0" y="61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546640" y="369513"/>
            <a:ext cx="6090380" cy="79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dirty="0" err="1">
                <a:solidFill>
                  <a:schemeClr val="lt1"/>
                </a:solidFill>
              </a:rPr>
              <a:t>Webinar</a:t>
            </a:r>
            <a:r>
              <a:rPr lang="pl-PL" sz="2400" b="1" dirty="0">
                <a:solidFill>
                  <a:schemeClr val="lt1"/>
                </a:solidFill>
              </a:rPr>
              <a:t> 1:  Podstawy cyfrowego </a:t>
            </a:r>
            <a:r>
              <a:rPr lang="pl-PL" sz="2400" b="1" dirty="0" err="1">
                <a:solidFill>
                  <a:schemeClr val="lt1"/>
                </a:solidFill>
              </a:rPr>
              <a:t>storytellingu</a:t>
            </a:r>
            <a:r>
              <a:rPr lang="pl-PL" sz="2400" b="1" dirty="0">
                <a:solidFill>
                  <a:schemeClr val="lt1"/>
                </a:solidFill>
              </a:rPr>
              <a:t> </a:t>
            </a:r>
            <a:endParaRPr sz="2400" b="1" dirty="0">
              <a:solidFill>
                <a:schemeClr val="lt1"/>
              </a:solidFill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546640" y="1422401"/>
            <a:ext cx="5109216" cy="292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 dirty="0">
                <a:solidFill>
                  <a:schemeClr val="lt1"/>
                </a:solidFill>
              </a:rPr>
              <a:t>Dzisiaj zajmiemy się:</a:t>
            </a:r>
          </a:p>
          <a:p>
            <a:pPr lvl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pl-PL" sz="2200" b="1" dirty="0">
                <a:solidFill>
                  <a:schemeClr val="lt1"/>
                </a:solidFill>
              </a:rPr>
              <a:t>- wprowadzeniem do cyfrowego opowiadania historii,</a:t>
            </a: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 dirty="0">
                <a:solidFill>
                  <a:schemeClr val="lt1"/>
                </a:solidFill>
              </a:rPr>
              <a:t>- kluczowymi elementami struktury opowieści, - przykładami opowiadania historii z wykorzystaniem mediów cyfrowych i fotografii.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E05FD-3C63-057C-11D8-452AB8671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1647" y="4543491"/>
            <a:ext cx="1229298" cy="4729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5177762" y="-1658513"/>
            <a:ext cx="6081836" cy="5853821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solidFill>
            <a:srgbClr val="FFE1BC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/>
          <p:nvPr/>
        </p:nvSpPr>
        <p:spPr>
          <a:xfrm>
            <a:off x="5619641" y="-1399787"/>
            <a:ext cx="5413153" cy="5210207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solidFill>
            <a:srgbClr val="4272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2" descr="Toys at a table"/>
          <p:cNvSpPr/>
          <p:nvPr/>
        </p:nvSpPr>
        <p:spPr>
          <a:xfrm>
            <a:off x="6022218" y="-723862"/>
            <a:ext cx="4394206" cy="4229462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809250" y="2174275"/>
            <a:ext cx="3989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372533" y="868653"/>
            <a:ext cx="4805229" cy="344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800" b="1" dirty="0">
                <a:solidFill>
                  <a:schemeClr val="dk1"/>
                </a:solidFill>
              </a:rPr>
              <a:t>3 główne powody</a:t>
            </a:r>
          </a:p>
          <a:p>
            <a:pPr lvl="0">
              <a:lnSpc>
                <a:spcPct val="115000"/>
              </a:lnSpc>
              <a:spcBef>
                <a:spcPts val="1200"/>
              </a:spcBef>
            </a:pPr>
            <a:endParaRPr lang="pl-PL" sz="1800" b="1" dirty="0">
              <a:solidFill>
                <a:schemeClr val="dk1"/>
              </a:solidFill>
            </a:endParaRP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buAutoNum type="arabicPeriod"/>
            </a:pPr>
            <a:r>
              <a:rPr lang="pl-PL" sz="1800" b="1" dirty="0">
                <a:solidFill>
                  <a:schemeClr val="dk1"/>
                </a:solidFill>
              </a:rPr>
              <a:t>Wzmocnienie pozycji</a:t>
            </a:r>
          </a:p>
          <a:p>
            <a:pPr marL="285750" lvl="0" indent="-285750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dk1"/>
                </a:solidFill>
              </a:rPr>
              <a:t>Dzielenie się opiniami i punktami widzenia</a:t>
            </a:r>
          </a:p>
          <a:p>
            <a:pPr marL="285750" lvl="0" indent="-285750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dk1"/>
                </a:solidFill>
              </a:rPr>
              <a:t>Przestrzeń dla osób, które czują się niedostatecznie reprezentowane w piśmie</a:t>
            </a:r>
          </a:p>
          <a:p>
            <a:pPr marL="285750" lvl="0" indent="-285750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dk1"/>
                </a:solidFill>
              </a:rPr>
              <a:t>Alternatywa dla komunikacji tekstowej</a:t>
            </a:r>
          </a:p>
          <a:p>
            <a:pPr marL="285750" lvl="0" indent="-285750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dk1"/>
                </a:solidFill>
              </a:rPr>
              <a:t>Inne podejście do złożonych pojęć</a:t>
            </a:r>
          </a:p>
        </p:txBody>
      </p:sp>
      <p:sp>
        <p:nvSpPr>
          <p:cNvPr id="173" name="Google Shape;173;p22"/>
          <p:cNvSpPr/>
          <p:nvPr/>
        </p:nvSpPr>
        <p:spPr>
          <a:xfrm>
            <a:off x="7868164" y="161094"/>
            <a:ext cx="1116199" cy="833661"/>
          </a:xfrm>
          <a:custGeom>
            <a:avLst/>
            <a:gdLst/>
            <a:ahLst/>
            <a:cxnLst/>
            <a:rect l="l" t="t" r="r" b="b"/>
            <a:pathLst>
              <a:path w="2232397" h="1667321" extrusionOk="0">
                <a:moveTo>
                  <a:pt x="0" y="0"/>
                </a:moveTo>
                <a:lnTo>
                  <a:pt x="2232397" y="0"/>
                </a:lnTo>
                <a:lnTo>
                  <a:pt x="2232397" y="1667321"/>
                </a:lnTo>
                <a:lnTo>
                  <a:pt x="0" y="1667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4;p18">
            <a:extLst>
              <a:ext uri="{FF2B5EF4-FFF2-40B4-BE49-F238E27FC236}">
                <a16:creationId xmlns:a16="http://schemas.microsoft.com/office/drawing/2014/main" id="{87F67E91-A7A1-94D3-35FA-4ECA4BE7F973}"/>
              </a:ext>
            </a:extLst>
          </p:cNvPr>
          <p:cNvSpPr txBox="1"/>
          <p:nvPr/>
        </p:nvSpPr>
        <p:spPr>
          <a:xfrm>
            <a:off x="715042" y="182360"/>
            <a:ext cx="4261432" cy="57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chemeClr val="dk1"/>
                </a:solidFill>
              </a:rPr>
              <a:t>Po co </a:t>
            </a:r>
            <a:r>
              <a:rPr lang="en-US" sz="2400" b="1" dirty="0" err="1">
                <a:solidFill>
                  <a:schemeClr val="dk1"/>
                </a:solidFill>
              </a:rPr>
              <a:t>opowiadać</a:t>
            </a:r>
            <a:r>
              <a:rPr lang="en-US" sz="2400" b="1" dirty="0">
                <a:solidFill>
                  <a:schemeClr val="dk1"/>
                </a:solidFill>
              </a:rPr>
              <a:t> </a:t>
            </a:r>
            <a:r>
              <a:rPr lang="en-US" sz="2400" b="1" dirty="0" err="1">
                <a:solidFill>
                  <a:schemeClr val="dk1"/>
                </a:solidFill>
              </a:rPr>
              <a:t>historie</a:t>
            </a:r>
            <a:r>
              <a:rPr lang="en-US" sz="2400" b="1" dirty="0">
                <a:solidFill>
                  <a:schemeClr val="dk1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99EA9-9D73-A0FA-8C96-42EE47FFD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10" y="4510988"/>
            <a:ext cx="1299705" cy="5000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167">
          <a:extLst>
            <a:ext uri="{FF2B5EF4-FFF2-40B4-BE49-F238E27FC236}">
              <a16:creationId xmlns:a16="http://schemas.microsoft.com/office/drawing/2014/main" id="{D30ED020-8FE3-67D2-A19D-976253982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8B95A05D-9D4B-E661-4175-C64775247971}"/>
              </a:ext>
            </a:extLst>
          </p:cNvPr>
          <p:cNvSpPr/>
          <p:nvPr/>
        </p:nvSpPr>
        <p:spPr>
          <a:xfrm>
            <a:off x="5177762" y="-1658513"/>
            <a:ext cx="6081836" cy="5853821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solidFill>
            <a:srgbClr val="FFE1BC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0729541B-1DCA-04A0-6F37-57FC8211D05E}"/>
              </a:ext>
            </a:extLst>
          </p:cNvPr>
          <p:cNvSpPr/>
          <p:nvPr/>
        </p:nvSpPr>
        <p:spPr>
          <a:xfrm>
            <a:off x="5619641" y="-1399787"/>
            <a:ext cx="5413153" cy="5210207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solidFill>
            <a:srgbClr val="4272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2" descr="Hardcover books">
            <a:extLst>
              <a:ext uri="{FF2B5EF4-FFF2-40B4-BE49-F238E27FC236}">
                <a16:creationId xmlns:a16="http://schemas.microsoft.com/office/drawing/2014/main" id="{E7299477-5687-A76B-3269-2B93EDC150EE}"/>
              </a:ext>
            </a:extLst>
          </p:cNvPr>
          <p:cNvSpPr/>
          <p:nvPr/>
        </p:nvSpPr>
        <p:spPr>
          <a:xfrm>
            <a:off x="6022218" y="-723862"/>
            <a:ext cx="4394206" cy="4229462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2">
            <a:extLst>
              <a:ext uri="{FF2B5EF4-FFF2-40B4-BE49-F238E27FC236}">
                <a16:creationId xmlns:a16="http://schemas.microsoft.com/office/drawing/2014/main" id="{A44FC971-531F-50D2-C954-2C893CCADDA8}"/>
              </a:ext>
            </a:extLst>
          </p:cNvPr>
          <p:cNvSpPr txBox="1"/>
          <p:nvPr/>
        </p:nvSpPr>
        <p:spPr>
          <a:xfrm>
            <a:off x="809250" y="2174275"/>
            <a:ext cx="3989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2" name="Google Shape;172;p22">
            <a:extLst>
              <a:ext uri="{FF2B5EF4-FFF2-40B4-BE49-F238E27FC236}">
                <a16:creationId xmlns:a16="http://schemas.microsoft.com/office/drawing/2014/main" id="{C47780E6-E403-CC67-587B-81AB134CF245}"/>
              </a:ext>
            </a:extLst>
          </p:cNvPr>
          <p:cNvSpPr txBox="1"/>
          <p:nvPr/>
        </p:nvSpPr>
        <p:spPr>
          <a:xfrm>
            <a:off x="767398" y="1320675"/>
            <a:ext cx="418356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/>
              <a:t>2. Refleksja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Zrozumienie siebie i innych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Badanie naszego sposobu myślenia, tożsamości i idei</a:t>
            </a:r>
          </a:p>
          <a:p>
            <a:pPr>
              <a:lnSpc>
                <a:spcPct val="150000"/>
              </a:lnSpc>
            </a:pPr>
            <a:endParaRPr lang="pl-PL" sz="1600" b="1" dirty="0"/>
          </a:p>
          <a:p>
            <a:pPr>
              <a:lnSpc>
                <a:spcPct val="150000"/>
              </a:lnSpc>
            </a:pPr>
            <a:r>
              <a:rPr lang="pl-PL" sz="1600" b="1" dirty="0"/>
              <a:t>3. Głębokie uczenie się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Wykraczanie poza zapamiętywanie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Osiąganie głębokiego zrozumienia</a:t>
            </a:r>
          </a:p>
        </p:txBody>
      </p:sp>
      <p:sp>
        <p:nvSpPr>
          <p:cNvPr id="173" name="Google Shape;173;p22">
            <a:extLst>
              <a:ext uri="{FF2B5EF4-FFF2-40B4-BE49-F238E27FC236}">
                <a16:creationId xmlns:a16="http://schemas.microsoft.com/office/drawing/2014/main" id="{1078B6CE-FEBA-251F-97AB-675A7B6C1C03}"/>
              </a:ext>
            </a:extLst>
          </p:cNvPr>
          <p:cNvSpPr/>
          <p:nvPr/>
        </p:nvSpPr>
        <p:spPr>
          <a:xfrm>
            <a:off x="7868164" y="161094"/>
            <a:ext cx="1116199" cy="833661"/>
          </a:xfrm>
          <a:custGeom>
            <a:avLst/>
            <a:gdLst/>
            <a:ahLst/>
            <a:cxnLst/>
            <a:rect l="l" t="t" r="r" b="b"/>
            <a:pathLst>
              <a:path w="2232397" h="1667321" extrusionOk="0">
                <a:moveTo>
                  <a:pt x="0" y="0"/>
                </a:moveTo>
                <a:lnTo>
                  <a:pt x="2232397" y="0"/>
                </a:lnTo>
                <a:lnTo>
                  <a:pt x="2232397" y="1667321"/>
                </a:lnTo>
                <a:lnTo>
                  <a:pt x="0" y="1667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2">
            <a:extLst>
              <a:ext uri="{FF2B5EF4-FFF2-40B4-BE49-F238E27FC236}">
                <a16:creationId xmlns:a16="http://schemas.microsoft.com/office/drawing/2014/main" id="{91B807F3-9D82-4ACD-C14D-69C79F80565D}"/>
              </a:ext>
            </a:extLst>
          </p:cNvPr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4;p18">
            <a:extLst>
              <a:ext uri="{FF2B5EF4-FFF2-40B4-BE49-F238E27FC236}">
                <a16:creationId xmlns:a16="http://schemas.microsoft.com/office/drawing/2014/main" id="{1A086CCB-F043-5DFB-AF30-D53CF5BD7BAB}"/>
              </a:ext>
            </a:extLst>
          </p:cNvPr>
          <p:cNvSpPr txBox="1"/>
          <p:nvPr/>
        </p:nvSpPr>
        <p:spPr>
          <a:xfrm>
            <a:off x="741838" y="290078"/>
            <a:ext cx="4057111" cy="100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pl-PL" sz="2400" b="1" dirty="0">
                <a:solidFill>
                  <a:schemeClr val="dk1"/>
                </a:solidFill>
              </a:rPr>
              <a:t>Po co opowiadać historie? (ciąg dalszy)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DBC93-7956-6E05-85FF-FA1769343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186" y="4525893"/>
            <a:ext cx="1138675" cy="4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5177762" y="-1658513"/>
            <a:ext cx="6081836" cy="5853821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solidFill>
            <a:srgbClr val="FFE1BC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5619641" y="-1399787"/>
            <a:ext cx="5413153" cy="5210207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solidFill>
            <a:srgbClr val="4272B7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3" descr="Teenager admiring homemade robot"/>
          <p:cNvSpPr/>
          <p:nvPr/>
        </p:nvSpPr>
        <p:spPr>
          <a:xfrm>
            <a:off x="5953638" y="-792442"/>
            <a:ext cx="4394206" cy="4229462"/>
          </a:xfrm>
          <a:custGeom>
            <a:avLst/>
            <a:gdLst/>
            <a:ahLst/>
            <a:cxnLst/>
            <a:rect l="l" t="t" r="r" b="b"/>
            <a:pathLst>
              <a:path w="12736830" h="12259310" extrusionOk="0">
                <a:moveTo>
                  <a:pt x="11925300" y="4271010"/>
                </a:moveTo>
                <a:cubicBezTo>
                  <a:pt x="10819130" y="2120900"/>
                  <a:pt x="8590280" y="544830"/>
                  <a:pt x="6215380" y="297180"/>
                </a:cubicBezTo>
                <a:cubicBezTo>
                  <a:pt x="4277360" y="0"/>
                  <a:pt x="3002280" y="913130"/>
                  <a:pt x="1960880" y="2170430"/>
                </a:cubicBezTo>
                <a:cubicBezTo>
                  <a:pt x="919480" y="3427730"/>
                  <a:pt x="365760" y="5030470"/>
                  <a:pt x="142240" y="6647180"/>
                </a:cubicBezTo>
                <a:cubicBezTo>
                  <a:pt x="24130" y="7500620"/>
                  <a:pt x="0" y="8406130"/>
                  <a:pt x="361950" y="9188450"/>
                </a:cubicBezTo>
                <a:cubicBezTo>
                  <a:pt x="820420" y="10180320"/>
                  <a:pt x="1822450" y="10811510"/>
                  <a:pt x="2842260" y="11203940"/>
                </a:cubicBezTo>
                <a:cubicBezTo>
                  <a:pt x="5585460" y="12259310"/>
                  <a:pt x="8953501" y="11850370"/>
                  <a:pt x="11088370" y="9828530"/>
                </a:cubicBezTo>
                <a:cubicBezTo>
                  <a:pt x="11756390" y="9196070"/>
                  <a:pt x="12303760" y="8403590"/>
                  <a:pt x="12499340" y="7504430"/>
                </a:cubicBezTo>
                <a:cubicBezTo>
                  <a:pt x="12736830" y="6413500"/>
                  <a:pt x="12435840" y="5264150"/>
                  <a:pt x="11925300" y="427101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809250" y="2174275"/>
            <a:ext cx="3989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0" y="1074463"/>
            <a:ext cx="4831080" cy="318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>
              <a:lnSpc>
                <a:spcPct val="115000"/>
              </a:lnSpc>
              <a:spcBef>
                <a:spcPts val="1200"/>
              </a:spcBef>
            </a:pPr>
            <a:r>
              <a:rPr lang="pl-PL" sz="1600" dirty="0">
                <a:solidFill>
                  <a:schemeClr val="dk1"/>
                </a:solidFill>
              </a:rPr>
              <a:t>Czy potrafisz znaleźć inne powody?</a:t>
            </a:r>
          </a:p>
          <a:p>
            <a:pPr marL="457200" lvl="0">
              <a:lnSpc>
                <a:spcPct val="115000"/>
              </a:lnSpc>
              <a:spcBef>
                <a:spcPts val="1200"/>
              </a:spcBef>
            </a:pPr>
            <a:r>
              <a:rPr lang="pl-PL" sz="1600" dirty="0">
                <a:solidFill>
                  <a:schemeClr val="dk1"/>
                </a:solidFill>
              </a:rPr>
              <a:t>Dlaczego opowiadać historie?</a:t>
            </a:r>
          </a:p>
          <a:p>
            <a:pPr marL="457200" lvl="0">
              <a:lnSpc>
                <a:spcPct val="115000"/>
              </a:lnSpc>
              <a:spcBef>
                <a:spcPts val="1200"/>
              </a:spcBef>
            </a:pPr>
            <a:r>
              <a:rPr lang="pl-PL" sz="1600" dirty="0">
                <a:solidFill>
                  <a:schemeClr val="dk1"/>
                </a:solidFill>
              </a:rPr>
              <a:t>Dlaczego opowiadać historie teraz?</a:t>
            </a:r>
          </a:p>
          <a:p>
            <a:pPr marL="457200" lvl="0">
              <a:lnSpc>
                <a:spcPct val="115000"/>
              </a:lnSpc>
              <a:spcBef>
                <a:spcPts val="1200"/>
              </a:spcBef>
            </a:pPr>
            <a:r>
              <a:rPr lang="pl-PL" sz="1600" dirty="0">
                <a:solidFill>
                  <a:schemeClr val="dk1"/>
                </a:solidFill>
              </a:rPr>
              <a:t>Dlaczego ludzie opowiadali historie w przeszłości?</a:t>
            </a:r>
          </a:p>
          <a:p>
            <a:pPr marL="457200" lvl="0">
              <a:lnSpc>
                <a:spcPct val="115000"/>
              </a:lnSpc>
              <a:spcBef>
                <a:spcPts val="1200"/>
              </a:spcBef>
            </a:pPr>
            <a:endParaRPr lang="pl-PL" sz="1600" dirty="0">
              <a:solidFill>
                <a:schemeClr val="dk1"/>
              </a:solidFill>
            </a:endParaRPr>
          </a:p>
          <a:p>
            <a:pPr marL="457200" lvl="2">
              <a:lnSpc>
                <a:spcPct val="115000"/>
              </a:lnSpc>
              <a:spcBef>
                <a:spcPts val="1200"/>
              </a:spcBef>
            </a:pPr>
            <a:r>
              <a:rPr lang="pl-PL" sz="1600" dirty="0">
                <a:solidFill>
                  <a:schemeClr val="dk1"/>
                </a:solidFill>
              </a:rPr>
              <a:t>Osobiste wspomnienie: jaka historia zmieniła Twoje spojrzenie na coś? </a:t>
            </a:r>
          </a:p>
        </p:txBody>
      </p:sp>
      <p:sp>
        <p:nvSpPr>
          <p:cNvPr id="185" name="Google Shape;185;p23"/>
          <p:cNvSpPr/>
          <p:nvPr/>
        </p:nvSpPr>
        <p:spPr>
          <a:xfrm>
            <a:off x="7868164" y="161094"/>
            <a:ext cx="1116199" cy="833661"/>
          </a:xfrm>
          <a:custGeom>
            <a:avLst/>
            <a:gdLst/>
            <a:ahLst/>
            <a:cxnLst/>
            <a:rect l="l" t="t" r="r" b="b"/>
            <a:pathLst>
              <a:path w="2232397" h="1667321" extrusionOk="0">
                <a:moveTo>
                  <a:pt x="0" y="0"/>
                </a:moveTo>
                <a:lnTo>
                  <a:pt x="2232397" y="0"/>
                </a:lnTo>
                <a:lnTo>
                  <a:pt x="2232397" y="1667321"/>
                </a:lnTo>
                <a:lnTo>
                  <a:pt x="0" y="1667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4;p18">
            <a:extLst>
              <a:ext uri="{FF2B5EF4-FFF2-40B4-BE49-F238E27FC236}">
                <a16:creationId xmlns:a16="http://schemas.microsoft.com/office/drawing/2014/main" id="{BE5EA2CD-99F7-5DE4-76EF-20D494779770}"/>
              </a:ext>
            </a:extLst>
          </p:cNvPr>
          <p:cNvSpPr txBox="1"/>
          <p:nvPr/>
        </p:nvSpPr>
        <p:spPr>
          <a:xfrm>
            <a:off x="469526" y="305293"/>
            <a:ext cx="4192852" cy="57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pl-PL" sz="2400" b="1" dirty="0">
                <a:solidFill>
                  <a:schemeClr val="dk1"/>
                </a:solidFill>
              </a:rPr>
              <a:t>Po co opowiadać historie?</a:t>
            </a:r>
            <a:endParaRPr lang="en-US" sz="1800" b="1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69972-0151-1EFE-50B7-A98906560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287" y="4552167"/>
            <a:ext cx="1245949" cy="4793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4E5"/>
        </a:solidFill>
        <a:effectLst/>
      </p:bgPr>
    </p:bg>
    <p:spTree>
      <p:nvGrpSpPr>
        <p:cNvPr id="1" name="Shape 301">
          <a:extLst>
            <a:ext uri="{FF2B5EF4-FFF2-40B4-BE49-F238E27FC236}">
              <a16:creationId xmlns:a16="http://schemas.microsoft.com/office/drawing/2014/main" id="{467A0976-FAD5-063D-E6D1-119D2727F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>
            <a:extLst>
              <a:ext uri="{FF2B5EF4-FFF2-40B4-BE49-F238E27FC236}">
                <a16:creationId xmlns:a16="http://schemas.microsoft.com/office/drawing/2014/main" id="{9054623E-F605-8282-684E-D3E4B06FF9BB}"/>
              </a:ext>
            </a:extLst>
          </p:cNvPr>
          <p:cNvSpPr txBox="1"/>
          <p:nvPr/>
        </p:nvSpPr>
        <p:spPr>
          <a:xfrm>
            <a:off x="2792187" y="43050"/>
            <a:ext cx="6351814" cy="143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383936"/>
                </a:solidFill>
              </a:rPr>
              <a:t>Czym jest cyfrowe opowiadanie historii?</a:t>
            </a:r>
          </a:p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400" b="1" dirty="0">
              <a:solidFill>
                <a:srgbClr val="383936"/>
              </a:solidFill>
            </a:endParaRPr>
          </a:p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i="1" dirty="0">
                <a:solidFill>
                  <a:srgbClr val="383936"/>
                </a:solidFill>
              </a:rPr>
              <a:t>Opowiadanie historii za pomocą </a:t>
            </a:r>
            <a:r>
              <a:rPr lang="pl-PL" sz="2000" b="1" i="1" dirty="0">
                <a:solidFill>
                  <a:srgbClr val="383936"/>
                </a:solidFill>
              </a:rPr>
              <a:t>zdjęć</a:t>
            </a:r>
            <a:r>
              <a:rPr lang="pl-PL" sz="2000" i="1" dirty="0">
                <a:solidFill>
                  <a:srgbClr val="383936"/>
                </a:solidFill>
              </a:rPr>
              <a:t> + </a:t>
            </a:r>
            <a:r>
              <a:rPr lang="pl-PL" sz="2000" b="1" i="1" dirty="0">
                <a:solidFill>
                  <a:srgbClr val="383936"/>
                </a:solidFill>
              </a:rPr>
              <a:t>dźwięku</a:t>
            </a:r>
            <a:r>
              <a:rPr lang="pl-PL" sz="2000" i="1" dirty="0">
                <a:solidFill>
                  <a:srgbClr val="383936"/>
                </a:solidFill>
              </a:rPr>
              <a:t> + </a:t>
            </a:r>
            <a:r>
              <a:rPr lang="pl-PL" sz="2000" b="1" i="1" dirty="0">
                <a:solidFill>
                  <a:srgbClr val="383936"/>
                </a:solidFill>
              </a:rPr>
              <a:t>słów</a:t>
            </a:r>
            <a:r>
              <a:rPr lang="pl-PL" sz="2000" i="1" dirty="0">
                <a:solidFill>
                  <a:srgbClr val="383936"/>
                </a:solidFill>
              </a:rPr>
              <a:t> + </a:t>
            </a:r>
            <a:r>
              <a:rPr lang="pl-PL" sz="2000" b="1" i="1" dirty="0">
                <a:solidFill>
                  <a:srgbClr val="383936"/>
                </a:solidFill>
              </a:rPr>
              <a:t>wyobraźni</a:t>
            </a:r>
            <a:r>
              <a:rPr lang="pl-PL" sz="2000" i="1" dirty="0">
                <a:solidFill>
                  <a:srgbClr val="383936"/>
                </a:solidFill>
              </a:rPr>
              <a:t>.</a:t>
            </a:r>
          </a:p>
        </p:txBody>
      </p:sp>
      <p:sp>
        <p:nvSpPr>
          <p:cNvPr id="306" name="Google Shape;306;p28">
            <a:extLst>
              <a:ext uri="{FF2B5EF4-FFF2-40B4-BE49-F238E27FC236}">
                <a16:creationId xmlns:a16="http://schemas.microsoft.com/office/drawing/2014/main" id="{BFAD97BC-A278-ABB3-438F-6D1EFA447F17}"/>
              </a:ext>
            </a:extLst>
          </p:cNvPr>
          <p:cNvSpPr/>
          <p:nvPr/>
        </p:nvSpPr>
        <p:spPr>
          <a:xfrm>
            <a:off x="3384127" y="2171558"/>
            <a:ext cx="2113967" cy="2018959"/>
          </a:xfrm>
          <a:custGeom>
            <a:avLst/>
            <a:gdLst/>
            <a:ahLst/>
            <a:cxnLst/>
            <a:rect l="l" t="t" r="r" b="b"/>
            <a:pathLst>
              <a:path w="2818622" h="2691945" extrusionOk="0">
                <a:moveTo>
                  <a:pt x="2694161" y="2691945"/>
                </a:moveTo>
                <a:lnTo>
                  <a:pt x="124460" y="2691945"/>
                </a:lnTo>
                <a:cubicBezTo>
                  <a:pt x="55880" y="2691945"/>
                  <a:pt x="0" y="2636065"/>
                  <a:pt x="0" y="25674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94162" y="0"/>
                </a:lnTo>
                <a:cubicBezTo>
                  <a:pt x="2762741" y="0"/>
                  <a:pt x="2818622" y="55880"/>
                  <a:pt x="2818622" y="124460"/>
                </a:cubicBezTo>
                <a:lnTo>
                  <a:pt x="2818622" y="2567485"/>
                </a:lnTo>
                <a:cubicBezTo>
                  <a:pt x="2818622" y="2636065"/>
                  <a:pt x="2762741" y="2691945"/>
                  <a:pt x="2694162" y="269194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8">
            <a:extLst>
              <a:ext uri="{FF2B5EF4-FFF2-40B4-BE49-F238E27FC236}">
                <a16:creationId xmlns:a16="http://schemas.microsoft.com/office/drawing/2014/main" id="{73062745-801F-E446-D287-CA65234499BC}"/>
              </a:ext>
            </a:extLst>
          </p:cNvPr>
          <p:cNvSpPr/>
          <p:nvPr/>
        </p:nvSpPr>
        <p:spPr>
          <a:xfrm>
            <a:off x="5689437" y="2171558"/>
            <a:ext cx="2113967" cy="2018959"/>
          </a:xfrm>
          <a:custGeom>
            <a:avLst/>
            <a:gdLst/>
            <a:ahLst/>
            <a:cxnLst/>
            <a:rect l="l" t="t" r="r" b="b"/>
            <a:pathLst>
              <a:path w="2818622" h="2691945" extrusionOk="0">
                <a:moveTo>
                  <a:pt x="2694161" y="2691945"/>
                </a:moveTo>
                <a:lnTo>
                  <a:pt x="124460" y="2691945"/>
                </a:lnTo>
                <a:cubicBezTo>
                  <a:pt x="55880" y="2691945"/>
                  <a:pt x="0" y="2636065"/>
                  <a:pt x="0" y="25674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94162" y="0"/>
                </a:lnTo>
                <a:cubicBezTo>
                  <a:pt x="2762741" y="0"/>
                  <a:pt x="2818622" y="55880"/>
                  <a:pt x="2818622" y="124460"/>
                </a:cubicBezTo>
                <a:lnTo>
                  <a:pt x="2818622" y="2567485"/>
                </a:lnTo>
                <a:cubicBezTo>
                  <a:pt x="2818622" y="2636065"/>
                  <a:pt x="2762741" y="2691945"/>
                  <a:pt x="2694162" y="269194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8">
            <a:extLst>
              <a:ext uri="{FF2B5EF4-FFF2-40B4-BE49-F238E27FC236}">
                <a16:creationId xmlns:a16="http://schemas.microsoft.com/office/drawing/2014/main" id="{EC53D04E-D3FF-FA63-FE1E-239ADCB57A9A}"/>
              </a:ext>
            </a:extLst>
          </p:cNvPr>
          <p:cNvSpPr txBox="1"/>
          <p:nvPr/>
        </p:nvSpPr>
        <p:spPr>
          <a:xfrm>
            <a:off x="2787834" y="1740753"/>
            <a:ext cx="6427194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700" b="1" dirty="0"/>
              <a:t>Fotografia</a:t>
            </a:r>
            <a:r>
              <a:rPr lang="pl-PL" sz="1700" dirty="0"/>
              <a:t> (Twoje zdjęcia opowiadają historię)</a:t>
            </a:r>
          </a:p>
          <a:p>
            <a:pPr>
              <a:lnSpc>
                <a:spcPct val="150000"/>
              </a:lnSpc>
            </a:pPr>
            <a:r>
              <a:rPr lang="pl-PL" sz="1700" b="1" dirty="0"/>
              <a:t>Głos</a:t>
            </a:r>
            <a:r>
              <a:rPr lang="pl-PL" sz="1700" dirty="0"/>
              <a:t> / </a:t>
            </a:r>
            <a:r>
              <a:rPr lang="pl-PL" sz="1700" b="1" dirty="0"/>
              <a:t>tekst</a:t>
            </a:r>
            <a:r>
              <a:rPr lang="pl-PL" sz="1700" dirty="0"/>
              <a:t> (kierujesz znaczeniem)</a:t>
            </a:r>
          </a:p>
          <a:p>
            <a:pPr>
              <a:lnSpc>
                <a:spcPct val="150000"/>
              </a:lnSpc>
            </a:pPr>
            <a:r>
              <a:rPr lang="pl-PL" sz="1700" b="1" dirty="0"/>
              <a:t>Muzyka lub efekty dźwiękowe </a:t>
            </a:r>
            <a:r>
              <a:rPr lang="pl-PL" sz="1700" dirty="0"/>
              <a:t>(nadają nastrój)</a:t>
            </a:r>
          </a:p>
        </p:txBody>
      </p:sp>
      <p:sp>
        <p:nvSpPr>
          <p:cNvPr id="309" name="Google Shape;309;p28">
            <a:extLst>
              <a:ext uri="{FF2B5EF4-FFF2-40B4-BE49-F238E27FC236}">
                <a16:creationId xmlns:a16="http://schemas.microsoft.com/office/drawing/2014/main" id="{FA78144A-6642-B654-FBE0-31A2580AC704}"/>
              </a:ext>
            </a:extLst>
          </p:cNvPr>
          <p:cNvSpPr/>
          <p:nvPr/>
        </p:nvSpPr>
        <p:spPr>
          <a:xfrm>
            <a:off x="117764" y="4453579"/>
            <a:ext cx="793173" cy="592401"/>
          </a:xfrm>
          <a:custGeom>
            <a:avLst/>
            <a:gdLst/>
            <a:ahLst/>
            <a:cxnLst/>
            <a:rect l="l" t="t" r="r" b="b"/>
            <a:pathLst>
              <a:path w="1586346" h="1184802" extrusionOk="0">
                <a:moveTo>
                  <a:pt x="0" y="0"/>
                </a:moveTo>
                <a:lnTo>
                  <a:pt x="1586346" y="0"/>
                </a:lnTo>
                <a:lnTo>
                  <a:pt x="1586346" y="1184803"/>
                </a:lnTo>
                <a:lnTo>
                  <a:pt x="0" y="118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7A9A5D-D514-3FCC-C51E-A8E9355F93D8}"/>
              </a:ext>
            </a:extLst>
          </p:cNvPr>
          <p:cNvGrpSpPr/>
          <p:nvPr/>
        </p:nvGrpSpPr>
        <p:grpSpPr>
          <a:xfrm>
            <a:off x="-647700" y="-639360"/>
            <a:ext cx="3353879" cy="3616107"/>
            <a:chOff x="392504" y="24900"/>
            <a:chExt cx="3211159" cy="3616107"/>
          </a:xfrm>
        </p:grpSpPr>
        <p:sp>
          <p:nvSpPr>
            <p:cNvPr id="3" name="Google Shape;275;p26">
              <a:extLst>
                <a:ext uri="{FF2B5EF4-FFF2-40B4-BE49-F238E27FC236}">
                  <a16:creationId xmlns:a16="http://schemas.microsoft.com/office/drawing/2014/main" id="{705DA9E3-2B58-2982-493A-CC23FF7E2E2D}"/>
                </a:ext>
              </a:extLst>
            </p:cNvPr>
            <p:cNvSpPr/>
            <p:nvPr/>
          </p:nvSpPr>
          <p:spPr>
            <a:xfrm rot="1822748">
              <a:off x="392504" y="24900"/>
              <a:ext cx="3211159" cy="3616107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4272B7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276;p26">
              <a:extLst>
                <a:ext uri="{FF2B5EF4-FFF2-40B4-BE49-F238E27FC236}">
                  <a16:creationId xmlns:a16="http://schemas.microsoft.com/office/drawing/2014/main" id="{5CB18DF9-FD51-80F9-D62F-1C27418BA813}"/>
                </a:ext>
              </a:extLst>
            </p:cNvPr>
            <p:cNvSpPr/>
            <p:nvPr/>
          </p:nvSpPr>
          <p:spPr>
            <a:xfrm rot="1851252">
              <a:off x="598698" y="328047"/>
              <a:ext cx="2856041" cy="3218215"/>
            </a:xfrm>
            <a:custGeom>
              <a:avLst/>
              <a:gdLst/>
              <a:ahLst/>
              <a:cxnLst/>
              <a:rect l="l" t="t" r="r" b="b"/>
              <a:pathLst>
                <a:path w="12736830" h="12259310" extrusionOk="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E1BC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Freeform 7" descr="City lights focused in magnifying glass">
            <a:extLst>
              <a:ext uri="{FF2B5EF4-FFF2-40B4-BE49-F238E27FC236}">
                <a16:creationId xmlns:a16="http://schemas.microsoft.com/office/drawing/2014/main" id="{FE462347-05AB-075B-21BE-5CF05CD36E6E}"/>
              </a:ext>
            </a:extLst>
          </p:cNvPr>
          <p:cNvSpPr/>
          <p:nvPr/>
        </p:nvSpPr>
        <p:spPr>
          <a:xfrm rot="661030">
            <a:off x="-405622" y="-229438"/>
            <a:ext cx="2792363" cy="3030616"/>
          </a:xfrm>
          <a:custGeom>
            <a:avLst/>
            <a:gdLst/>
            <a:ahLst/>
            <a:cxnLst/>
            <a:rect l="l" t="t" r="r" b="b"/>
            <a:pathLst>
              <a:path w="12619519" h="12722664">
                <a:moveTo>
                  <a:pt x="12566588" y="7057035"/>
                </a:moveTo>
                <a:cubicBezTo>
                  <a:pt x="12451202" y="4641819"/>
                  <a:pt x="11076181" y="2283624"/>
                  <a:pt x="9017587" y="1073800"/>
                </a:cubicBezTo>
                <a:cubicBezTo>
                  <a:pt x="7377102" y="0"/>
                  <a:pt x="5838216" y="302433"/>
                  <a:pt x="4369321" y="1014940"/>
                </a:cubicBezTo>
                <a:cubicBezTo>
                  <a:pt x="2900427" y="1727446"/>
                  <a:pt x="1732146" y="2956472"/>
                  <a:pt x="858570" y="4335086"/>
                </a:cubicBezTo>
                <a:cubicBezTo>
                  <a:pt x="397315" y="5062789"/>
                  <a:pt x="0" y="5876836"/>
                  <a:pt x="5099" y="6738814"/>
                </a:cubicBezTo>
                <a:cubicBezTo>
                  <a:pt x="11171" y="7831501"/>
                  <a:pt x="661413" y="8821273"/>
                  <a:pt x="1426808" y="9601135"/>
                </a:cubicBezTo>
                <a:cubicBezTo>
                  <a:pt x="3485750" y="11698683"/>
                  <a:pt x="6720312" y="12722664"/>
                  <a:pt x="9501226" y="11767666"/>
                </a:cubicBezTo>
                <a:cubicBezTo>
                  <a:pt x="10371320" y="11469013"/>
                  <a:pt x="11197949" y="10974723"/>
                  <a:pt x="11748657" y="10237526"/>
                </a:cubicBezTo>
                <a:cubicBezTo>
                  <a:pt x="12416999" y="9343182"/>
                  <a:pt x="12619519" y="8172462"/>
                  <a:pt x="12566588" y="7057035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1B439-8B80-B787-D87C-B38A42C4EC92}"/>
              </a:ext>
            </a:extLst>
          </p:cNvPr>
          <p:cNvSpPr txBox="1"/>
          <p:nvPr/>
        </p:nvSpPr>
        <p:spPr>
          <a:xfrm>
            <a:off x="845821" y="2987248"/>
            <a:ext cx="8427720" cy="161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700" b="1" dirty="0"/>
              <a:t>Dlaczego ma to znaczenie:</a:t>
            </a:r>
          </a:p>
          <a:p>
            <a:pPr>
              <a:lnSpc>
                <a:spcPct val="150000"/>
              </a:lnSpc>
            </a:pPr>
            <a:r>
              <a:rPr lang="pl-PL" sz="1700" dirty="0"/>
              <a:t>Pamiętamy historie, które wywołują w nas </a:t>
            </a:r>
            <a:r>
              <a:rPr lang="pl-PL" sz="1700" b="1" dirty="0"/>
              <a:t>emocje</a:t>
            </a:r>
            <a:r>
              <a:rPr lang="pl-PL" sz="1700" dirty="0"/>
              <a:t>.</a:t>
            </a:r>
          </a:p>
          <a:p>
            <a:pPr>
              <a:lnSpc>
                <a:spcPct val="150000"/>
              </a:lnSpc>
            </a:pPr>
            <a:r>
              <a:rPr lang="pl-PL" sz="1700" dirty="0"/>
              <a:t>Zdjęcia pomagają nam spojrzeć na świat z</a:t>
            </a:r>
            <a:r>
              <a:rPr lang="pl-PL" sz="1700" b="1" dirty="0"/>
              <a:t> perspektywy innych osób</a:t>
            </a:r>
            <a:r>
              <a:rPr lang="pl-PL" sz="1700" dirty="0"/>
              <a:t>.</a:t>
            </a:r>
          </a:p>
          <a:p>
            <a:pPr>
              <a:lnSpc>
                <a:spcPct val="150000"/>
              </a:lnSpc>
            </a:pPr>
            <a:r>
              <a:rPr lang="pl-PL" sz="1700" dirty="0"/>
              <a:t>Siła historii nie wynika z użycia drogich narzędzi — chodzi o </a:t>
            </a:r>
            <a:r>
              <a:rPr lang="pl-PL" sz="1700" b="1" dirty="0"/>
              <a:t>emocje i przekaz</a:t>
            </a:r>
            <a:r>
              <a:rPr lang="pl-PL" sz="17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FAC85-CD8A-0B8D-268B-DF6F58016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404" y="4576618"/>
            <a:ext cx="1267531" cy="48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5516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A38DC34A7F643976987C39CDFC21B" ma:contentTypeVersion="9" ma:contentTypeDescription="Create a new document." ma:contentTypeScope="" ma:versionID="ca713bbf45cbaa815733e55f5775bee3">
  <xsd:schema xmlns:xsd="http://www.w3.org/2001/XMLSchema" xmlns:xs="http://www.w3.org/2001/XMLSchema" xmlns:p="http://schemas.microsoft.com/office/2006/metadata/properties" xmlns:ns2="3847c925-5dc8-460c-9b3c-6e741e74d928" targetNamespace="http://schemas.microsoft.com/office/2006/metadata/properties" ma:root="true" ma:fieldsID="deb94b57062e6a1575566b4261ef05af" ns2:_="">
    <xsd:import namespace="3847c925-5dc8-460c-9b3c-6e741e74d9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7c925-5dc8-460c-9b3c-6e741e74d9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E206EB-6E57-48BF-96C0-9A3D9879D0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7c925-5dc8-460c-9b3c-6e741e74d9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CE4F1F-87CA-4290-A94C-746C5BCD9DD3}">
  <ds:schemaRefs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3847c925-5dc8-460c-9b3c-6e741e74d92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C2D6380-2C4F-4264-B8FC-F589BD3ECA3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cffc212-26a3-48b8-a1fb-1a13b4d67b2d}" enabled="0" method="" siteId="{4cffc212-26a3-48b8-a1fb-1a13b4d67b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4187</TotalTime>
  <Words>3337</Words>
  <Application>Microsoft Office PowerPoint</Application>
  <PresentationFormat>On-screen Show (16:9)</PresentationFormat>
  <Paragraphs>236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Wingdings</vt:lpstr>
      <vt:lpstr>Aptos Black</vt:lpstr>
      <vt:lpstr>Tahoma</vt:lpstr>
      <vt:lpstr>Calibri</vt:lpstr>
      <vt:lpstr>Arial</vt:lpstr>
      <vt:lpstr>Arial Black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Karolina</dc:creator>
  <cp:lastModifiedBy>Karolina Trojanowska</cp:lastModifiedBy>
  <cp:revision>7</cp:revision>
  <dcterms:modified xsi:type="dcterms:W3CDTF">2025-11-19T20:01:32Z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0x0101003BEA38DC34A7F643976987C39CDFC21B</vt:lpwstr>
  </property>
</Properties>
</file>