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9"/>
  </p:notesMasterIdLst>
  <p:sldIdLst>
    <p:sldId id="256" r:id="rId5"/>
    <p:sldId id="257" r:id="rId6"/>
    <p:sldId id="289" r:id="rId7"/>
    <p:sldId id="258" r:id="rId8"/>
    <p:sldId id="259" r:id="rId9"/>
    <p:sldId id="265" r:id="rId10"/>
    <p:sldId id="288" r:id="rId11"/>
    <p:sldId id="266" r:id="rId12"/>
    <p:sldId id="286" r:id="rId13"/>
    <p:sldId id="268" r:id="rId14"/>
    <p:sldId id="261" r:id="rId15"/>
    <p:sldId id="287" r:id="rId16"/>
    <p:sldId id="269" r:id="rId17"/>
    <p:sldId id="270" r:id="rId18"/>
    <p:sldId id="271" r:id="rId19"/>
    <p:sldId id="276" r:id="rId20"/>
    <p:sldId id="283" r:id="rId21"/>
    <p:sldId id="272" r:id="rId22"/>
    <p:sldId id="281" r:id="rId23"/>
    <p:sldId id="282" r:id="rId24"/>
    <p:sldId id="285" r:id="rId25"/>
    <p:sldId id="278" r:id="rId26"/>
    <p:sldId id="279" r:id="rId27"/>
    <p:sldId id="280" r:id="rId28"/>
  </p:sldIdLst>
  <p:sldSz cx="9144000" cy="5143500" type="screen16x9"/>
  <p:notesSz cx="6858000" cy="9144000"/>
  <p:embeddedFontLst>
    <p:embeddedFont>
      <p:font typeface="Arial Black" panose="020B0A04020102020204" pitchFamily="34" charset="0"/>
      <p:bold r:id="rId30"/>
    </p:embeddedFont>
    <p:embeddedFont>
      <p:font typeface="Tahoma" panose="020B060403050404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3F874-7001-40DF-81F5-AFA833F3F1E2}" v="24" dt="2025-12-08T14:06:49.882"/>
    <p1510:client id="{8117CA4D-FF18-997C-1B87-E4BC804CFD00}" v="1" dt="2025-12-08T08:21:49.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387" autoAdjust="0"/>
  </p:normalViewPr>
  <p:slideViewPr>
    <p:cSldViewPr snapToGrid="0">
      <p:cViewPr varScale="1">
        <p:scale>
          <a:sx n="112" d="100"/>
          <a:sy n="112" d="100"/>
        </p:scale>
        <p:origin x="126" y="108"/>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JJwdhWM9d0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ejm.org/projects/the-diary-of-renia-spiegel-digital-storytelling-and-education-for-human-rights/%20%20https:/galiciajewishmuseum.org/en/projekty/the-diary-of-renia-spiege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mmedia.es/play/tv/equipo-planet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b840468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36b840468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b878e72cf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Παρα</a:t>
            </a:r>
            <a:r>
              <a:rPr lang="en-US" sz="1100" b="0" i="0" u="none" strike="noStrike" cap="none" dirty="0" err="1">
                <a:solidFill>
                  <a:srgbClr val="000000"/>
                </a:solidFill>
                <a:effectLst/>
                <a:latin typeface="Arial"/>
                <a:ea typeface="Arial"/>
                <a:cs typeface="Arial"/>
                <a:sym typeface="Arial"/>
              </a:rPr>
              <a:t>τηρήστε</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τη</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μετά</a:t>
            </a:r>
            <a:r>
              <a:rPr lang="en-US" sz="1100" b="0" i="0" u="none" strike="noStrike" cap="none" dirty="0">
                <a:solidFill>
                  <a:srgbClr val="000000"/>
                </a:solidFill>
                <a:effectLst/>
                <a:latin typeface="Arial"/>
                <a:ea typeface="Arial"/>
                <a:cs typeface="Arial"/>
                <a:sym typeface="Arial"/>
              </a:rPr>
              <a:t>βαση από το παθητικό στο ενεργητικό, από το μονόδρομο στο διαδραστικό. </a:t>
            </a:r>
            <a:r>
              <a:rPr lang="el-GR" sz="1100" b="0" i="0" u="none" strike="noStrike" cap="none" dirty="0">
                <a:solidFill>
                  <a:srgbClr val="000000"/>
                </a:solidFill>
                <a:effectLst/>
                <a:latin typeface="Arial"/>
                <a:ea typeface="Arial"/>
                <a:cs typeface="Arial"/>
                <a:sym typeface="Arial"/>
              </a:rPr>
              <a:t>Τις ψηφιακές ιστορίες, μπορούμε να τις διακόψουμε, να τις ξαναπαίξουμε, να τις μοιραστούμε</a:t>
            </a:r>
            <a:r>
              <a:rPr lang="en-US" sz="1100" b="0" i="0" u="none" strike="noStrike" cap="none" dirty="0">
                <a:solidFill>
                  <a:srgbClr val="000000"/>
                </a:solidFill>
                <a:effectLst/>
                <a:latin typeface="Arial"/>
                <a:ea typeface="Arial"/>
                <a:cs typeface="Arial"/>
                <a:sym typeface="Arial"/>
              </a:rPr>
              <a:t>. Μα</a:t>
            </a:r>
            <a:r>
              <a:rPr lang="en-US" sz="1100" b="0" i="0" u="none" strike="noStrike" cap="none" dirty="0" err="1">
                <a:solidFill>
                  <a:srgbClr val="000000"/>
                </a:solidFill>
                <a:effectLst/>
                <a:latin typeface="Arial"/>
                <a:ea typeface="Arial"/>
                <a:cs typeface="Arial"/>
                <a:sym typeface="Arial"/>
              </a:rPr>
              <a:t>θητές</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με</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δυσλεξί</a:t>
            </a:r>
            <a:r>
              <a:rPr lang="en-US" sz="1100" b="0" i="0" u="none" strike="noStrike" cap="none" dirty="0">
                <a:solidFill>
                  <a:srgbClr val="000000"/>
                </a:solidFill>
                <a:effectLst/>
                <a:latin typeface="Arial"/>
                <a:ea typeface="Arial"/>
                <a:cs typeface="Arial"/>
                <a:sym typeface="Arial"/>
              </a:rPr>
              <a:t>α, μαθητές</a:t>
            </a:r>
            <a:r>
              <a:rPr lang="el-GR" sz="1100" b="0" i="0" u="none" strike="noStrike" cap="none" dirty="0">
                <a:solidFill>
                  <a:srgbClr val="000000"/>
                </a:solidFill>
                <a:effectLst/>
                <a:latin typeface="Arial"/>
                <a:ea typeface="Arial"/>
                <a:cs typeface="Arial"/>
                <a:sym typeface="Arial"/>
              </a:rPr>
              <a:t> που μαθαίνουν με οπτικό ή ακουστικό τρόπο</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όλοι</a:t>
            </a:r>
            <a:r>
              <a:rPr lang="en-US" sz="1100" b="0" i="0" u="none" strike="noStrike" cap="none" dirty="0">
                <a:solidFill>
                  <a:srgbClr val="000000"/>
                </a:solidFill>
                <a:effectLst/>
                <a:latin typeface="Arial"/>
                <a:ea typeface="Arial"/>
                <a:cs typeface="Arial"/>
                <a:sym typeface="Arial"/>
              </a:rPr>
              <a:t> μπ</a:t>
            </a:r>
            <a:r>
              <a:rPr lang="en-US" sz="1100" b="0" i="0" u="none" strike="noStrike" cap="none" dirty="0" err="1">
                <a:solidFill>
                  <a:srgbClr val="000000"/>
                </a:solidFill>
                <a:effectLst/>
                <a:latin typeface="Arial"/>
                <a:ea typeface="Arial"/>
                <a:cs typeface="Arial"/>
                <a:sym typeface="Arial"/>
              </a:rPr>
              <a:t>ορούν</a:t>
            </a:r>
            <a:r>
              <a:rPr lang="en-US" sz="1100" b="0" i="0" u="none" strike="noStrike" cap="none" dirty="0">
                <a:solidFill>
                  <a:srgbClr val="000000"/>
                </a:solidFill>
                <a:effectLst/>
                <a:latin typeface="Arial"/>
                <a:ea typeface="Arial"/>
                <a:cs typeface="Arial"/>
                <a:sym typeface="Arial"/>
              </a:rPr>
              <a:t> να </a:t>
            </a:r>
            <a:r>
              <a:rPr lang="en-US" sz="1100" b="0" i="0" u="none" strike="noStrike" cap="none" dirty="0" err="1">
                <a:solidFill>
                  <a:srgbClr val="000000"/>
                </a:solidFill>
                <a:effectLst/>
                <a:latin typeface="Arial"/>
                <a:ea typeface="Arial"/>
                <a:cs typeface="Arial"/>
                <a:sym typeface="Arial"/>
              </a:rPr>
              <a:t>συμμετάσχουν</a:t>
            </a: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err="1">
                <a:solidFill>
                  <a:srgbClr val="000000"/>
                </a:solidFill>
                <a:effectLst/>
                <a:latin typeface="Arial"/>
                <a:ea typeface="Arial"/>
                <a:cs typeface="Arial"/>
                <a:sym typeface="Arial"/>
              </a:rPr>
              <a:t>Δεν</a:t>
            </a:r>
            <a:r>
              <a:rPr lang="en-US" sz="1100" b="0" i="0" u="none" strike="noStrike" cap="none" dirty="0">
                <a:solidFill>
                  <a:srgbClr val="000000"/>
                </a:solidFill>
                <a:effectLst/>
                <a:latin typeface="Arial"/>
                <a:ea typeface="Arial"/>
                <a:cs typeface="Arial"/>
                <a:sym typeface="Arial"/>
              </a:rPr>
              <a:t> π</a:t>
            </a:r>
            <a:r>
              <a:rPr lang="en-US" sz="1100" b="0" i="0" u="none" strike="noStrike" cap="none" dirty="0" err="1">
                <a:solidFill>
                  <a:srgbClr val="000000"/>
                </a:solidFill>
                <a:effectLst/>
                <a:latin typeface="Arial"/>
                <a:ea typeface="Arial"/>
                <a:cs typeface="Arial"/>
                <a:sym typeface="Arial"/>
              </a:rPr>
              <a:t>ρόκειτ</a:t>
            </a:r>
            <a:r>
              <a:rPr lang="en-US" sz="1100" b="0" i="0" u="none" strike="noStrike" cap="none" dirty="0">
                <a:solidFill>
                  <a:srgbClr val="000000"/>
                </a:solidFill>
                <a:effectLst/>
                <a:latin typeface="Arial"/>
                <a:ea typeface="Arial"/>
                <a:cs typeface="Arial"/>
                <a:sym typeface="Arial"/>
              </a:rPr>
              <a:t>αι για αντικατάσταση της παραδοσιακής γραφής, αλλά για επέκταση των εργαλείων που έχουμε στη διάθεσή μας.</a:t>
            </a: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02" name="Google Shape;202;g36b878e72cf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b878e72c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solidFill>
                  <a:schemeClr val="dk1"/>
                </a:solidFill>
                <a:latin typeface="Tahoma"/>
                <a:ea typeface="Tahoma"/>
                <a:cs typeface="Tahoma"/>
                <a:sym typeface="Tahoma"/>
              </a:rPr>
              <a:t>Η ψηφιακή αφήγηση είναι μια τέχνη. Αφηγούμαστε ιστορίες χρησιμοποιώντας ψηφιακά εργαλεία, μέσα και περιεχόμενο. Από φωτογραφίες, βίντεο, ήχο, έως τρισδιάστατα αντικείμενα, ψηφιακό αρχειακό υλικό ή emoji, για να κάνουμε την ιστορία μας πιο ελκυστική.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latin typeface="Tahoma"/>
                <a:ea typeface="Tahoma"/>
                <a:cs typeface="Tahoma"/>
                <a:sym typeface="Tahoma"/>
              </a:rPr>
              <a:t>Η α</a:t>
            </a:r>
            <a:r>
              <a:rPr lang="en-US" dirty="0" err="1">
                <a:solidFill>
                  <a:schemeClr val="dk1"/>
                </a:solidFill>
                <a:latin typeface="Tahoma"/>
                <a:ea typeface="Tahoma"/>
                <a:cs typeface="Tahoma"/>
                <a:sym typeface="Tahoma"/>
              </a:rPr>
              <a:t>φήγηση</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ιστοριών</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χρησιμο</a:t>
            </a:r>
            <a:r>
              <a:rPr lang="en-US" dirty="0">
                <a:solidFill>
                  <a:schemeClr val="dk1"/>
                </a:solidFill>
                <a:latin typeface="Tahoma"/>
                <a:ea typeface="Tahoma"/>
                <a:cs typeface="Tahoma"/>
                <a:sym typeface="Tahoma"/>
              </a:rPr>
              <a:t>ποιώντας το σώμα, </a:t>
            </a:r>
            <a:r>
              <a:rPr lang="el-GR" dirty="0">
                <a:solidFill>
                  <a:schemeClr val="dk1"/>
                </a:solidFill>
                <a:latin typeface="Tahoma"/>
                <a:ea typeface="Tahoma"/>
                <a:cs typeface="Tahoma"/>
                <a:sym typeface="Tahoma"/>
              </a:rPr>
              <a:t>τον λόγο</a:t>
            </a:r>
            <a:r>
              <a:rPr lang="en-US" dirty="0">
                <a:solidFill>
                  <a:schemeClr val="dk1"/>
                </a:solidFill>
                <a:latin typeface="Tahoma"/>
                <a:ea typeface="Tahoma"/>
                <a:cs typeface="Tahoma"/>
                <a:sym typeface="Tahoma"/>
              </a:rPr>
              <a:t>, </a:t>
            </a:r>
            <a:r>
              <a:rPr lang="el-GR" dirty="0">
                <a:solidFill>
                  <a:schemeClr val="dk1"/>
                </a:solidFill>
                <a:latin typeface="Tahoma"/>
                <a:ea typeface="Tahoma"/>
                <a:cs typeface="Tahoma"/>
                <a:sym typeface="Tahoma"/>
              </a:rPr>
              <a:t>χειρονομίες</a:t>
            </a:r>
            <a:r>
              <a:rPr lang="en-US" dirty="0">
                <a:solidFill>
                  <a:schemeClr val="dk1"/>
                </a:solidFill>
                <a:latin typeface="Tahoma"/>
                <a:ea typeface="Tahoma"/>
                <a:cs typeface="Tahoma"/>
                <a:sym typeface="Tahoma"/>
              </a:rPr>
              <a:t>, </a:t>
            </a:r>
            <a:r>
              <a:rPr lang="el-GR" dirty="0">
                <a:solidFill>
                  <a:schemeClr val="dk1"/>
                </a:solidFill>
                <a:latin typeface="Tahoma"/>
                <a:ea typeface="Tahoma"/>
                <a:cs typeface="Tahoma"/>
                <a:sym typeface="Tahoma"/>
              </a:rPr>
              <a:t>σκίτσα</a:t>
            </a:r>
            <a:r>
              <a:rPr lang="en-US" dirty="0">
                <a:solidFill>
                  <a:schemeClr val="dk1"/>
                </a:solidFill>
                <a:latin typeface="Tahoma"/>
                <a:ea typeface="Tahoma"/>
                <a:cs typeface="Tahoma"/>
                <a:sym typeface="Tahoma"/>
              </a:rPr>
              <a:t>, </a:t>
            </a:r>
            <a:r>
              <a:rPr lang="el-GR" dirty="0">
                <a:solidFill>
                  <a:schemeClr val="dk1"/>
                </a:solidFill>
                <a:latin typeface="Tahoma"/>
                <a:ea typeface="Tahoma"/>
                <a:cs typeface="Tahoma"/>
                <a:sym typeface="Tahoma"/>
              </a:rPr>
              <a:t>ή </a:t>
            </a:r>
            <a:r>
              <a:rPr lang="en-US" dirty="0">
                <a:solidFill>
                  <a:schemeClr val="dk1"/>
                </a:solidFill>
                <a:latin typeface="Tahoma"/>
                <a:ea typeface="Tahoma"/>
                <a:cs typeface="Tahoma"/>
                <a:sym typeface="Tahoma"/>
              </a:rPr>
              <a:t>οπ</a:t>
            </a:r>
            <a:r>
              <a:rPr lang="en-US" dirty="0" err="1">
                <a:solidFill>
                  <a:schemeClr val="dk1"/>
                </a:solidFill>
                <a:latin typeface="Tahoma"/>
                <a:ea typeface="Tahoma"/>
                <a:cs typeface="Tahoma"/>
                <a:sym typeface="Tahoma"/>
              </a:rPr>
              <a:t>οιοδή</a:t>
            </a:r>
            <a:r>
              <a:rPr lang="en-US" dirty="0">
                <a:solidFill>
                  <a:schemeClr val="dk1"/>
                </a:solidFill>
                <a:latin typeface="Tahoma"/>
                <a:ea typeface="Tahoma"/>
                <a:cs typeface="Tahoma"/>
                <a:sym typeface="Tahoma"/>
              </a:rPr>
              <a:t>ποτε μέσο μπορούμε να φανταστούμε, είναι μια αρχαία πρακτική των ανθρώπων και διατρέχει συνεχώς μεταβαλλόμενες κοινωνίες και κουλτούρες, συχνά ανανεώνοντας τον εαυτό της με τα διαφορετικά μέσα κάθε εποχής: προφορικές ιστορίες, </a:t>
            </a:r>
            <a:r>
              <a:rPr lang="en" sz="1100" dirty="0">
                <a:solidFill>
                  <a:schemeClr val="dk1"/>
                </a:solidFill>
              </a:rPr>
              <a:t>γραφή, έντυπα, οπτικά και οπτικοακουστικά μέσα, ψηφιακά και διαδικτυακά.</a:t>
            </a:r>
            <a:endParaRPr lang="en-US" dirty="0">
              <a:solidFill>
                <a:schemeClr val="dk1"/>
              </a:solidFill>
              <a:latin typeface="Tahoma"/>
              <a:ea typeface="Tahoma"/>
              <a:cs typeface="Tahoma"/>
              <a:sym typeface="Tahoma"/>
            </a:endParaRPr>
          </a:p>
          <a:p>
            <a:pPr marL="0" lvl="0" indent="0" algn="l" rtl="0">
              <a:spcBef>
                <a:spcPts val="0"/>
              </a:spcBef>
              <a:spcAft>
                <a:spcPts val="0"/>
              </a:spcAft>
              <a:buNone/>
            </a:pPr>
            <a:endParaRPr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18" name="Google Shape;118;g36b878e72c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ACF1660F-8879-0C4F-4D54-552CC5E011B6}"/>
            </a:ext>
          </a:extLst>
        </p:cNvPr>
        <p:cNvGrpSpPr/>
        <p:nvPr/>
      </p:nvGrpSpPr>
      <p:grpSpPr>
        <a:xfrm>
          <a:off x="0" y="0"/>
          <a:ext cx="0" cy="0"/>
          <a:chOff x="0" y="0"/>
          <a:chExt cx="0" cy="0"/>
        </a:xfrm>
      </p:grpSpPr>
      <p:sp>
        <p:nvSpPr>
          <p:cNvPr id="201" name="Google Shape;201;g36b878e72cf_0_324:notes">
            <a:extLst>
              <a:ext uri="{FF2B5EF4-FFF2-40B4-BE49-F238E27FC236}">
                <a16:creationId xmlns:a16="http://schemas.microsoft.com/office/drawing/2014/main" id="{A1266004-6234-AC80-0776-6D8C245535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ahoma"/>
                <a:ea typeface="Tahoma"/>
                <a:cs typeface="Tahoma"/>
                <a:sym typeface="Tahoma"/>
              </a:rPr>
              <a:t>We first must introduce the concept of empathy, its social, ethical, personal, political and aesthetic dimensions. In that context, photography is a critical tool for the power of a single image to capture complex emotions , ideas, events, and most importantly: instantly. As important American critic and author who talked a lot about photography, Susan Sontag (1977) said, photographs invite us to empathize with the subject, while generating feelings or new ways of thinking. Furthermore, she believed that photographs do more than just capture moments: they  show us reality and sometimes twist it, shaping how we see and understand the world around us. </a:t>
            </a: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ahoma"/>
                <a:ea typeface="Tahoma"/>
                <a:cs typeface="Tahoma"/>
                <a:sym typeface="Tahoma"/>
              </a:rPr>
              <a:t>Πρώτα πρέπει να </a:t>
            </a:r>
            <a:r>
              <a:rPr lang="el-GR" dirty="0">
                <a:solidFill>
                  <a:schemeClr val="dk1"/>
                </a:solidFill>
                <a:latin typeface="Tahoma"/>
                <a:ea typeface="Tahoma"/>
                <a:cs typeface="Tahoma"/>
                <a:sym typeface="Tahoma"/>
              </a:rPr>
              <a:t>μιλήσουμε για</a:t>
            </a:r>
            <a:r>
              <a:rPr lang="en" dirty="0">
                <a:solidFill>
                  <a:schemeClr val="dk1"/>
                </a:solidFill>
                <a:latin typeface="Tahoma"/>
                <a:ea typeface="Tahoma"/>
                <a:cs typeface="Tahoma"/>
                <a:sym typeface="Tahoma"/>
              </a:rPr>
              <a:t> την έννοια της ενσυναίσθησης, τις κοινωνικές, ηθικές, προσωπικές, πολιτικές και αισθητικές διαστάσεις της. Σε αυτό το πλαίσιο, η φωτογραφία είναι ένα κρίσιμο εργαλείο </a:t>
            </a:r>
            <a:r>
              <a:rPr lang="el-GR" dirty="0">
                <a:solidFill>
                  <a:schemeClr val="dk1"/>
                </a:solidFill>
                <a:latin typeface="Tahoma"/>
                <a:ea typeface="Tahoma"/>
                <a:cs typeface="Tahoma"/>
                <a:sym typeface="Tahoma"/>
              </a:rPr>
              <a:t>λόγω της </a:t>
            </a:r>
            <a:r>
              <a:rPr lang="en" dirty="0">
                <a:solidFill>
                  <a:schemeClr val="dk1"/>
                </a:solidFill>
                <a:latin typeface="Tahoma"/>
                <a:ea typeface="Tahoma"/>
                <a:cs typeface="Tahoma"/>
                <a:sym typeface="Tahoma"/>
              </a:rPr>
              <a:t>δύναμη</a:t>
            </a:r>
            <a:r>
              <a:rPr lang="el-GR" dirty="0">
                <a:solidFill>
                  <a:schemeClr val="dk1"/>
                </a:solidFill>
                <a:latin typeface="Tahoma"/>
                <a:ea typeface="Tahoma"/>
                <a:cs typeface="Tahoma"/>
                <a:sym typeface="Tahoma"/>
              </a:rPr>
              <a:t>ς</a:t>
            </a:r>
            <a:r>
              <a:rPr lang="en" dirty="0">
                <a:solidFill>
                  <a:schemeClr val="dk1"/>
                </a:solidFill>
                <a:latin typeface="Tahoma"/>
                <a:ea typeface="Tahoma"/>
                <a:cs typeface="Tahoma"/>
                <a:sym typeface="Tahoma"/>
              </a:rPr>
              <a:t> μιας μεμονωμένης εικόνας να αποτυπώνει σύνθετα συναισθήματα, ιδέες, γεγονότα και, το πιο σημαντικό, </a:t>
            </a:r>
            <a:r>
              <a:rPr lang="el-GR" dirty="0">
                <a:solidFill>
                  <a:schemeClr val="dk1"/>
                </a:solidFill>
                <a:latin typeface="Tahoma"/>
                <a:ea typeface="Tahoma"/>
                <a:cs typeface="Tahoma"/>
                <a:sym typeface="Tahoma"/>
              </a:rPr>
              <a:t>να το κάνει γρήγορα και άμεσα</a:t>
            </a:r>
            <a:r>
              <a:rPr lang="en" dirty="0">
                <a:solidFill>
                  <a:schemeClr val="dk1"/>
                </a:solidFill>
                <a:latin typeface="Tahoma"/>
                <a:ea typeface="Tahoma"/>
                <a:cs typeface="Tahoma"/>
                <a:sym typeface="Tahoma"/>
              </a:rPr>
              <a:t>. Όπως είπε η σημαντική αμερικανίδα κριτικός και συγγραφέας που μίλησε πολύ για τη φωτογραφία, Susan Sontag (1977), οι φωτογραφίες μας προσκαλούν να </a:t>
            </a:r>
            <a:r>
              <a:rPr lang="el-GR" dirty="0">
                <a:solidFill>
                  <a:schemeClr val="dk1"/>
                </a:solidFill>
                <a:latin typeface="Tahoma"/>
                <a:ea typeface="Tahoma"/>
                <a:cs typeface="Tahoma"/>
                <a:sym typeface="Tahoma"/>
              </a:rPr>
              <a:t>μπούμε στη θέση του θέματος ή του υποκειμένου</a:t>
            </a:r>
            <a:r>
              <a:rPr lang="en" dirty="0">
                <a:solidFill>
                  <a:schemeClr val="dk1"/>
                </a:solidFill>
                <a:latin typeface="Tahoma"/>
                <a:ea typeface="Tahoma"/>
                <a:cs typeface="Tahoma"/>
                <a:sym typeface="Tahoma"/>
              </a:rPr>
              <a:t>, δημιουργώντας συναισθήματα ή νέους τρόπους σκέψης. Επιπλέον, πίστευε ότι οι φωτογραφίες δεν αποτυπώνουν </a:t>
            </a:r>
            <a:r>
              <a:rPr lang="el-GR" dirty="0">
                <a:solidFill>
                  <a:schemeClr val="dk1"/>
                </a:solidFill>
                <a:latin typeface="Tahoma"/>
                <a:ea typeface="Tahoma"/>
                <a:cs typeface="Tahoma"/>
                <a:sym typeface="Tahoma"/>
              </a:rPr>
              <a:t>απλά </a:t>
            </a:r>
            <a:r>
              <a:rPr lang="en" dirty="0">
                <a:solidFill>
                  <a:schemeClr val="dk1"/>
                </a:solidFill>
                <a:latin typeface="Tahoma"/>
                <a:ea typeface="Tahoma"/>
                <a:cs typeface="Tahoma"/>
                <a:sym typeface="Tahoma"/>
              </a:rPr>
              <a:t>στιγμές: μας δείχνουν την πραγματικότητα και μερικές φορές την παραμορφώνουν, διαμορφώνοντας τον τρόπο με τον οποίο βλέπουμε και κατανοούμε τον κόσμο γύρω μας.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 dirty="0">
                <a:solidFill>
                  <a:schemeClr val="dk1"/>
                </a:solidFill>
                <a:latin typeface="Tahoma"/>
                <a:ea typeface="Tahoma"/>
                <a:cs typeface="Tahoma"/>
                <a:sym typeface="Tahoma"/>
              </a:rPr>
              <a:t>Στο σχολείο και σε ένα μάθημα, </a:t>
            </a:r>
            <a:r>
              <a:rPr lang="en-US" sz="1100" b="0" i="0" u="none" strike="noStrike" cap="none" dirty="0" err="1">
                <a:solidFill>
                  <a:srgbClr val="000000"/>
                </a:solidFill>
                <a:effectLst/>
                <a:latin typeface="Arial"/>
                <a:ea typeface="Arial"/>
                <a:cs typeface="Arial"/>
                <a:sym typeface="Arial"/>
              </a:rPr>
              <a:t>ότ</a:t>
            </a:r>
            <a:r>
              <a:rPr lang="en-US" sz="1100" b="0" i="0" u="none" strike="noStrike" cap="none" dirty="0">
                <a:solidFill>
                  <a:srgbClr val="000000"/>
                </a:solidFill>
                <a:effectLst/>
                <a:latin typeface="Arial"/>
                <a:ea typeface="Arial"/>
                <a:cs typeface="Arial"/>
                <a:sym typeface="Arial"/>
              </a:rPr>
              <a:t>αν οι μαθητές φωτογραφίζουν την ερμηνεία </a:t>
            </a:r>
            <a:r>
              <a:rPr lang="el-GR" sz="1100" b="0" i="0" u="none" strike="noStrike" cap="none" dirty="0">
                <a:solidFill>
                  <a:srgbClr val="000000"/>
                </a:solidFill>
                <a:effectLst/>
                <a:latin typeface="Arial"/>
                <a:ea typeface="Arial"/>
                <a:cs typeface="Arial"/>
                <a:sym typeface="Arial"/>
              </a:rPr>
              <a:t>που εκείνοι δίνουν σε </a:t>
            </a:r>
            <a:r>
              <a:rPr lang="en-US" sz="1100" b="0" i="0" u="none" strike="noStrike" cap="none" dirty="0" err="1">
                <a:solidFill>
                  <a:srgbClr val="000000"/>
                </a:solidFill>
                <a:effectLst/>
                <a:latin typeface="Arial"/>
                <a:ea typeface="Arial"/>
                <a:cs typeface="Arial"/>
                <a:sym typeface="Arial"/>
              </a:rPr>
              <a:t>μι</a:t>
            </a:r>
            <a:r>
              <a:rPr lang="en-US" sz="1100" b="0" i="0" u="none" strike="noStrike" cap="none" dirty="0">
                <a:solidFill>
                  <a:srgbClr val="000000"/>
                </a:solidFill>
                <a:effectLst/>
                <a:latin typeface="Arial"/>
                <a:ea typeface="Arial"/>
                <a:cs typeface="Arial"/>
                <a:sym typeface="Arial"/>
              </a:rPr>
              <a:t>α έννοια, λαμβάνουν δημιουργικές αποφάσεις: γωνία, φως, θέμα. </a:t>
            </a:r>
            <a:r>
              <a:rPr lang="en-US" sz="1100" b="0" i="0" u="none" strike="noStrike" cap="none" dirty="0" err="1">
                <a:solidFill>
                  <a:srgbClr val="000000"/>
                </a:solidFill>
                <a:effectLst/>
                <a:latin typeface="Arial"/>
                <a:ea typeface="Arial"/>
                <a:cs typeface="Arial"/>
                <a:sym typeface="Arial"/>
              </a:rPr>
              <a:t>Αυτές</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οι</a:t>
            </a:r>
            <a:r>
              <a:rPr lang="en-US" sz="1100" b="0" i="0" u="none" strike="noStrike" cap="none" dirty="0">
                <a:solidFill>
                  <a:srgbClr val="000000"/>
                </a:solidFill>
                <a:effectLst/>
                <a:latin typeface="Arial"/>
                <a:ea typeface="Arial"/>
                <a:cs typeface="Arial"/>
                <a:sym typeface="Arial"/>
              </a:rPr>
              <a:t> απ</a:t>
            </a:r>
            <a:r>
              <a:rPr lang="en-US" sz="1100" b="0" i="0" u="none" strike="noStrike" cap="none" dirty="0" err="1">
                <a:solidFill>
                  <a:srgbClr val="000000"/>
                </a:solidFill>
                <a:effectLst/>
                <a:latin typeface="Arial"/>
                <a:ea typeface="Arial"/>
                <a:cs typeface="Arial"/>
                <a:sym typeface="Arial"/>
              </a:rPr>
              <a:t>οφάσεις</a:t>
            </a:r>
            <a:r>
              <a:rPr lang="en-US" sz="1100" b="0" i="0" u="none" strike="noStrike" cap="none" dirty="0">
                <a:solidFill>
                  <a:srgbClr val="000000"/>
                </a:solidFill>
                <a:effectLst/>
                <a:latin typeface="Arial"/>
                <a:ea typeface="Arial"/>
                <a:cs typeface="Arial"/>
                <a:sym typeface="Arial"/>
              </a:rPr>
              <a:t> απ</a:t>
            </a:r>
            <a:r>
              <a:rPr lang="en-US" sz="1100" b="0" i="0" u="none" strike="noStrike" cap="none" dirty="0" err="1">
                <a:solidFill>
                  <a:srgbClr val="000000"/>
                </a:solidFill>
                <a:effectLst/>
                <a:latin typeface="Arial"/>
                <a:ea typeface="Arial"/>
                <a:cs typeface="Arial"/>
                <a:sym typeface="Arial"/>
              </a:rPr>
              <a:t>οκ</a:t>
            </a:r>
            <a:r>
              <a:rPr lang="en-US" sz="1100" b="0" i="0" u="none" strike="noStrike" cap="none" dirty="0">
                <a:solidFill>
                  <a:srgbClr val="000000"/>
                </a:solidFill>
                <a:effectLst/>
                <a:latin typeface="Arial"/>
                <a:ea typeface="Arial"/>
                <a:cs typeface="Arial"/>
                <a:sym typeface="Arial"/>
              </a:rPr>
              <a:t>αλύπτουν </a:t>
            </a:r>
            <a:r>
              <a:rPr lang="el-GR" sz="1100" b="0" i="0" u="none" strike="noStrike" cap="none" dirty="0">
                <a:solidFill>
                  <a:srgbClr val="000000"/>
                </a:solidFill>
                <a:effectLst/>
                <a:latin typeface="Arial"/>
                <a:ea typeface="Arial"/>
                <a:cs typeface="Arial"/>
                <a:sym typeface="Arial"/>
              </a:rPr>
              <a:t>το πώς την κατανοούν</a:t>
            </a:r>
            <a:r>
              <a:rPr lang="en-US" sz="1100" b="0" i="0" u="none" strike="noStrike" cap="none" dirty="0">
                <a:solidFill>
                  <a:srgbClr val="000000"/>
                </a:solidFill>
                <a:effectLst/>
                <a:latin typeface="Arial"/>
                <a:ea typeface="Arial"/>
                <a:cs typeface="Arial"/>
                <a:sym typeface="Arial"/>
              </a:rPr>
              <a:t>. Και </a:t>
            </a:r>
            <a:r>
              <a:rPr lang="en-US" sz="1100" b="0" i="0" u="none" strike="noStrike" cap="none" dirty="0" err="1">
                <a:solidFill>
                  <a:srgbClr val="000000"/>
                </a:solidFill>
                <a:effectLst/>
                <a:latin typeface="Arial"/>
                <a:ea typeface="Arial"/>
                <a:cs typeface="Arial"/>
                <a:sym typeface="Arial"/>
              </a:rPr>
              <a:t>ότ</a:t>
            </a:r>
            <a:r>
              <a:rPr lang="en-US" sz="1100" b="0" i="0" u="none" strike="noStrike" cap="none" dirty="0">
                <a:solidFill>
                  <a:srgbClr val="000000"/>
                </a:solidFill>
                <a:effectLst/>
                <a:latin typeface="Arial"/>
                <a:ea typeface="Arial"/>
                <a:cs typeface="Arial"/>
                <a:sym typeface="Arial"/>
              </a:rPr>
              <a:t>αν οι θεατές βλέπουν αυτές τις εικόνες, δεν μαθαίνουν απλώς γεγονότα, αλλά νιώθουν την οπτική γωνία του μαθητή. </a:t>
            </a:r>
            <a:r>
              <a:rPr lang="en-US" sz="1100" b="0" i="0" u="none" strike="noStrike" cap="none" dirty="0" err="1">
                <a:solidFill>
                  <a:srgbClr val="000000"/>
                </a:solidFill>
                <a:effectLst/>
                <a:latin typeface="Arial"/>
                <a:ea typeface="Arial"/>
                <a:cs typeface="Arial"/>
                <a:sym typeface="Arial"/>
              </a:rPr>
              <a:t>Αυτό</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είν</a:t>
            </a:r>
            <a:r>
              <a:rPr lang="en-US" sz="1100" b="0" i="0" u="none" strike="noStrike" cap="none" dirty="0">
                <a:solidFill>
                  <a:srgbClr val="000000"/>
                </a:solidFill>
                <a:effectLst/>
                <a:latin typeface="Arial"/>
                <a:ea typeface="Arial"/>
                <a:cs typeface="Arial"/>
                <a:sym typeface="Arial"/>
              </a:rPr>
              <a:t>αι ενσυναίσθηση. </a:t>
            </a:r>
            <a:r>
              <a:rPr lang="en-US" sz="1100" b="0" i="0" u="none" strike="noStrike" cap="none" dirty="0" err="1">
                <a:solidFill>
                  <a:srgbClr val="000000"/>
                </a:solidFill>
                <a:effectLst/>
                <a:latin typeface="Arial"/>
                <a:ea typeface="Arial"/>
                <a:cs typeface="Arial"/>
                <a:sym typeface="Arial"/>
              </a:rPr>
              <a:t>Αυτό</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είν</a:t>
            </a:r>
            <a:r>
              <a:rPr lang="en-US" sz="1100" b="0" i="0" u="none" strike="noStrike" cap="none" dirty="0">
                <a:solidFill>
                  <a:srgbClr val="000000"/>
                </a:solidFill>
                <a:effectLst/>
                <a:latin typeface="Arial"/>
                <a:ea typeface="Arial"/>
                <a:cs typeface="Arial"/>
                <a:sym typeface="Arial"/>
              </a:rPr>
              <a:t>αι βαθιά μάθηση.</a:t>
            </a: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02" name="Google Shape;202;g36b878e72cf_0_324:notes">
            <a:extLst>
              <a:ext uri="{FF2B5EF4-FFF2-40B4-BE49-F238E27FC236}">
                <a16:creationId xmlns:a16="http://schemas.microsoft.com/office/drawing/2014/main" id="{AAD12173-22D7-E176-E994-6620CCB9D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66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6b878e72cf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l-GR" dirty="0">
                <a:solidFill>
                  <a:schemeClr val="dk1"/>
                </a:solidFill>
                <a:latin typeface="Tahoma"/>
                <a:ea typeface="Tahoma"/>
                <a:cs typeface="Tahoma"/>
                <a:sym typeface="Tahoma"/>
              </a:rPr>
              <a:t>Είναι σημαντικό να ασχοληθείτε με σχήματα και δομές ιστοριών που λειτουργούν ως πρότυπα για την οργάνωση οπτικών αφηγήσεων όσον αφορά την κατανόηση, την αντίληψη και επίσης την παραγωγή. Η Πυραμίδα του </a:t>
            </a:r>
            <a:r>
              <a:rPr lang="el-GR" dirty="0" err="1">
                <a:solidFill>
                  <a:schemeClr val="dk1"/>
                </a:solidFill>
                <a:latin typeface="Tahoma"/>
                <a:ea typeface="Tahoma"/>
                <a:cs typeface="Tahoma"/>
                <a:sym typeface="Tahoma"/>
              </a:rPr>
              <a:t>Freytag</a:t>
            </a:r>
            <a:r>
              <a:rPr lang="el-GR" dirty="0">
                <a:solidFill>
                  <a:schemeClr val="dk1"/>
                </a:solidFill>
                <a:latin typeface="Tahoma"/>
                <a:ea typeface="Tahoma"/>
                <a:cs typeface="Tahoma"/>
                <a:sym typeface="Tahoma"/>
              </a:rPr>
              <a:t> αναπτύχθηκε από τον </a:t>
            </a:r>
            <a:r>
              <a:rPr lang="el-GR" dirty="0" err="1">
                <a:solidFill>
                  <a:schemeClr val="dk1"/>
                </a:solidFill>
                <a:latin typeface="Tahoma"/>
                <a:ea typeface="Tahoma"/>
                <a:cs typeface="Tahoma"/>
                <a:sym typeface="Tahoma"/>
              </a:rPr>
              <a:t>Gustav</a:t>
            </a:r>
            <a:r>
              <a:rPr lang="el-GR" dirty="0">
                <a:solidFill>
                  <a:schemeClr val="dk1"/>
                </a:solidFill>
                <a:latin typeface="Tahoma"/>
                <a:ea typeface="Tahoma"/>
                <a:cs typeface="Tahoma"/>
                <a:sym typeface="Tahoma"/>
              </a:rPr>
              <a:t> </a:t>
            </a:r>
            <a:r>
              <a:rPr lang="el-GR" dirty="0" err="1">
                <a:solidFill>
                  <a:schemeClr val="dk1"/>
                </a:solidFill>
                <a:latin typeface="Tahoma"/>
                <a:ea typeface="Tahoma"/>
                <a:cs typeface="Tahoma"/>
                <a:sym typeface="Tahoma"/>
              </a:rPr>
              <a:t>Freytag</a:t>
            </a:r>
            <a:r>
              <a:rPr lang="el-GR" dirty="0">
                <a:solidFill>
                  <a:schemeClr val="dk1"/>
                </a:solidFill>
                <a:latin typeface="Tahoma"/>
                <a:ea typeface="Tahoma"/>
                <a:cs typeface="Tahoma"/>
                <a:sym typeface="Tahoma"/>
              </a:rPr>
              <a:t>, έναν Γερμανό θεατρικό συγγραφέα, μυθιστοριογράφο και λογοτεχνικό κριτικό του 19ου αιώνα, γνωστό για την έρευνά του γύρω από την ανάλυση της αφηγηματικής δομής. Χωρίζει τις ιστορίες σε πέντε μέρη που αντικατοπτρίζουν την συναισθηματική εξέλιξη του έργου. Η έκθεση είναι η αρχή της ιστορίας, η αυξανόμενη/</a:t>
            </a:r>
            <a:r>
              <a:rPr lang="el-GR" dirty="0" err="1">
                <a:solidFill>
                  <a:schemeClr val="dk1"/>
                </a:solidFill>
                <a:latin typeface="Tahoma"/>
                <a:ea typeface="Tahoma"/>
                <a:cs typeface="Tahoma"/>
                <a:sym typeface="Tahoma"/>
              </a:rPr>
              <a:t>ανερχομενη</a:t>
            </a:r>
            <a:r>
              <a:rPr lang="el-GR" dirty="0">
                <a:solidFill>
                  <a:schemeClr val="dk1"/>
                </a:solidFill>
                <a:latin typeface="Tahoma"/>
                <a:ea typeface="Tahoma"/>
                <a:cs typeface="Tahoma"/>
                <a:sym typeface="Tahoma"/>
              </a:rPr>
              <a:t> δράση είναι η στιγμή που συμβαίνει μια ένταση ή μια αλλαγή, η κορύφωση, όπως υποδηλώνει η λέξη, είναι το αποκορύφωμα των γεγονότων, η φθίνουσα/πτωτική δράση δείχνει τον αντίκτυπο των γεγονότων, η τελική έκβαση/επίλυση είναι το τέλος της ιστορίας, το οποίο περιλαμβάνει το πώς θα συνεχίσουν να εξελίσσονται τα πράγματα, αλλά και ηθικά διδάγματα, αποφάσεις, φαντασία. Αυτό το μοντέλο το παρατηρούμε συχνά στον κινηματογράφο, στη φωτογραφία, στα βιντεοπαιχνίδια, στην κλασική ή και σε άλλη μουσική.  </a:t>
            </a:r>
          </a:p>
          <a:p>
            <a:pPr marL="0" lvl="0" indent="0" algn="l" rtl="0">
              <a:spcBef>
                <a:spcPts val="1200"/>
              </a:spcBef>
              <a:spcAft>
                <a:spcPts val="0"/>
              </a:spcAft>
              <a:buNone/>
            </a:pPr>
            <a:endParaRPr dirty="0"/>
          </a:p>
        </p:txBody>
      </p:sp>
      <p:sp>
        <p:nvSpPr>
          <p:cNvPr id="273" name="Google Shape;273;g36b878e72cf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6b878e72cf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dirty="0">
                <a:solidFill>
                  <a:schemeClr val="dk1"/>
                </a:solidFill>
                <a:latin typeface="Tahoma"/>
                <a:ea typeface="Tahoma"/>
                <a:cs typeface="Tahoma"/>
                <a:sym typeface="Tahoma"/>
              </a:rPr>
              <a:t>Αφιερώστε λίγο χρόνο για να σκεφτείτε ποια διάσημη ιστορία βρίσκεται εδώ (Ρωμαίος και Ιουλιέτα). Μελετήστε την πυραμίδα. Έκθεση (παρουσίαση των οικογενειών, των Μοντέγκων και των Καπουλέτων). Ανερχόμενη δράση. (Ο Ρωμαίος και η Ιουλιέτα συναντιούνται, ερωτεύονται και παντρεύονται, παρά τη διαφωνία των οικογενειών τους). Κορύφωση (δύο δολοφονίες περιπλέκουν την κατάσταση για τον Ρωμαίο, οδηγώντας τον σε εξορία). </a:t>
            </a:r>
            <a:r>
              <a:rPr lang="el-GR" dirty="0">
                <a:solidFill>
                  <a:schemeClr val="dk1"/>
                </a:solidFill>
                <a:latin typeface="Tahoma"/>
                <a:ea typeface="Tahoma"/>
                <a:cs typeface="Tahoma"/>
                <a:sym typeface="Tahoma"/>
              </a:rPr>
              <a:t>Πτώση</a:t>
            </a:r>
            <a:r>
              <a:rPr lang="en" dirty="0">
                <a:solidFill>
                  <a:schemeClr val="dk1"/>
                </a:solidFill>
                <a:latin typeface="Tahoma"/>
                <a:ea typeface="Tahoma"/>
                <a:cs typeface="Tahoma"/>
                <a:sym typeface="Tahoma"/>
              </a:rPr>
              <a:t> της δράσης (η Ιουλιέτα προσποιείται τον θάνατό της για να αποφύγει τον γάμο με τον Πάρ</a:t>
            </a:r>
            <a:r>
              <a:rPr lang="el-GR" dirty="0">
                <a:solidFill>
                  <a:schemeClr val="dk1"/>
                </a:solidFill>
                <a:latin typeface="Tahoma"/>
                <a:ea typeface="Tahoma"/>
                <a:cs typeface="Tahoma"/>
                <a:sym typeface="Tahoma"/>
              </a:rPr>
              <a:t>ι</a:t>
            </a:r>
            <a:r>
              <a:rPr lang="en" dirty="0">
                <a:solidFill>
                  <a:schemeClr val="dk1"/>
                </a:solidFill>
                <a:latin typeface="Tahoma"/>
                <a:ea typeface="Tahoma"/>
                <a:cs typeface="Tahoma"/>
                <a:sym typeface="Tahoma"/>
              </a:rPr>
              <a:t>, ο Ρωμαίος δεν λαμβάνει το μήνυμα). </a:t>
            </a:r>
            <a:r>
              <a:rPr lang="el-GR" dirty="0">
                <a:solidFill>
                  <a:schemeClr val="dk1"/>
                </a:solidFill>
                <a:latin typeface="Tahoma"/>
                <a:ea typeface="Tahoma"/>
                <a:cs typeface="Tahoma"/>
                <a:sym typeface="Tahoma"/>
              </a:rPr>
              <a:t>Τελική έκβαση</a:t>
            </a:r>
            <a:r>
              <a:rPr lang="en" dirty="0">
                <a:solidFill>
                  <a:schemeClr val="dk1"/>
                </a:solidFill>
                <a:latin typeface="Tahoma"/>
                <a:ea typeface="Tahoma"/>
                <a:cs typeface="Tahoma"/>
                <a:sym typeface="Tahoma"/>
              </a:rPr>
              <a:t> (ο Ρωμαίος και η Ιουλιέτα αυτοκτονούν)</a:t>
            </a:r>
            <a:endParaRPr lang="es-ES"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r>
              <a:rPr lang="en-US" sz="1100" b="0" i="0" u="none" strike="noStrike" cap="none" dirty="0">
                <a:solidFill>
                  <a:srgbClr val="000000"/>
                </a:solidFill>
                <a:effectLst/>
                <a:latin typeface="Arial"/>
                <a:ea typeface="Arial"/>
                <a:cs typeface="Arial"/>
                <a:sym typeface="Arial"/>
              </a:rPr>
              <a:t>Ακόμα και </a:t>
            </a:r>
            <a:r>
              <a:rPr lang="en-US" sz="1100" b="0" i="0" u="none" strike="noStrike" cap="none" dirty="0" err="1">
                <a:solidFill>
                  <a:srgbClr val="000000"/>
                </a:solidFill>
                <a:effectLst/>
                <a:latin typeface="Arial"/>
                <a:ea typeface="Arial"/>
                <a:cs typeface="Arial"/>
                <a:sym typeface="Arial"/>
              </a:rPr>
              <a:t>συνοψισμένη</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σε</a:t>
            </a:r>
            <a:r>
              <a:rPr lang="en-US" sz="1100" b="0" i="0" u="none" strike="noStrike" cap="none" dirty="0">
                <a:solidFill>
                  <a:srgbClr val="000000"/>
                </a:solidFill>
                <a:effectLst/>
                <a:latin typeface="Arial"/>
                <a:ea typeface="Arial"/>
                <a:cs typeface="Arial"/>
                <a:sym typeface="Arial"/>
              </a:rPr>
              <a:t> </a:t>
            </a:r>
            <a:r>
              <a:rPr lang="el-GR" sz="1100" b="0" i="0" u="none" strike="noStrike" cap="none" dirty="0">
                <a:solidFill>
                  <a:srgbClr val="000000"/>
                </a:solidFill>
                <a:effectLst/>
                <a:latin typeface="Arial"/>
                <a:ea typeface="Arial"/>
                <a:cs typeface="Arial"/>
                <a:sym typeface="Arial"/>
              </a:rPr>
              <a:t>σημεία</a:t>
            </a:r>
            <a:r>
              <a:rPr lang="en-US" sz="1100" b="0" i="0" u="none" strike="noStrike" cap="none" dirty="0">
                <a:solidFill>
                  <a:srgbClr val="000000"/>
                </a:solidFill>
                <a:effectLst/>
                <a:latin typeface="Arial"/>
                <a:ea typeface="Arial"/>
                <a:cs typeface="Arial"/>
                <a:sym typeface="Arial"/>
              </a:rPr>
              <a:t>, μπ</a:t>
            </a:r>
            <a:r>
              <a:rPr lang="en-US" sz="1100" b="0" i="0" u="none" strike="noStrike" cap="none" dirty="0" err="1">
                <a:solidFill>
                  <a:srgbClr val="000000"/>
                </a:solidFill>
                <a:effectLst/>
                <a:latin typeface="Arial"/>
                <a:ea typeface="Arial"/>
                <a:cs typeface="Arial"/>
                <a:sym typeface="Arial"/>
              </a:rPr>
              <a:t>ορείτε</a:t>
            </a:r>
            <a:r>
              <a:rPr lang="en-US" sz="1100" b="0" i="0" u="none" strike="noStrike" cap="none" dirty="0">
                <a:solidFill>
                  <a:srgbClr val="000000"/>
                </a:solidFill>
                <a:effectLst/>
                <a:latin typeface="Arial"/>
                <a:ea typeface="Arial"/>
                <a:cs typeface="Arial"/>
                <a:sym typeface="Arial"/>
              </a:rPr>
              <a:t> να α</a:t>
            </a:r>
            <a:r>
              <a:rPr lang="en-US" sz="1100" b="0" i="0" u="none" strike="noStrike" cap="none" dirty="0" err="1">
                <a:solidFill>
                  <a:srgbClr val="000000"/>
                </a:solidFill>
                <a:effectLst/>
                <a:latin typeface="Arial"/>
                <a:ea typeface="Arial"/>
                <a:cs typeface="Arial"/>
                <a:sym typeface="Arial"/>
              </a:rPr>
              <a:t>ισθ</a:t>
            </a:r>
            <a:r>
              <a:rPr lang="en-US" sz="1100" b="0" i="0" u="none" strike="noStrike" cap="none" dirty="0">
                <a:solidFill>
                  <a:srgbClr val="000000"/>
                </a:solidFill>
                <a:effectLst/>
                <a:latin typeface="Arial"/>
                <a:ea typeface="Arial"/>
                <a:cs typeface="Arial"/>
                <a:sym typeface="Arial"/>
              </a:rPr>
              <a:t>ανθείτε τη δομή — την έδραση, την </a:t>
            </a:r>
            <a:r>
              <a:rPr lang="el-GR" sz="1100" b="0" i="0" u="none" strike="noStrike" cap="none" dirty="0">
                <a:solidFill>
                  <a:srgbClr val="000000"/>
                </a:solidFill>
                <a:effectLst/>
                <a:latin typeface="Arial"/>
                <a:ea typeface="Arial"/>
                <a:cs typeface="Arial"/>
                <a:sym typeface="Arial"/>
              </a:rPr>
              <a:t>δημιουργία</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των</a:t>
            </a:r>
            <a:r>
              <a:rPr lang="en-US" sz="1100" b="0" i="0" u="none" strike="noStrike" cap="none" dirty="0">
                <a:solidFill>
                  <a:srgbClr val="000000"/>
                </a:solidFill>
                <a:effectLst/>
                <a:latin typeface="Arial"/>
                <a:ea typeface="Arial"/>
                <a:cs typeface="Arial"/>
                <a:sym typeface="Arial"/>
              </a:rPr>
              <a:t> π</a:t>
            </a:r>
            <a:r>
              <a:rPr lang="en-US" sz="1100" b="0" i="0" u="none" strike="noStrike" cap="none" dirty="0" err="1">
                <a:solidFill>
                  <a:srgbClr val="000000"/>
                </a:solidFill>
                <a:effectLst/>
                <a:latin typeface="Arial"/>
                <a:ea typeface="Arial"/>
                <a:cs typeface="Arial"/>
                <a:sym typeface="Arial"/>
              </a:rPr>
              <a:t>ερι</a:t>
            </a:r>
            <a:r>
              <a:rPr lang="en-US" sz="1100" b="0" i="0" u="none" strike="noStrike" cap="none" dirty="0">
                <a:solidFill>
                  <a:srgbClr val="000000"/>
                </a:solidFill>
                <a:effectLst/>
                <a:latin typeface="Arial"/>
                <a:ea typeface="Arial"/>
                <a:cs typeface="Arial"/>
                <a:sym typeface="Arial"/>
              </a:rPr>
              <a:t>πλοκών, την κρίση, την τραγική επίλυση. Η </a:t>
            </a:r>
            <a:r>
              <a:rPr lang="en-US" sz="1100" b="0" i="0" u="none" strike="noStrike" cap="none" dirty="0" err="1">
                <a:solidFill>
                  <a:srgbClr val="000000"/>
                </a:solidFill>
                <a:effectLst/>
                <a:latin typeface="Arial"/>
                <a:ea typeface="Arial"/>
                <a:cs typeface="Arial"/>
                <a:sym typeface="Arial"/>
              </a:rPr>
              <a:t>ίδι</a:t>
            </a:r>
            <a:r>
              <a:rPr lang="en-US" sz="1100" b="0" i="0" u="none" strike="noStrike" cap="none" dirty="0">
                <a:solidFill>
                  <a:srgbClr val="000000"/>
                </a:solidFill>
                <a:effectLst/>
                <a:latin typeface="Arial"/>
                <a:ea typeface="Arial"/>
                <a:cs typeface="Arial"/>
                <a:sym typeface="Arial"/>
              </a:rPr>
              <a:t>α δομή μπορεί να καθοδηγήσει μια ιστορία 5 φωτογραφιών για τον κύκλο του νερού ή ένα βίντεο για ένα ιστορικό γεγονός.</a:t>
            </a:r>
            <a:br>
              <a:rPr lang="en" dirty="0">
                <a:solidFill>
                  <a:schemeClr val="dk1"/>
                </a:solidFill>
                <a:latin typeface="Tahoma"/>
                <a:ea typeface="Tahoma"/>
                <a:cs typeface="Tahoma"/>
                <a:sym typeface="Tahoma"/>
              </a:rPr>
            </a:br>
            <a:br>
              <a:rPr lang="en" dirty="0">
                <a:solidFill>
                  <a:schemeClr val="dk1"/>
                </a:solidFill>
                <a:latin typeface="Tahoma"/>
                <a:ea typeface="Tahoma"/>
                <a:cs typeface="Tahoma"/>
                <a:sym typeface="Tahoma"/>
              </a:rPr>
            </a:b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r>
              <a:rPr lang="en" dirty="0">
                <a:solidFill>
                  <a:schemeClr val="dk1"/>
                </a:solidFill>
                <a:latin typeface="Tahoma"/>
                <a:ea typeface="Tahoma"/>
                <a:cs typeface="Tahoma"/>
                <a:sym typeface="Tahoma"/>
              </a:rPr>
              <a:t>It is important to engage with schemes and story structures that work as models to organize visual narratives in terms of understanding , perceving and also producing. Freytag’s Pyramid was developed by Gustav Freytag, a 19th-century German novelisto to analyse narratives. He breaks stories into five parts that reflect the emotional development of the work. Exposition is the beginning of the story, rising action is the moment a tension or change happens, climax as the word inticates is the pick of what happens, falling action shows the impakt of what happened, resolution is the end of the story which includes how things will continue to be but also morals, decisions, imagination. This model can be observed often in cinema, in photography, in videogames, in classical or other music also.  </a:t>
            </a:r>
            <a:endParaRPr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87" name="Google Shape;287;g36b878e72cf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b8404688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l-GR" dirty="0">
                <a:solidFill>
                  <a:schemeClr val="dk1"/>
                </a:solidFill>
                <a:latin typeface="Tahoma"/>
                <a:ea typeface="Tahoma"/>
                <a:cs typeface="Tahoma"/>
                <a:sym typeface="Tahoma"/>
              </a:rPr>
              <a:t>Όπως είπε ο Γάλλος φιλόσοφος </a:t>
            </a:r>
            <a:r>
              <a:rPr lang="el-GR" dirty="0" err="1">
                <a:solidFill>
                  <a:schemeClr val="dk1"/>
                </a:solidFill>
                <a:latin typeface="Tahoma"/>
                <a:ea typeface="Tahoma"/>
                <a:cs typeface="Tahoma"/>
                <a:sym typeface="Tahoma"/>
              </a:rPr>
              <a:t>Roland</a:t>
            </a:r>
            <a:r>
              <a:rPr lang="el-GR" dirty="0">
                <a:solidFill>
                  <a:schemeClr val="dk1"/>
                </a:solidFill>
                <a:latin typeface="Tahoma"/>
                <a:ea typeface="Tahoma"/>
                <a:cs typeface="Tahoma"/>
                <a:sym typeface="Tahoma"/>
              </a:rPr>
              <a:t> </a:t>
            </a:r>
            <a:r>
              <a:rPr lang="el-GR" dirty="0" err="1">
                <a:solidFill>
                  <a:schemeClr val="dk1"/>
                </a:solidFill>
                <a:latin typeface="Tahoma"/>
                <a:ea typeface="Tahoma"/>
                <a:cs typeface="Tahoma"/>
                <a:sym typeface="Tahoma"/>
              </a:rPr>
              <a:t>Barthes</a:t>
            </a:r>
            <a:r>
              <a:rPr lang="el-GR" dirty="0">
                <a:solidFill>
                  <a:schemeClr val="dk1"/>
                </a:solidFill>
                <a:latin typeface="Tahoma"/>
                <a:ea typeface="Tahoma"/>
                <a:cs typeface="Tahoma"/>
                <a:sym typeface="Tahoma"/>
              </a:rPr>
              <a:t>, ο οποίος μιλάει διεξοδικά για τη φωτογραφία, οι μορφές αφήγησης στον κόσμο είναι άπειρες, και αυτό απελευθερώνει την έκφρασή μας. Είναι σημαντικό να το κατανοήσουμε αυτό, και ιδιαίτερα το πώς τα πάντα «νέα» μέσα δημιουργούν διαφορετικές και εναλλακτικές δυνατότητες δομής ιστοριών. Κοιτάξτε ένα άλμπουμ στο Facebook ή στο </a:t>
            </a:r>
            <a:r>
              <a:rPr lang="el-GR" dirty="0" err="1">
                <a:solidFill>
                  <a:schemeClr val="dk1"/>
                </a:solidFill>
                <a:latin typeface="Tahoma"/>
                <a:ea typeface="Tahoma"/>
                <a:cs typeface="Tahoma"/>
                <a:sym typeface="Tahoma"/>
              </a:rPr>
              <a:t>Instagram</a:t>
            </a:r>
            <a:r>
              <a:rPr lang="el-GR" dirty="0">
                <a:solidFill>
                  <a:schemeClr val="dk1"/>
                </a:solidFill>
                <a:latin typeface="Tahoma"/>
                <a:ea typeface="Tahoma"/>
                <a:cs typeface="Tahoma"/>
                <a:sym typeface="Tahoma"/>
              </a:rPr>
              <a:t>. Προσφέρει ήδη μια ακολουθία εικόνων, με την οποία μπορείτε να παίξετε και να δημιουργήσετε τους δικούς σας κανόνες. Ωστόσο, για να παραβείτε τους κανόνες, πρέπει να τους γνωρίζετε. Τα ψηφιακά μέσα είναι γνωστά για το ότι σπάνε τη συνέχεια των αφηγήσεων. Σκεφτείτε το υπερκείμενο με τους συνδέσμους, τις οπτικοακουστικές αφηγήσεις, τις συνεργατικές ψηφιακές αφηγήσεις.</a:t>
            </a:r>
          </a:p>
          <a:p>
            <a:pPr marL="0" lvl="0" indent="0" algn="l" rtl="0">
              <a:spcBef>
                <a:spcPts val="1200"/>
              </a:spcBef>
              <a:spcAft>
                <a:spcPts val="0"/>
              </a:spcAft>
              <a:buNone/>
            </a:pPr>
            <a:endParaRPr dirty="0"/>
          </a:p>
        </p:txBody>
      </p:sp>
      <p:sp>
        <p:nvSpPr>
          <p:cNvPr id="300" name="Google Shape;300;g36b8404688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6b8404688f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Clr>
                <a:schemeClr val="tx1"/>
              </a:buClr>
              <a:buFont typeface="+mj-lt"/>
              <a:buNone/>
            </a:pPr>
            <a:r>
              <a:rPr lang="en-US" i="1" u="sng" dirty="0" err="1">
                <a:solidFill>
                  <a:schemeClr val="bg1"/>
                </a:solidFill>
                <a:hlinkClick r:id="rId3">
                  <a:extLst>
                    <a:ext uri="{A12FA001-AC4F-418D-AE19-62706E023703}">
                      <ahyp:hlinkClr xmlns:ahyp="http://schemas.microsoft.com/office/drawing/2018/hyperlinkcolor" val="tx"/>
                    </a:ext>
                  </a:extLst>
                </a:hlinkClick>
              </a:rPr>
              <a:t>Το</a:t>
            </a:r>
            <a:r>
              <a:rPr lang="en-US" i="1" u="sng" dirty="0">
                <a:solidFill>
                  <a:schemeClr val="bg1"/>
                </a:solidFill>
                <a:hlinkClick r:id="rId3">
                  <a:extLst>
                    <a:ext uri="{A12FA001-AC4F-418D-AE19-62706E023703}">
                      <ahyp:hlinkClr xmlns:ahyp="http://schemas.microsoft.com/office/drawing/2018/hyperlinkcolor" val="tx"/>
                    </a:ext>
                  </a:extLst>
                </a:hlinkClick>
              </a:rPr>
              <a:t> «</a:t>
            </a:r>
            <a:r>
              <a:rPr lang="en-US" sz="1100" i="1" u="sng" dirty="0">
                <a:solidFill>
                  <a:schemeClr val="bg1"/>
                </a:solidFill>
                <a:hlinkClick r:id="rId3">
                  <a:extLst>
                    <a:ext uri="{A12FA001-AC4F-418D-AE19-62706E023703}">
                      <ahyp:hlinkClr xmlns:ahyp="http://schemas.microsoft.com/office/drawing/2018/hyperlinkcolor" val="tx"/>
                    </a:ext>
                  </a:extLst>
                </a:hlinkClick>
              </a:rPr>
              <a:t>The </a:t>
            </a:r>
            <a:r>
              <a:rPr lang="en-US" i="1" u="sng" dirty="0">
                <a:solidFill>
                  <a:schemeClr val="bg1"/>
                </a:solidFill>
                <a:hlinkClick r:id="rId3">
                  <a:extLst>
                    <a:ext uri="{A12FA001-AC4F-418D-AE19-62706E023703}">
                      <ahyp:hlinkClr xmlns:ahyp="http://schemas.microsoft.com/office/drawing/2018/hyperlinkcolor" val="tx"/>
                    </a:ext>
                  </a:extLst>
                </a:hlinkClick>
              </a:rPr>
              <a:t>Underdogs» </a:t>
            </a:r>
            <a:r>
              <a:rPr lang="en-US" i="0" u="none" dirty="0" err="1">
                <a:solidFill>
                  <a:schemeClr val="bg1"/>
                </a:solidFill>
              </a:rPr>
              <a:t>είν</a:t>
            </a:r>
            <a:r>
              <a:rPr lang="en-US" i="0" u="none" dirty="0">
                <a:solidFill>
                  <a:schemeClr val="bg1"/>
                </a:solidFill>
              </a:rPr>
              <a:t>αι </a:t>
            </a:r>
            <a:r>
              <a:rPr lang="en-US" sz="1100" b="0" i="0" u="none" strike="noStrike" cap="none" dirty="0">
                <a:solidFill>
                  <a:srgbClr val="000000"/>
                </a:solidFill>
                <a:effectLst/>
                <a:latin typeface="Arial"/>
                <a:ea typeface="Arial"/>
                <a:cs typeface="Arial"/>
                <a:sym typeface="Arial"/>
              </a:rPr>
              <a:t>το πρώτο μέρος μιας διαφημιστικής καμπάνιας της Apple που προβάλλει τη συνεργασία στο χώρο εργασίας μέσω του οικοσυστήματος των προϊόντων της. Βα</a:t>
            </a:r>
            <a:r>
              <a:rPr lang="en-US" sz="1100" b="0" i="0" u="none" strike="noStrike" cap="none" dirty="0" err="1">
                <a:solidFill>
                  <a:srgbClr val="000000"/>
                </a:solidFill>
                <a:effectLst/>
                <a:latin typeface="Arial"/>
                <a:ea typeface="Arial"/>
                <a:cs typeface="Arial"/>
                <a:sym typeface="Arial"/>
              </a:rPr>
              <a:t>σίζετ</a:t>
            </a:r>
            <a:r>
              <a:rPr lang="en-US" sz="1100" b="0" i="0" u="none" strike="noStrike" cap="none" dirty="0">
                <a:solidFill>
                  <a:srgbClr val="000000"/>
                </a:solidFill>
                <a:effectLst/>
                <a:latin typeface="Arial"/>
                <a:ea typeface="Arial"/>
                <a:cs typeface="Arial"/>
                <a:sym typeface="Arial"/>
              </a:rPr>
              <a:t>αι στη δραματοποίηση για να μεταδώσει το μήνυμά του.  </a:t>
            </a:r>
          </a:p>
          <a:p>
            <a:pPr marL="0" lvl="0" indent="0">
              <a:buClr>
                <a:schemeClr val="tx1"/>
              </a:buClr>
              <a:buFont typeface="+mj-lt"/>
              <a:buNone/>
            </a:pPr>
            <a:endParaRPr lang="en-US" sz="1100" b="0" i="0" u="none" strike="noStrike" cap="none" dirty="0">
              <a:solidFill>
                <a:srgbClr val="000000"/>
              </a:solidFill>
              <a:effectLst/>
              <a:latin typeface="Arial"/>
              <a:cs typeface="Arial"/>
              <a:sym typeface="Arial"/>
            </a:endParaRPr>
          </a:p>
          <a:p>
            <a:pPr marL="0" lvl="0" indent="0">
              <a:buClr>
                <a:schemeClr val="tx1"/>
              </a:buClr>
              <a:buFont typeface="+mj-lt"/>
              <a:buNone/>
            </a:pPr>
            <a:r>
              <a:rPr lang="en-US" sz="1100" b="0" i="0" u="none" strike="noStrike" cap="none" dirty="0">
                <a:solidFill>
                  <a:srgbClr val="000000"/>
                </a:solidFill>
                <a:effectLst/>
                <a:latin typeface="Arial"/>
                <a:cs typeface="Arial"/>
                <a:sym typeface="Arial"/>
              </a:rPr>
              <a:t>(</a:t>
            </a:r>
            <a:r>
              <a:rPr lang="en-US" sz="1100" b="0" i="0" u="none" strike="noStrike" cap="none" dirty="0" err="1">
                <a:solidFill>
                  <a:srgbClr val="000000"/>
                </a:solidFill>
                <a:effectLst/>
                <a:latin typeface="Arial"/>
                <a:cs typeface="Arial"/>
                <a:sym typeface="Arial"/>
              </a:rPr>
              <a:t>σύνοψη</a:t>
            </a:r>
            <a:r>
              <a:rPr lang="en-US" sz="1100" b="0" i="0" u="none" strike="noStrike" cap="none" dirty="0">
                <a:solidFill>
                  <a:srgbClr val="000000"/>
                </a:solidFill>
                <a:effectLst/>
                <a:latin typeface="Arial"/>
                <a:cs typeface="Arial"/>
                <a:sym typeface="Arial"/>
              </a:rPr>
              <a:t> </a:t>
            </a:r>
            <a:r>
              <a:rPr lang="en-US" sz="1100" b="0" i="0" u="none" strike="noStrike" cap="none" dirty="0" err="1">
                <a:solidFill>
                  <a:srgbClr val="000000"/>
                </a:solidFill>
                <a:effectLst/>
                <a:latin typeface="Arial"/>
                <a:cs typeface="Arial"/>
                <a:sym typeface="Arial"/>
              </a:rPr>
              <a:t>γι</a:t>
            </a:r>
            <a:r>
              <a:rPr lang="en-US" sz="1100" b="0" i="0" u="none" strike="noStrike" cap="none" dirty="0">
                <a:solidFill>
                  <a:srgbClr val="000000"/>
                </a:solidFill>
                <a:effectLst/>
                <a:latin typeface="Arial"/>
                <a:cs typeface="Arial"/>
                <a:sym typeface="Arial"/>
              </a:rPr>
              <a:t>α τον δάσκαλο: η ταινία </a:t>
            </a:r>
            <a:r>
              <a:rPr lang="en-US" sz="1100" b="0" i="0" u="none" strike="noStrike" cap="none" dirty="0">
                <a:solidFill>
                  <a:srgbClr val="000000"/>
                </a:solidFill>
                <a:effectLst/>
                <a:latin typeface="Arial"/>
                <a:ea typeface="Arial"/>
                <a:cs typeface="Arial"/>
                <a:sym typeface="Arial"/>
              </a:rPr>
              <a:t>είχε επιτυχία επειδή είχε έναν χαρακτήρα που μπορούσες να υποστηρίξεις, μουσική που δημιουργούσε ένταση, </a:t>
            </a:r>
            <a:r>
              <a:rPr lang="el-GR" sz="1100" b="0" i="0" u="none" strike="noStrike" cap="none" dirty="0">
                <a:solidFill>
                  <a:srgbClr val="000000"/>
                </a:solidFill>
                <a:effectLst/>
                <a:latin typeface="Arial"/>
                <a:ea typeface="Arial"/>
                <a:cs typeface="Arial"/>
                <a:sym typeface="Arial"/>
              </a:rPr>
              <a:t>θεματικές</a:t>
            </a:r>
            <a:r>
              <a:rPr lang="en-US" sz="1100" b="0" i="0" u="none" strike="noStrike" cap="none" dirty="0">
                <a:solidFill>
                  <a:srgbClr val="000000"/>
                </a:solidFill>
                <a:effectLst/>
                <a:latin typeface="Arial"/>
                <a:ea typeface="Arial"/>
                <a:cs typeface="Arial"/>
                <a:sym typeface="Arial"/>
              </a:rPr>
              <a:t> επ</a:t>
            </a:r>
            <a:r>
              <a:rPr lang="en-US" sz="1100" b="0" i="0" u="none" strike="noStrike" cap="none" dirty="0" err="1">
                <a:solidFill>
                  <a:srgbClr val="000000"/>
                </a:solidFill>
                <a:effectLst/>
                <a:latin typeface="Arial"/>
                <a:ea typeface="Arial"/>
                <a:cs typeface="Arial"/>
                <a:sym typeface="Arial"/>
              </a:rPr>
              <a:t>ιμονής</a:t>
            </a:r>
            <a:r>
              <a:rPr lang="en-US" sz="1100" b="0" i="0" u="none" strike="noStrike" cap="none" dirty="0">
                <a:solidFill>
                  <a:srgbClr val="000000"/>
                </a:solidFill>
                <a:effectLst/>
                <a:latin typeface="Arial"/>
                <a:ea typeface="Arial"/>
                <a:cs typeface="Arial"/>
                <a:sym typeface="Arial"/>
              </a:rPr>
              <a:t> και </a:t>
            </a:r>
            <a:r>
              <a:rPr lang="en-US" sz="1100" b="0" i="0" u="none" strike="noStrike" cap="none" dirty="0" err="1">
                <a:solidFill>
                  <a:srgbClr val="000000"/>
                </a:solidFill>
                <a:effectLst/>
                <a:latin typeface="Arial"/>
                <a:ea typeface="Arial"/>
                <a:cs typeface="Arial"/>
                <a:sym typeface="Arial"/>
              </a:rPr>
              <a:t>ομ</a:t>
            </a:r>
            <a:r>
              <a:rPr lang="en-US" sz="1100" b="0" i="0" u="none" strike="noStrike" cap="none" dirty="0">
                <a:solidFill>
                  <a:srgbClr val="000000"/>
                </a:solidFill>
                <a:effectLst/>
                <a:latin typeface="Arial"/>
                <a:ea typeface="Arial"/>
                <a:cs typeface="Arial"/>
                <a:sym typeface="Arial"/>
              </a:rPr>
              <a:t>αδικής εργασίας. Η α</a:t>
            </a:r>
            <a:r>
              <a:rPr lang="en-US" sz="1100" b="0" i="0" u="none" strike="noStrike" cap="none" dirty="0" err="1">
                <a:solidFill>
                  <a:srgbClr val="000000"/>
                </a:solidFill>
                <a:effectLst/>
                <a:latin typeface="Arial"/>
                <a:ea typeface="Arial"/>
                <a:cs typeface="Arial"/>
                <a:sym typeface="Arial"/>
              </a:rPr>
              <a:t>υθεντικότητ</a:t>
            </a:r>
            <a:r>
              <a:rPr lang="en-US" sz="1100" b="0" i="0" u="none" strike="noStrike" cap="none" dirty="0">
                <a:solidFill>
                  <a:srgbClr val="000000"/>
                </a:solidFill>
                <a:effectLst/>
                <a:latin typeface="Arial"/>
                <a:ea typeface="Arial"/>
                <a:cs typeface="Arial"/>
                <a:sym typeface="Arial"/>
              </a:rPr>
              <a:t>α έχει σημασία — ακόμη και οι φανταστικές ιστορίες χρειάζονται συναισθηματική αλήθεια. )</a:t>
            </a:r>
            <a:endParaRPr lang="en-US" sz="1100" dirty="0">
              <a:solidFill>
                <a:schemeClr val="bg1"/>
              </a:solidFill>
            </a:endParaRPr>
          </a:p>
          <a:p>
            <a:pPr marL="0" lvl="0" indent="0" algn="l" rtl="0">
              <a:spcBef>
                <a:spcPts val="1200"/>
              </a:spcBef>
              <a:spcAft>
                <a:spcPts val="0"/>
              </a:spcAft>
              <a:buNone/>
            </a:pPr>
            <a:endParaRPr dirty="0"/>
          </a:p>
        </p:txBody>
      </p:sp>
      <p:sp>
        <p:nvSpPr>
          <p:cNvPr id="359" name="Google Shape;359;g36b8404688f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8044E62-CC6C-A212-ADC8-2AD2E16EFD41}"/>
            </a:ext>
          </a:extLst>
        </p:cNvPr>
        <p:cNvGrpSpPr/>
        <p:nvPr/>
      </p:nvGrpSpPr>
      <p:grpSpPr>
        <a:xfrm>
          <a:off x="0" y="0"/>
          <a:ext cx="0" cy="0"/>
          <a:chOff x="0" y="0"/>
          <a:chExt cx="0" cy="0"/>
        </a:xfrm>
      </p:grpSpPr>
      <p:sp>
        <p:nvSpPr>
          <p:cNvPr id="95" name="Google Shape;95;g36b878e72cf_0_2:notes">
            <a:extLst>
              <a:ext uri="{FF2B5EF4-FFF2-40B4-BE49-F238E27FC236}">
                <a16:creationId xmlns:a16="http://schemas.microsoft.com/office/drawing/2014/main" id="{BEC1DEE4-C1AC-38FD-010B-7F482228D8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sz="1200" dirty="0">
                <a:solidFill>
                  <a:schemeClr val="dk1"/>
                </a:solidFill>
                <a:latin typeface="Tahoma"/>
                <a:ea typeface="Tahoma"/>
                <a:cs typeface="Tahoma"/>
                <a:sym typeface="Tahoma"/>
              </a:rPr>
              <a:t> Ας δούμε πώς όλα αυτά τα στοιχεία είναι παρόντα σε πραγματικά παραδείγματα ψηφιακής αφήγησης, δημιουργώντας ισχυρές ιστορίες και επίσης ισχυρές εμπειρίες. </a:t>
            </a:r>
            <a:endParaRPr lang="el-GR" sz="1400" dirty="0">
              <a:solidFill>
                <a:schemeClr val="dk1"/>
              </a:solidFill>
              <a:latin typeface="Tahoma"/>
              <a:ea typeface="Tahoma"/>
              <a:cs typeface="Tahoma"/>
              <a:sym typeface="Tahoma"/>
            </a:endParaRPr>
          </a:p>
        </p:txBody>
      </p:sp>
      <p:sp>
        <p:nvSpPr>
          <p:cNvPr id="96" name="Google Shape;96;g36b878e72cf_0_2:notes">
            <a:extLst>
              <a:ext uri="{FF2B5EF4-FFF2-40B4-BE49-F238E27FC236}">
                <a16:creationId xmlns:a16="http://schemas.microsoft.com/office/drawing/2014/main" id="{0188BF87-780A-5A11-E948-9D3E606B6A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49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b878e72cf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a:solidFill>
                  <a:srgbClr val="000000"/>
                </a:solidFill>
                <a:effectLst/>
                <a:latin typeface="Arial"/>
                <a:ea typeface="Arial"/>
                <a:cs typeface="Arial"/>
                <a:sym typeface="Arial"/>
                <a:hlinkClick r:id="rId3"/>
              </a:rPr>
              <a:t>«</a:t>
            </a:r>
            <a:r>
              <a:rPr lang="en-US" sz="1100" b="0" i="0" u="sng" strike="noStrike" cap="none" dirty="0" err="1">
                <a:solidFill>
                  <a:srgbClr val="000000"/>
                </a:solidFill>
                <a:effectLst/>
                <a:latin typeface="Arial"/>
                <a:ea typeface="Arial"/>
                <a:cs typeface="Arial"/>
                <a:sym typeface="Arial"/>
                <a:hlinkClick r:id="rId3"/>
              </a:rPr>
              <a:t>Το</a:t>
            </a:r>
            <a:r>
              <a:rPr lang="en-US" sz="1100" b="0" i="0" u="sng" strike="noStrike" cap="none" dirty="0">
                <a:solidFill>
                  <a:srgbClr val="000000"/>
                </a:solidFill>
                <a:effectLst/>
                <a:latin typeface="Arial"/>
                <a:ea typeface="Arial"/>
                <a:cs typeface="Arial"/>
                <a:sym typeface="Arial"/>
                <a:hlinkClick r:id="rId3"/>
              </a:rPr>
              <a:t> </a:t>
            </a:r>
            <a:r>
              <a:rPr lang="en-US" sz="1100" b="0" i="0" u="sng" strike="noStrike" cap="none" dirty="0" err="1">
                <a:solidFill>
                  <a:srgbClr val="000000"/>
                </a:solidFill>
                <a:effectLst/>
                <a:latin typeface="Arial"/>
                <a:ea typeface="Arial"/>
                <a:cs typeface="Arial"/>
                <a:sym typeface="Arial"/>
                <a:hlinkClick r:id="rId3"/>
              </a:rPr>
              <a:t>ημερολόγιο</a:t>
            </a:r>
            <a:r>
              <a:rPr lang="en-US" sz="1100" b="0" i="0" u="sng" strike="noStrike" cap="none" dirty="0">
                <a:solidFill>
                  <a:srgbClr val="000000"/>
                </a:solidFill>
                <a:effectLst/>
                <a:latin typeface="Arial"/>
                <a:ea typeface="Arial"/>
                <a:cs typeface="Arial"/>
                <a:sym typeface="Arial"/>
                <a:hlinkClick r:id="rId3"/>
              </a:rPr>
              <a:t> </a:t>
            </a:r>
            <a:r>
              <a:rPr lang="en-US" sz="1100" b="0" i="0" u="sng" strike="noStrike" cap="none" dirty="0" err="1">
                <a:solidFill>
                  <a:srgbClr val="000000"/>
                </a:solidFill>
                <a:effectLst/>
                <a:latin typeface="Arial"/>
                <a:ea typeface="Arial"/>
                <a:cs typeface="Arial"/>
                <a:sym typeface="Arial"/>
                <a:hlinkClick r:id="rId3"/>
              </a:rPr>
              <a:t>της</a:t>
            </a:r>
            <a:r>
              <a:rPr lang="en-US" sz="1100" b="0" i="0" u="sng" strike="noStrike" cap="none" dirty="0">
                <a:solidFill>
                  <a:srgbClr val="000000"/>
                </a:solidFill>
                <a:effectLst/>
                <a:latin typeface="Arial"/>
                <a:ea typeface="Arial"/>
                <a:cs typeface="Arial"/>
                <a:sym typeface="Arial"/>
                <a:hlinkClick r:id="rId3"/>
              </a:rPr>
              <a:t> </a:t>
            </a:r>
            <a:r>
              <a:rPr lang="en-US" sz="1100" b="0" i="0" u="sng" strike="noStrike" cap="none" dirty="0" err="1">
                <a:solidFill>
                  <a:srgbClr val="000000"/>
                </a:solidFill>
                <a:effectLst/>
                <a:latin typeface="Arial"/>
                <a:ea typeface="Arial"/>
                <a:cs typeface="Arial"/>
                <a:sym typeface="Arial"/>
                <a:hlinkClick r:id="rId3"/>
              </a:rPr>
              <a:t>Ρένι</a:t>
            </a:r>
            <a:r>
              <a:rPr lang="en-US" sz="1100" b="0" i="0" u="sng" strike="noStrike" cap="none" dirty="0">
                <a:solidFill>
                  <a:srgbClr val="000000"/>
                </a:solidFill>
                <a:effectLst/>
                <a:latin typeface="Arial"/>
                <a:ea typeface="Arial"/>
                <a:cs typeface="Arial"/>
                <a:sym typeface="Arial"/>
                <a:hlinkClick r:id="rId3"/>
              </a:rPr>
              <a:t>α Σπίγκελ – Ψηφιακή αφήγηση και εκπαίδευση για τα ανθρώπινα δικαιώματα» </a:t>
            </a:r>
            <a:r>
              <a:rPr lang="en-GB" sz="1100" b="0" i="0" u="none" strike="noStrike" cap="none" dirty="0" err="1">
                <a:solidFill>
                  <a:srgbClr val="000000"/>
                </a:solidFill>
                <a:effectLst/>
                <a:latin typeface="Arial"/>
                <a:ea typeface="Arial"/>
                <a:cs typeface="Arial"/>
                <a:sym typeface="Arial"/>
              </a:rPr>
              <a:t>είν</a:t>
            </a:r>
            <a:r>
              <a:rPr lang="en-GB" sz="1100" b="0" i="0" u="none" strike="noStrike" cap="none" dirty="0">
                <a:solidFill>
                  <a:srgbClr val="000000"/>
                </a:solidFill>
                <a:effectLst/>
                <a:latin typeface="Arial"/>
                <a:ea typeface="Arial"/>
                <a:cs typeface="Arial"/>
                <a:sym typeface="Arial"/>
              </a:rPr>
              <a:t>αι μια σειρά ταινιών μικρού μήκους του </a:t>
            </a:r>
            <a:r>
              <a:rPr lang="en-US" sz="1100" b="0" i="0" u="none" strike="noStrike" cap="none" dirty="0">
                <a:solidFill>
                  <a:srgbClr val="000000"/>
                </a:solidFill>
                <a:effectLst/>
                <a:latin typeface="Arial"/>
                <a:ea typeface="Arial"/>
                <a:cs typeface="Arial"/>
                <a:sym typeface="Arial"/>
              </a:rPr>
              <a:t>Εβρα</a:t>
            </a:r>
            <a:r>
              <a:rPr lang="en-US" sz="1100" b="0" i="0" u="none" strike="noStrike" cap="none" dirty="0" err="1">
                <a:solidFill>
                  <a:srgbClr val="000000"/>
                </a:solidFill>
                <a:effectLst/>
                <a:latin typeface="Arial"/>
                <a:ea typeface="Arial"/>
                <a:cs typeface="Arial"/>
                <a:sym typeface="Arial"/>
              </a:rPr>
              <a:t>ϊκού</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Μουσείου</a:t>
            </a:r>
            <a:r>
              <a:rPr lang="en-US" sz="1100" b="0" i="0" u="none" strike="noStrike" cap="none" dirty="0">
                <a:solidFill>
                  <a:srgbClr val="000000"/>
                </a:solidFill>
                <a:effectLst/>
                <a:latin typeface="Arial"/>
                <a:ea typeface="Arial"/>
                <a:cs typeface="Arial"/>
                <a:sym typeface="Arial"/>
              </a:rPr>
              <a:t> Galicia, </a:t>
            </a:r>
            <a:r>
              <a:rPr lang="en-US" sz="1100" b="0" i="0" u="none" strike="noStrike" cap="none" dirty="0" err="1">
                <a:solidFill>
                  <a:srgbClr val="000000"/>
                </a:solidFill>
                <a:effectLst/>
                <a:latin typeface="Arial"/>
                <a:ea typeface="Arial"/>
                <a:cs typeface="Arial"/>
                <a:sym typeface="Arial"/>
              </a:rPr>
              <a:t>σε</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συνεργ</a:t>
            </a:r>
            <a:r>
              <a:rPr lang="en-US" sz="1100" b="0" i="0" u="none" strike="noStrike" cap="none" dirty="0">
                <a:solidFill>
                  <a:srgbClr val="000000"/>
                </a:solidFill>
                <a:effectLst/>
                <a:latin typeface="Arial"/>
                <a:ea typeface="Arial"/>
                <a:cs typeface="Arial"/>
                <a:sym typeface="Arial"/>
              </a:rPr>
              <a:t>ασία με το Ίδρυμα Εκπαίδευσης και Τέχνης.</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200" dirty="0">
                <a:solidFill>
                  <a:schemeClr val="dk1"/>
                </a:solidFill>
                <a:latin typeface="Tahoma"/>
                <a:ea typeface="Tahoma"/>
                <a:cs typeface="Tahoma"/>
                <a:sym typeface="Tahoma"/>
              </a:rPr>
              <a:t>Η </a:t>
            </a:r>
            <a:r>
              <a:rPr lang="es-ES" sz="1200" dirty="0" err="1">
                <a:solidFill>
                  <a:schemeClr val="dk1"/>
                </a:solidFill>
                <a:latin typeface="Tahoma"/>
                <a:ea typeface="Tahoma"/>
                <a:cs typeface="Tahoma"/>
                <a:sym typeface="Tahoma"/>
              </a:rPr>
              <a:t>σειρά</a:t>
            </a:r>
            <a:r>
              <a:rPr lang="es-ES" sz="1200" dirty="0">
                <a:solidFill>
                  <a:schemeClr val="dk1"/>
                </a:solidFill>
                <a:latin typeface="Tahoma"/>
                <a:ea typeface="Tahoma"/>
                <a:cs typeface="Tahoma"/>
                <a:sym typeface="Tahoma"/>
              </a:rPr>
              <a:t> </a:t>
            </a:r>
            <a:r>
              <a:rPr lang="en-GB" sz="1100" b="0" i="0" u="none" strike="noStrike" cap="none" dirty="0" err="1">
                <a:solidFill>
                  <a:srgbClr val="000000"/>
                </a:solidFill>
                <a:effectLst/>
                <a:latin typeface="Arial"/>
                <a:ea typeface="Arial"/>
                <a:cs typeface="Arial"/>
                <a:sym typeface="Arial"/>
              </a:rPr>
              <a:t>δίνει</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έμφ</a:t>
            </a:r>
            <a:r>
              <a:rPr lang="en-GB" sz="1100" b="0" i="0" u="none" strike="noStrike" cap="none" dirty="0">
                <a:solidFill>
                  <a:srgbClr val="000000"/>
                </a:solidFill>
                <a:effectLst/>
                <a:latin typeface="Arial"/>
                <a:ea typeface="Arial"/>
                <a:cs typeface="Arial"/>
                <a:sym typeface="Arial"/>
              </a:rPr>
              <a:t>αση </a:t>
            </a:r>
            <a:r>
              <a:rPr lang="en-GB" sz="1100" b="1" i="0" u="none" strike="noStrike" cap="none" dirty="0">
                <a:solidFill>
                  <a:srgbClr val="000000"/>
                </a:solidFill>
                <a:effectLst/>
                <a:latin typeface="Arial"/>
                <a:ea typeface="Arial"/>
                <a:cs typeface="Arial"/>
                <a:sym typeface="Arial"/>
              </a:rPr>
              <a:t>στην εκπαίδευση και την εμπλοκή</a:t>
            </a:r>
            <a:r>
              <a:rPr lang="en-GB" sz="1100" b="0" i="0" u="none" strike="noStrike" cap="none" dirty="0">
                <a:solidFill>
                  <a:srgbClr val="000000"/>
                </a:solidFill>
                <a:effectLst/>
                <a:latin typeface="Arial"/>
                <a:ea typeface="Arial"/>
                <a:cs typeface="Arial"/>
                <a:sym typeface="Arial"/>
              </a:rPr>
              <a:t>, δείχνοντας ότι η αφήγηση πρέπει να βασίζεται σε έναν σαφή μαθησιακό ή κοινωνικό στόχο, </a:t>
            </a:r>
            <a:r>
              <a:rPr lang="en-GB" sz="1100" b="1" i="0" u="none" strike="noStrike" cap="none" dirty="0">
                <a:solidFill>
                  <a:srgbClr val="000000"/>
                </a:solidFill>
                <a:effectLst/>
                <a:latin typeface="Arial"/>
                <a:ea typeface="Arial"/>
                <a:cs typeface="Arial"/>
                <a:sym typeface="Arial"/>
              </a:rPr>
              <a:t>προσαρμόζοντας το στυλ αφήγησης στο εκπαιδευτικό περιβάλλον</a:t>
            </a:r>
            <a:r>
              <a:rPr lang="en-GB" sz="1100" b="0" i="0" u="none" strike="noStrike" cap="none" dirty="0">
                <a:solidFill>
                  <a:srgbClr val="000000"/>
                </a:solidFill>
                <a:effectLst/>
                <a:latin typeface="Arial"/>
                <a:ea typeface="Arial"/>
                <a:cs typeface="Arial"/>
                <a:sym typeface="Arial"/>
              </a:rPr>
              <a:t>, καθιστώντας την κατανοητή και ελκυστική για τους νεότερους μαθητές.</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err="1">
                <a:solidFill>
                  <a:srgbClr val="000000"/>
                </a:solidFill>
                <a:effectLst/>
                <a:latin typeface="Arial"/>
                <a:ea typeface="Arial"/>
                <a:cs typeface="Arial"/>
                <a:sym typeface="Arial"/>
              </a:rPr>
              <a:t>Αγγίζει</a:t>
            </a:r>
            <a:r>
              <a:rPr lang="en-GB" sz="1100" b="0" i="0" u="none" strike="noStrike" cap="none" dirty="0">
                <a:solidFill>
                  <a:srgbClr val="000000"/>
                </a:solidFill>
                <a:effectLst/>
                <a:latin typeface="Arial"/>
                <a:ea typeface="Arial"/>
                <a:cs typeface="Arial"/>
                <a:sym typeface="Arial"/>
              </a:rPr>
              <a:t> βα</a:t>
            </a:r>
            <a:r>
              <a:rPr lang="en-GB" sz="1100" b="0" i="0" u="none" strike="noStrike" cap="none" dirty="0" err="1">
                <a:solidFill>
                  <a:srgbClr val="000000"/>
                </a:solidFill>
                <a:effectLst/>
                <a:latin typeface="Arial"/>
                <a:ea typeface="Arial"/>
                <a:cs typeface="Arial"/>
                <a:sym typeface="Arial"/>
              </a:rPr>
              <a:t>θιά</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συνδέοντ</a:t>
            </a:r>
            <a:r>
              <a:rPr lang="en-GB" sz="1100" b="0" i="0" u="none" strike="noStrike" cap="none" dirty="0">
                <a:solidFill>
                  <a:srgbClr val="000000"/>
                </a:solidFill>
                <a:effectLst/>
                <a:latin typeface="Arial"/>
                <a:ea typeface="Arial"/>
                <a:cs typeface="Arial"/>
                <a:sym typeface="Arial"/>
              </a:rPr>
              <a:t>ας </a:t>
            </a:r>
            <a:r>
              <a:rPr lang="en-GB" sz="1100" b="1" i="0" u="none" strike="noStrike" cap="none" dirty="0">
                <a:solidFill>
                  <a:srgbClr val="000000"/>
                </a:solidFill>
                <a:effectLst/>
                <a:latin typeface="Arial"/>
                <a:ea typeface="Arial"/>
                <a:cs typeface="Arial"/>
                <a:sym typeface="Arial"/>
              </a:rPr>
              <a:t>την προσωπική τραγωδία με ευρύτερα μαθήματα </a:t>
            </a:r>
            <a:r>
              <a:rPr lang="en-GB" sz="1100" b="0" i="0" u="none" strike="noStrike" cap="none" dirty="0">
                <a:solidFill>
                  <a:srgbClr val="000000"/>
                </a:solidFill>
                <a:effectLst/>
                <a:latin typeface="Arial"/>
                <a:ea typeface="Arial"/>
                <a:cs typeface="Arial"/>
                <a:sym typeface="Arial"/>
              </a:rPr>
              <a:t>για τα ανθρώπινα δικαιώματα. </a:t>
            </a:r>
            <a:r>
              <a:rPr lang="en-GB" sz="1100" b="0" i="0" u="none" strike="noStrike" cap="none" dirty="0" err="1">
                <a:solidFill>
                  <a:srgbClr val="000000"/>
                </a:solidFill>
                <a:effectLst/>
                <a:latin typeface="Arial"/>
                <a:ea typeface="Arial"/>
                <a:cs typeface="Arial"/>
                <a:sym typeface="Arial"/>
              </a:rPr>
              <a:t>Αυτό</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είν</a:t>
            </a:r>
            <a:r>
              <a:rPr lang="en-GB" sz="1100" b="0" i="0" u="none" strike="noStrike" cap="none" dirty="0">
                <a:solidFill>
                  <a:srgbClr val="000000"/>
                </a:solidFill>
                <a:effectLst/>
                <a:latin typeface="Arial"/>
                <a:ea typeface="Arial"/>
                <a:cs typeface="Arial"/>
                <a:sym typeface="Arial"/>
              </a:rPr>
              <a:t>αι εμφανές ακόμη και στη μορφή των ταινιών, οι οποίες έχουν μια ισχυρή αφήγηση, αλλά συνδυάζουν την ιστορία με προσωπικά ημερολόγια.</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err="1">
                <a:solidFill>
                  <a:srgbClr val="000000"/>
                </a:solidFill>
                <a:effectLst/>
                <a:latin typeface="Arial"/>
                <a:ea typeface="Arial"/>
                <a:cs typeface="Arial"/>
                <a:sym typeface="Arial"/>
              </a:rPr>
              <a:t>Αυτό</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είν</a:t>
            </a:r>
            <a:r>
              <a:rPr lang="en-US" sz="1100" b="0" i="0" u="none" strike="noStrike" cap="none" dirty="0">
                <a:solidFill>
                  <a:srgbClr val="000000"/>
                </a:solidFill>
                <a:effectLst/>
                <a:latin typeface="Arial"/>
                <a:ea typeface="Arial"/>
                <a:cs typeface="Arial"/>
                <a:sym typeface="Arial"/>
              </a:rPr>
              <a:t>αι ένα </a:t>
            </a:r>
            <a:r>
              <a:rPr lang="el-GR" sz="1100" b="0" i="0" u="none" strike="noStrike" cap="none" dirty="0">
                <a:solidFill>
                  <a:srgbClr val="000000"/>
                </a:solidFill>
                <a:effectLst/>
                <a:latin typeface="Arial"/>
                <a:ea typeface="Arial"/>
                <a:cs typeface="Arial"/>
                <a:sym typeface="Arial"/>
              </a:rPr>
              <a:t>δυνατό</a:t>
            </a:r>
            <a:r>
              <a:rPr lang="en-US" sz="1100" b="0" i="0" u="none" strike="noStrike" cap="none" dirty="0">
                <a:solidFill>
                  <a:srgbClr val="000000"/>
                </a:solidFill>
                <a:effectLst/>
                <a:latin typeface="Arial"/>
                <a:ea typeface="Arial"/>
                <a:cs typeface="Arial"/>
                <a:sym typeface="Arial"/>
              </a:rPr>
              <a:t> πα</a:t>
            </a:r>
            <a:r>
              <a:rPr lang="en-US" sz="1100" b="0" i="0" u="none" strike="noStrike" cap="none" dirty="0" err="1">
                <a:solidFill>
                  <a:srgbClr val="000000"/>
                </a:solidFill>
                <a:effectLst/>
                <a:latin typeface="Arial"/>
                <a:ea typeface="Arial"/>
                <a:cs typeface="Arial"/>
                <a:sym typeface="Arial"/>
              </a:rPr>
              <a:t>ράδειγμ</a:t>
            </a:r>
            <a:r>
              <a:rPr lang="en-US" sz="1100" b="0" i="0" u="none" strike="noStrike" cap="none" dirty="0">
                <a:solidFill>
                  <a:srgbClr val="000000"/>
                </a:solidFill>
                <a:effectLst/>
                <a:latin typeface="Arial"/>
                <a:ea typeface="Arial"/>
                <a:cs typeface="Arial"/>
                <a:sym typeface="Arial"/>
              </a:rPr>
              <a:t>α ψηφιακής αφήγησης για την εκπαίδευση. </a:t>
            </a:r>
            <a:r>
              <a:rPr lang="en-US" sz="1100" b="0" i="0" u="none" strike="noStrike" cap="none" dirty="0" err="1">
                <a:solidFill>
                  <a:srgbClr val="000000"/>
                </a:solidFill>
                <a:effectLst/>
                <a:latin typeface="Arial"/>
                <a:ea typeface="Arial"/>
                <a:cs typeface="Arial"/>
                <a:sym typeface="Arial"/>
              </a:rPr>
              <a:t>Αντί</a:t>
            </a:r>
            <a:r>
              <a:rPr lang="en-US" sz="1100" b="0" i="0" u="none" strike="noStrike" cap="none" dirty="0">
                <a:solidFill>
                  <a:srgbClr val="000000"/>
                </a:solidFill>
                <a:effectLst/>
                <a:latin typeface="Arial"/>
                <a:ea typeface="Arial"/>
                <a:cs typeface="Arial"/>
                <a:sym typeface="Arial"/>
              </a:rPr>
              <a:t> να </a:t>
            </a:r>
            <a:r>
              <a:rPr lang="en-US" sz="1100" b="0" i="0" u="none" strike="noStrike" cap="none" dirty="0" err="1">
                <a:solidFill>
                  <a:srgbClr val="000000"/>
                </a:solidFill>
                <a:effectLst/>
                <a:latin typeface="Arial"/>
                <a:ea typeface="Arial"/>
                <a:cs typeface="Arial"/>
                <a:sym typeface="Arial"/>
              </a:rPr>
              <a:t>διδάσκει</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το</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Ολοκ</a:t>
            </a:r>
            <a:r>
              <a:rPr lang="en-US" sz="1100" b="0" i="0" u="none" strike="noStrike" cap="none" dirty="0">
                <a:solidFill>
                  <a:srgbClr val="000000"/>
                </a:solidFill>
                <a:effectLst/>
                <a:latin typeface="Arial"/>
                <a:ea typeface="Arial"/>
                <a:cs typeface="Arial"/>
                <a:sym typeface="Arial"/>
              </a:rPr>
              <a:t>αύτωμα μέσω στατιστικών, αυτή η ταινία μικρού μήκους χρησιμοποιεί το ημερολόγιο ενός κοριτσιού. </a:t>
            </a:r>
            <a:r>
              <a:rPr lang="en-US" sz="1100" b="0" i="0" u="none" strike="noStrike" cap="none" dirty="0" err="1">
                <a:solidFill>
                  <a:srgbClr val="000000"/>
                </a:solidFill>
                <a:effectLst/>
                <a:latin typeface="Arial"/>
                <a:ea typeface="Arial"/>
                <a:cs typeface="Arial"/>
                <a:sym typeface="Arial"/>
              </a:rPr>
              <a:t>Συνδεόμ</a:t>
            </a:r>
            <a:r>
              <a:rPr lang="en-US" sz="1100" b="0" i="0" u="none" strike="noStrike" cap="none" dirty="0">
                <a:solidFill>
                  <a:srgbClr val="000000"/>
                </a:solidFill>
                <a:effectLst/>
                <a:latin typeface="Arial"/>
                <a:ea typeface="Arial"/>
                <a:cs typeface="Arial"/>
                <a:sym typeface="Arial"/>
              </a:rPr>
              <a:t>αστε με τη Renia ως άτομο — τις ελπίδες, τους φόβους, την καθημερινή της ζωή. Η </a:t>
            </a:r>
            <a:r>
              <a:rPr lang="en-US" sz="1100" b="0" i="0" u="none" strike="noStrike" cap="none" dirty="0" err="1">
                <a:solidFill>
                  <a:srgbClr val="000000"/>
                </a:solidFill>
                <a:effectLst/>
                <a:latin typeface="Arial"/>
                <a:ea typeface="Arial"/>
                <a:cs typeface="Arial"/>
                <a:sym typeface="Arial"/>
              </a:rPr>
              <a:t>ιστορί</a:t>
            </a:r>
            <a:r>
              <a:rPr lang="en-US" sz="1100" b="0" i="0" u="none" strike="noStrike" cap="none" dirty="0">
                <a:solidFill>
                  <a:srgbClr val="000000"/>
                </a:solidFill>
                <a:effectLst/>
                <a:latin typeface="Arial"/>
                <a:ea typeface="Arial"/>
                <a:cs typeface="Arial"/>
                <a:sym typeface="Arial"/>
              </a:rPr>
              <a:t>α γίνεται ανθρώπινη.</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err="1">
                <a:solidFill>
                  <a:srgbClr val="000000"/>
                </a:solidFill>
                <a:effectLst/>
                <a:latin typeface="Arial"/>
                <a:ea typeface="Arial"/>
                <a:cs typeface="Arial"/>
                <a:sym typeface="Arial"/>
              </a:rPr>
              <a:t>Έν</a:t>
            </a:r>
            <a:r>
              <a:rPr lang="en-US" sz="1100" b="0" i="0" u="none" strike="noStrike" cap="none" dirty="0">
                <a:solidFill>
                  <a:srgbClr val="000000"/>
                </a:solidFill>
                <a:effectLst/>
                <a:latin typeface="Arial"/>
                <a:ea typeface="Arial"/>
                <a:cs typeface="Arial"/>
                <a:sym typeface="Arial"/>
              </a:rPr>
              <a:t>ας τρόπος για να δημιουργήσετε συναισθηματική σύνδεση σε μια ιστορία με σαφή εκπαιδευτικό σκοπό είναι να πάρετε αφηρημένες έννοιες και να τις κάνετε προσωπικές.</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313" name="Google Shape;313;g36b878e72cf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CB37B0AF-89C2-CF3F-46EE-FE74C4080ADA}"/>
            </a:ext>
          </a:extLst>
        </p:cNvPr>
        <p:cNvGrpSpPr/>
        <p:nvPr/>
      </p:nvGrpSpPr>
      <p:grpSpPr>
        <a:xfrm>
          <a:off x="0" y="0"/>
          <a:ext cx="0" cy="0"/>
          <a:chOff x="0" y="0"/>
          <a:chExt cx="0" cy="0"/>
        </a:xfrm>
      </p:grpSpPr>
      <p:sp>
        <p:nvSpPr>
          <p:cNvPr id="312" name="Google Shape;312;g36b878e72cf_0_516:notes">
            <a:extLst>
              <a:ext uri="{FF2B5EF4-FFF2-40B4-BE49-F238E27FC236}">
                <a16:creationId xmlns:a16="http://schemas.microsoft.com/office/drawing/2014/main" id="{FB2E3C81-8A35-C147-4128-95619B63C7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ahoma"/>
                <a:ea typeface="Tahoma"/>
                <a:cs typeface="Tahoma"/>
                <a:sym typeface="Tahoma"/>
              </a:rPr>
              <a:t>Η σαφήνεια και η απλότητα είναι </a:t>
            </a:r>
            <a:r>
              <a:rPr lang="el-GR" sz="1200" dirty="0">
                <a:solidFill>
                  <a:schemeClr val="dk1"/>
                </a:solidFill>
                <a:latin typeface="Tahoma"/>
                <a:ea typeface="Tahoma"/>
                <a:cs typeface="Tahoma"/>
                <a:sym typeface="Tahoma"/>
              </a:rPr>
              <a:t>πολύ σημαντικές</a:t>
            </a:r>
            <a:r>
              <a:rPr lang="en" sz="1200" dirty="0">
                <a:solidFill>
                  <a:schemeClr val="dk1"/>
                </a:solidFill>
                <a:latin typeface="Tahoma"/>
                <a:ea typeface="Tahoma"/>
                <a:cs typeface="Tahoma"/>
                <a:sym typeface="Tahoma"/>
              </a:rPr>
              <a:t> για την αφήγηση ιστοριών. </a:t>
            </a:r>
          </a:p>
          <a:p>
            <a:pPr marL="0" lvl="0" indent="0" algn="l" rtl="0">
              <a:spcBef>
                <a:spcPts val="0"/>
              </a:spcBef>
              <a:spcAft>
                <a:spcPts val="0"/>
              </a:spcAft>
              <a:buNone/>
            </a:pPr>
            <a:r>
              <a:rPr lang="en-GB" sz="1200" b="0" i="0" u="none" strike="noStrike" cap="none" dirty="0" err="1">
                <a:solidFill>
                  <a:srgbClr val="000000"/>
                </a:solidFill>
                <a:effectLst/>
                <a:latin typeface="Arial"/>
                <a:ea typeface="Arial"/>
                <a:cs typeface="Arial"/>
                <a:sym typeface="Arial"/>
              </a:rPr>
              <a:t>Το</a:t>
            </a:r>
            <a:r>
              <a:rPr lang="en-GB" sz="1200" b="0" i="0" u="sng" strike="noStrike" cap="none" dirty="0">
                <a:solidFill>
                  <a:srgbClr val="000000"/>
                </a:solidFill>
                <a:effectLst/>
                <a:latin typeface="Arial"/>
                <a:ea typeface="Arial"/>
                <a:cs typeface="Arial"/>
                <a:sym typeface="Arial"/>
                <a:hlinkClick r:id="rId3"/>
              </a:rPr>
              <a:t> Equipo Planeta </a:t>
            </a:r>
            <a:r>
              <a:rPr lang="en-GB" sz="1200" b="0" i="0" u="none" strike="noStrike" cap="none" dirty="0" err="1">
                <a:solidFill>
                  <a:srgbClr val="000000"/>
                </a:solidFill>
                <a:effectLst/>
                <a:latin typeface="Arial"/>
                <a:ea typeface="Arial"/>
                <a:cs typeface="Arial"/>
                <a:sym typeface="Arial"/>
              </a:rPr>
              <a:t>είν</a:t>
            </a:r>
            <a:r>
              <a:rPr lang="en-GB" sz="1200" b="0" i="0" u="none" strike="noStrike" cap="none" dirty="0">
                <a:solidFill>
                  <a:srgbClr val="000000"/>
                </a:solidFill>
                <a:effectLst/>
                <a:latin typeface="Arial"/>
                <a:ea typeface="Arial"/>
                <a:cs typeface="Arial"/>
                <a:sym typeface="Arial"/>
              </a:rPr>
              <a:t>αι ένα τηλεοπτικό πρόγραμμα που συνδυάζει πραγματικά πρόσωπα, μαριονέτες και κινούμενα σχέδια, σε ένα μείγμα ψυχαγωγικού και εκπαιδευτικού περιεχομένου.  </a:t>
            </a:r>
            <a:r>
              <a:rPr lang="en-GB" sz="1200" b="0" i="0" u="none" strike="noStrike" cap="none" dirty="0" err="1">
                <a:solidFill>
                  <a:srgbClr val="000000"/>
                </a:solidFill>
                <a:effectLst/>
                <a:latin typeface="Arial"/>
                <a:ea typeface="Arial"/>
                <a:cs typeface="Arial"/>
                <a:sym typeface="Arial"/>
              </a:rPr>
              <a:t>Κάθε</a:t>
            </a:r>
            <a:r>
              <a:rPr lang="en-GB" sz="1200" b="0" i="0" u="none" strike="noStrike" cap="none" dirty="0">
                <a:solidFill>
                  <a:srgbClr val="000000"/>
                </a:solidFill>
                <a:effectLst/>
                <a:latin typeface="Arial"/>
                <a:ea typeface="Arial"/>
                <a:cs typeface="Arial"/>
                <a:sym typeface="Arial"/>
              </a:rPr>
              <a:t> επ</a:t>
            </a:r>
            <a:r>
              <a:rPr lang="en-GB" sz="1200" b="0" i="0" u="none" strike="noStrike" cap="none" dirty="0" err="1">
                <a:solidFill>
                  <a:srgbClr val="000000"/>
                </a:solidFill>
                <a:effectLst/>
                <a:latin typeface="Arial"/>
                <a:ea typeface="Arial"/>
                <a:cs typeface="Arial"/>
                <a:sym typeface="Arial"/>
              </a:rPr>
              <a:t>εισόδιο</a:t>
            </a:r>
            <a:r>
              <a:rPr lang="en-GB" sz="1200" b="0" i="0" u="none" strike="noStrike" cap="none" dirty="0">
                <a:solidFill>
                  <a:srgbClr val="000000"/>
                </a:solidFill>
                <a:effectLst/>
                <a:latin typeface="Arial"/>
                <a:ea typeface="Arial"/>
                <a:cs typeface="Arial"/>
                <a:sym typeface="Arial"/>
              </a:rPr>
              <a:t> </a:t>
            </a:r>
            <a:r>
              <a:rPr lang="en-GB" sz="1200" b="0" i="0" u="none" strike="noStrike" cap="none" dirty="0" err="1">
                <a:solidFill>
                  <a:srgbClr val="000000"/>
                </a:solidFill>
                <a:effectLst/>
                <a:latin typeface="Arial"/>
                <a:ea typeface="Arial"/>
                <a:cs typeface="Arial"/>
                <a:sym typeface="Arial"/>
              </a:rPr>
              <a:t>έχει</a:t>
            </a:r>
            <a:r>
              <a:rPr lang="en-GB" sz="1200" b="0" i="0" u="none" strike="noStrike" cap="none" dirty="0">
                <a:solidFill>
                  <a:srgbClr val="000000"/>
                </a:solidFill>
                <a:effectLst/>
                <a:latin typeface="Arial"/>
                <a:ea typeface="Arial"/>
                <a:cs typeface="Arial"/>
                <a:sym typeface="Arial"/>
              </a:rPr>
              <a:t> </a:t>
            </a:r>
            <a:r>
              <a:rPr lang="en-GB" sz="1200" b="0" i="0" u="none" strike="noStrike" cap="none" dirty="0" err="1">
                <a:solidFill>
                  <a:srgbClr val="000000"/>
                </a:solidFill>
                <a:effectLst/>
                <a:latin typeface="Arial"/>
                <a:ea typeface="Arial"/>
                <a:cs typeface="Arial"/>
                <a:sym typeface="Arial"/>
              </a:rPr>
              <a:t>έν</a:t>
            </a:r>
            <a:r>
              <a:rPr lang="en-GB" sz="1200" b="0" i="0" u="none" strike="noStrike" cap="none" dirty="0">
                <a:solidFill>
                  <a:srgbClr val="000000"/>
                </a:solidFill>
                <a:effectLst/>
                <a:latin typeface="Arial"/>
                <a:ea typeface="Arial"/>
                <a:cs typeface="Arial"/>
                <a:sym typeface="Arial"/>
              </a:rPr>
              <a:t>α </a:t>
            </a:r>
            <a:r>
              <a:rPr lang="en-GB" sz="1200" b="1" i="0" u="none" strike="noStrike" cap="none" dirty="0">
                <a:solidFill>
                  <a:srgbClr val="000000"/>
                </a:solidFill>
                <a:effectLst/>
                <a:latin typeface="Arial"/>
                <a:ea typeface="Arial"/>
                <a:cs typeface="Arial"/>
                <a:sym typeface="Arial"/>
              </a:rPr>
              <a:t>σαφές θέμα </a:t>
            </a:r>
            <a:r>
              <a:rPr lang="en-GB" sz="1200" b="0" i="0" u="none" strike="noStrike" cap="none" dirty="0">
                <a:solidFill>
                  <a:srgbClr val="000000"/>
                </a:solidFill>
                <a:effectLst/>
                <a:latin typeface="Arial"/>
                <a:ea typeface="Arial"/>
                <a:cs typeface="Arial"/>
                <a:sym typeface="Arial"/>
              </a:rPr>
              <a:t>και δεν χάνει ποτέ </a:t>
            </a:r>
            <a:r>
              <a:rPr lang="el-GR" sz="1200" b="0" i="0" u="none" strike="noStrike" cap="none" dirty="0">
                <a:solidFill>
                  <a:srgbClr val="000000"/>
                </a:solidFill>
                <a:effectLst/>
                <a:latin typeface="Arial"/>
                <a:ea typeface="Arial"/>
                <a:cs typeface="Arial"/>
                <a:sym typeface="Arial"/>
              </a:rPr>
              <a:t>τον σκοπό του, δηλαδή </a:t>
            </a:r>
            <a:r>
              <a:rPr lang="en-GB" sz="1200" b="0" i="0" u="none" strike="noStrike" cap="none" dirty="0" err="1">
                <a:solidFill>
                  <a:srgbClr val="000000"/>
                </a:solidFill>
                <a:effectLst/>
                <a:latin typeface="Arial"/>
                <a:ea typeface="Arial"/>
                <a:cs typeface="Arial"/>
                <a:sym typeface="Arial"/>
              </a:rPr>
              <a:t>την</a:t>
            </a:r>
            <a:r>
              <a:rPr lang="en-GB" sz="1200" b="0" i="0" u="none" strike="noStrike" cap="none" dirty="0">
                <a:solidFill>
                  <a:srgbClr val="000000"/>
                </a:solidFill>
                <a:effectLst/>
                <a:latin typeface="Arial"/>
                <a:ea typeface="Arial"/>
                <a:cs typeface="Arial"/>
                <a:sym typeface="Arial"/>
              </a:rPr>
              <a:t> </a:t>
            </a:r>
            <a:r>
              <a:rPr lang="en-GB" sz="1200" b="1" i="0" u="none" strike="noStrike" cap="none" dirty="0" err="1">
                <a:solidFill>
                  <a:srgbClr val="000000"/>
                </a:solidFill>
                <a:effectLst/>
                <a:latin typeface="Arial"/>
                <a:ea typeface="Arial"/>
                <a:cs typeface="Arial"/>
                <a:sym typeface="Arial"/>
              </a:rPr>
              <a:t>τόνωση</a:t>
            </a:r>
            <a:r>
              <a:rPr lang="en-GB" sz="1200" b="1" i="0" u="none" strike="noStrike" cap="none" dirty="0">
                <a:solidFill>
                  <a:srgbClr val="000000"/>
                </a:solidFill>
                <a:effectLst/>
                <a:latin typeface="Arial"/>
                <a:ea typeface="Arial"/>
                <a:cs typeface="Arial"/>
                <a:sym typeface="Arial"/>
              </a:rPr>
              <a:t> </a:t>
            </a:r>
            <a:r>
              <a:rPr lang="en-GB" sz="1200" b="1" i="0" u="none" strike="noStrike" cap="none" dirty="0" err="1">
                <a:solidFill>
                  <a:srgbClr val="000000"/>
                </a:solidFill>
                <a:effectLst/>
                <a:latin typeface="Arial"/>
                <a:ea typeface="Arial"/>
                <a:cs typeface="Arial"/>
                <a:sym typeface="Arial"/>
              </a:rPr>
              <a:t>της</a:t>
            </a:r>
            <a:r>
              <a:rPr lang="en-GB" sz="1200" b="1" i="0" u="none" strike="noStrike" cap="none" dirty="0">
                <a:solidFill>
                  <a:srgbClr val="000000"/>
                </a:solidFill>
                <a:effectLst/>
                <a:latin typeface="Arial"/>
                <a:ea typeface="Arial"/>
                <a:cs typeface="Arial"/>
                <a:sym typeface="Arial"/>
              </a:rPr>
              <a:t> </a:t>
            </a:r>
            <a:r>
              <a:rPr lang="en-GB" sz="1200" b="1" i="0" u="none" strike="noStrike" cap="none" dirty="0" err="1">
                <a:solidFill>
                  <a:srgbClr val="000000"/>
                </a:solidFill>
                <a:effectLst/>
                <a:latin typeface="Arial"/>
                <a:ea typeface="Arial"/>
                <a:cs typeface="Arial"/>
                <a:sym typeface="Arial"/>
              </a:rPr>
              <a:t>δημιουργικότητ</a:t>
            </a:r>
            <a:r>
              <a:rPr lang="en-GB" sz="1200" b="1" i="0" u="none" strike="noStrike" cap="none" dirty="0">
                <a:solidFill>
                  <a:srgbClr val="000000"/>
                </a:solidFill>
                <a:effectLst/>
                <a:latin typeface="Arial"/>
                <a:ea typeface="Arial"/>
                <a:cs typeface="Arial"/>
                <a:sym typeface="Arial"/>
              </a:rPr>
              <a:t>ας </a:t>
            </a:r>
            <a:r>
              <a:rPr lang="en-GB" sz="1200" b="0" i="0" u="none" strike="noStrike" cap="none" dirty="0">
                <a:solidFill>
                  <a:srgbClr val="000000"/>
                </a:solidFill>
                <a:effectLst/>
                <a:latin typeface="Arial"/>
                <a:ea typeface="Arial"/>
                <a:cs typeface="Arial"/>
                <a:sym typeface="Arial"/>
              </a:rPr>
              <a:t>των παιδιών</a:t>
            </a:r>
            <a:r>
              <a:rPr lang="el-GR" sz="1200" b="0" i="0" u="none" strike="noStrike" cap="none" dirty="0">
                <a:solidFill>
                  <a:srgbClr val="000000"/>
                </a:solidFill>
                <a:effectLst/>
                <a:latin typeface="Arial"/>
                <a:ea typeface="Arial"/>
                <a:cs typeface="Arial"/>
                <a:sym typeface="Arial"/>
              </a:rPr>
              <a:t>.</a:t>
            </a:r>
            <a:endParaRPr lang="es-E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err="1">
                <a:solidFill>
                  <a:srgbClr val="000000"/>
                </a:solidFill>
                <a:effectLst/>
                <a:latin typeface="Arial"/>
                <a:ea typeface="Arial"/>
                <a:cs typeface="Arial"/>
                <a:sym typeface="Arial"/>
              </a:rPr>
              <a:t>Ειδικά</a:t>
            </a:r>
            <a:r>
              <a:rPr lang="en-US" sz="1200" b="0" i="0" u="none" strike="noStrike" cap="none" dirty="0">
                <a:solidFill>
                  <a:srgbClr val="000000"/>
                </a:solidFill>
                <a:effectLst/>
                <a:latin typeface="Arial"/>
                <a:ea typeface="Arial"/>
                <a:cs typeface="Arial"/>
                <a:sym typeface="Arial"/>
              </a:rPr>
              <a:t> </a:t>
            </a:r>
            <a:r>
              <a:rPr lang="en-US" sz="1200" b="0" i="0" u="none" strike="noStrike" cap="none" dirty="0" err="1">
                <a:solidFill>
                  <a:srgbClr val="000000"/>
                </a:solidFill>
                <a:effectLst/>
                <a:latin typeface="Arial"/>
                <a:ea typeface="Arial"/>
                <a:cs typeface="Arial"/>
                <a:sym typeface="Arial"/>
              </a:rPr>
              <a:t>γι</a:t>
            </a:r>
            <a:r>
              <a:rPr lang="en-US" sz="1200" b="0" i="0" u="none" strike="noStrike" cap="none" dirty="0">
                <a:solidFill>
                  <a:srgbClr val="000000"/>
                </a:solidFill>
                <a:effectLst/>
                <a:latin typeface="Arial"/>
                <a:ea typeface="Arial"/>
                <a:cs typeface="Arial"/>
                <a:sym typeface="Arial"/>
              </a:rPr>
              <a:t>α τους νεότερους μαθητές, η φαντασία και το παιχνίδι ξεκλειδώνουν την κατανόηση.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l-GR" sz="1200" b="0" i="0" u="none" strike="noStrike" cap="none" dirty="0">
                <a:solidFill>
                  <a:srgbClr val="000000"/>
                </a:solidFill>
                <a:effectLst/>
                <a:latin typeface="Arial"/>
                <a:ea typeface="Arial"/>
                <a:cs typeface="Arial"/>
                <a:sym typeface="Arial"/>
              </a:rPr>
              <a:t>Δείτε πώς δημιουργεί ι</a:t>
            </a:r>
            <a:r>
              <a:rPr lang="en-US" sz="1200" b="0" i="0" u="none" strike="noStrike" cap="none" dirty="0" err="1">
                <a:solidFill>
                  <a:srgbClr val="000000"/>
                </a:solidFill>
                <a:effectLst/>
                <a:latin typeface="Arial"/>
                <a:ea typeface="Arial"/>
                <a:cs typeface="Arial"/>
                <a:sym typeface="Arial"/>
              </a:rPr>
              <a:t>στορίες</a:t>
            </a:r>
            <a:r>
              <a:rPr lang="en-US" sz="1200" b="0" i="0" u="none" strike="noStrike" cap="none" dirty="0">
                <a:solidFill>
                  <a:srgbClr val="000000"/>
                </a:solidFill>
                <a:effectLst/>
                <a:latin typeface="Arial"/>
                <a:ea typeface="Arial"/>
                <a:cs typeface="Arial"/>
                <a:sym typeface="Arial"/>
              </a:rPr>
              <a:t> </a:t>
            </a:r>
            <a:r>
              <a:rPr lang="en-US" sz="1200" b="0" i="0" u="none" strike="noStrike" cap="none" dirty="0" err="1">
                <a:solidFill>
                  <a:srgbClr val="000000"/>
                </a:solidFill>
                <a:effectLst/>
                <a:latin typeface="Arial"/>
                <a:ea typeface="Arial"/>
                <a:cs typeface="Arial"/>
                <a:sym typeface="Arial"/>
              </a:rPr>
              <a:t>μεικτής</a:t>
            </a:r>
            <a:r>
              <a:rPr lang="en-US" sz="1200" b="0" i="0" u="none" strike="noStrike" cap="none" dirty="0">
                <a:solidFill>
                  <a:srgbClr val="000000"/>
                </a:solidFill>
                <a:effectLst/>
                <a:latin typeface="Arial"/>
                <a:ea typeface="Arial"/>
                <a:cs typeface="Arial"/>
                <a:sym typeface="Arial"/>
              </a:rPr>
              <a:t> </a:t>
            </a:r>
            <a:r>
              <a:rPr lang="en-US" sz="1200" b="0" i="0" u="none" strike="noStrike" cap="none" dirty="0" err="1">
                <a:solidFill>
                  <a:srgbClr val="000000"/>
                </a:solidFill>
                <a:effectLst/>
                <a:latin typeface="Arial"/>
                <a:ea typeface="Arial"/>
                <a:cs typeface="Arial"/>
                <a:sym typeface="Arial"/>
              </a:rPr>
              <a:t>τεχνικής</a:t>
            </a:r>
            <a:r>
              <a:rPr lang="en-US" sz="1200" b="0" i="0" u="none" strike="noStrike" cap="none" dirty="0">
                <a:solidFill>
                  <a:srgbClr val="000000"/>
                </a:solidFill>
                <a:effectLst/>
                <a:latin typeface="Arial"/>
                <a:ea typeface="Arial"/>
                <a:cs typeface="Arial"/>
                <a:sym typeface="Arial"/>
              </a:rPr>
              <a:t> </a:t>
            </a:r>
            <a:r>
              <a:rPr lang="en-US" sz="1200" b="0" i="0" u="none" strike="noStrike" cap="none" dirty="0" err="1">
                <a:solidFill>
                  <a:srgbClr val="000000"/>
                </a:solidFill>
                <a:effectLst/>
                <a:latin typeface="Arial"/>
                <a:ea typeface="Arial"/>
                <a:cs typeface="Arial"/>
                <a:sym typeface="Arial"/>
              </a:rPr>
              <a:t>με</a:t>
            </a:r>
            <a:r>
              <a:rPr lang="en-US" sz="1200" b="0" i="0" u="none" strike="noStrike" cap="none" dirty="0">
                <a:solidFill>
                  <a:srgbClr val="000000"/>
                </a:solidFill>
                <a:effectLst/>
                <a:latin typeface="Arial"/>
                <a:ea typeface="Arial"/>
                <a:cs typeface="Arial"/>
                <a:sym typeface="Arial"/>
              </a:rPr>
              <a:t> </a:t>
            </a:r>
            <a:r>
              <a:rPr lang="en-US" sz="1200" b="0" i="0" u="none" strike="noStrike" cap="none" dirty="0" err="1">
                <a:solidFill>
                  <a:srgbClr val="000000"/>
                </a:solidFill>
                <a:effectLst/>
                <a:latin typeface="Arial"/>
                <a:ea typeface="Arial"/>
                <a:cs typeface="Arial"/>
                <a:sym typeface="Arial"/>
              </a:rPr>
              <a:t>φωτογρ</a:t>
            </a:r>
            <a:r>
              <a:rPr lang="en-US" sz="1200" b="0" i="0" u="none" strike="noStrike" cap="none" dirty="0">
                <a:solidFill>
                  <a:srgbClr val="000000"/>
                </a:solidFill>
                <a:effectLst/>
                <a:latin typeface="Arial"/>
                <a:ea typeface="Arial"/>
                <a:cs typeface="Arial"/>
                <a:sym typeface="Arial"/>
              </a:rPr>
              <a:t>αφίες, σχέδια και αφήγηση.</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313" name="Google Shape;313;g36b878e72cf_0_516:notes">
            <a:extLst>
              <a:ext uri="{FF2B5EF4-FFF2-40B4-BE49-F238E27FC236}">
                <a16:creationId xmlns:a16="http://schemas.microsoft.com/office/drawing/2014/main" id="{CF7321EC-CEA7-2488-9ED6-F447D3EB6F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87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ee6fb7b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Αυτός είναι ο χάρτης πορείας μας. Θα περάσουμε γρήγορα από τη θεωρία στην πράξη, με δύο πρακτικές δραστηριότητες.</a:t>
            </a:r>
          </a:p>
        </p:txBody>
      </p:sp>
      <p:sp>
        <p:nvSpPr>
          <p:cNvPr id="68" name="Google Shape;68;g36ee6fb7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BA33C4B-CF71-E5BD-F9BD-439D23BD9442}"/>
            </a:ext>
          </a:extLst>
        </p:cNvPr>
        <p:cNvGrpSpPr/>
        <p:nvPr/>
      </p:nvGrpSpPr>
      <p:grpSpPr>
        <a:xfrm>
          <a:off x="0" y="0"/>
          <a:ext cx="0" cy="0"/>
          <a:chOff x="0" y="0"/>
          <a:chExt cx="0" cy="0"/>
        </a:xfrm>
      </p:grpSpPr>
      <p:sp>
        <p:nvSpPr>
          <p:cNvPr id="312" name="Google Shape;312;g36b878e72cf_0_516:notes">
            <a:extLst>
              <a:ext uri="{FF2B5EF4-FFF2-40B4-BE49-F238E27FC236}">
                <a16:creationId xmlns:a16="http://schemas.microsoft.com/office/drawing/2014/main" id="{5D4A5312-D8DA-82E1-0D6D-4A2AE8AEA5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sz="1400" i="0" u="none" strike="noStrike" dirty="0">
                <a:solidFill>
                  <a:schemeClr val="dk1"/>
                </a:solidFill>
                <a:highlight>
                  <a:srgbClr val="FFFF00"/>
                </a:highlight>
                <a:latin typeface="Tahoma"/>
                <a:ea typeface="Tahoma"/>
                <a:cs typeface="Tahoma"/>
                <a:sym typeface="Tahoma"/>
              </a:rPr>
              <a:t>Αυτό είναι ένα βίντεο που δημιουργήθηκε από μαθητές και χρησιμοποιείται σε εκπαιδευτικό πλαίσιο, ως μέρος ενός μαθήματος λογοτεχνίας, με κείμενα που περιλαμβάνονται στο επίσημο πρόγραμμα σπουδών.</a:t>
            </a:r>
          </a:p>
          <a:p>
            <a:pPr marL="0" lvl="0" indent="0" algn="l" rtl="0">
              <a:spcBef>
                <a:spcPts val="0"/>
              </a:spcBef>
              <a:spcAft>
                <a:spcPts val="0"/>
              </a:spcAft>
              <a:buNone/>
            </a:pPr>
            <a:r>
              <a:rPr lang="el-GR" sz="1200" b="0" i="0" u="none" strike="noStrike" cap="none" dirty="0">
                <a:solidFill>
                  <a:srgbClr val="000000"/>
                </a:solidFill>
                <a:effectLst/>
                <a:highlight>
                  <a:srgbClr val="FFFF00"/>
                </a:highlight>
                <a:latin typeface="Arial"/>
                <a:ea typeface="Arial"/>
                <a:cs typeface="Arial"/>
                <a:sym typeface="Arial"/>
              </a:rPr>
              <a:t>Αυτό είναι ιδιαίτερα σχετικό, καθώς δημιουργήθηκε από μαθητές. Πήραν ένα κλασικό ποίημα και το ερμήνευσαν μέσω </a:t>
            </a:r>
            <a:r>
              <a:rPr lang="el-GR" sz="1200" b="0" i="0" u="none" strike="noStrike" cap="none" dirty="0" err="1">
                <a:solidFill>
                  <a:srgbClr val="000000"/>
                </a:solidFill>
                <a:effectLst/>
                <a:highlight>
                  <a:srgbClr val="FFFF00"/>
                </a:highlight>
                <a:latin typeface="Arial"/>
                <a:ea typeface="Arial"/>
                <a:cs typeface="Arial"/>
                <a:sym typeface="Arial"/>
              </a:rPr>
              <a:t>animation</a:t>
            </a:r>
            <a:r>
              <a:rPr lang="el-GR" sz="1200" b="0" i="0" u="none" strike="noStrike" cap="none" dirty="0">
                <a:solidFill>
                  <a:srgbClr val="000000"/>
                </a:solidFill>
                <a:effectLst/>
                <a:highlight>
                  <a:srgbClr val="FFFF00"/>
                </a:highlight>
                <a:latin typeface="Arial"/>
                <a:ea typeface="Arial"/>
                <a:cs typeface="Arial"/>
                <a:sym typeface="Arial"/>
              </a:rPr>
              <a:t> για να εξερευνήσουν σύγχρονα ζητήματα συνόρων και ανήκειν. </a:t>
            </a:r>
          </a:p>
          <a:p>
            <a:pPr marL="0" lvl="0" indent="0" algn="l" rtl="0">
              <a:spcBef>
                <a:spcPts val="0"/>
              </a:spcBef>
              <a:spcAft>
                <a:spcPts val="0"/>
              </a:spcAft>
              <a:buNone/>
            </a:pPr>
            <a:r>
              <a:rPr lang="el-GR" sz="1200" b="0" i="0" u="none" strike="noStrike" cap="none" dirty="0">
                <a:solidFill>
                  <a:srgbClr val="000000"/>
                </a:solidFill>
                <a:effectLst/>
                <a:highlight>
                  <a:srgbClr val="FFFF00"/>
                </a:highlight>
                <a:latin typeface="Arial"/>
                <a:ea typeface="Arial"/>
                <a:cs typeface="Arial"/>
                <a:sym typeface="Arial"/>
              </a:rPr>
              <a:t>Αυτό είναι εφικτό όταν δίνετε στους μαθητές δημιουργικά εργαλεία και σημαντικά θέματα. Οι τεχνικές δεξιότητες αναπτύσσονται με την πρακτική. Το σημαντικό είναι να έχεις κάτι να πεις.</a:t>
            </a:r>
            <a:endParaRPr lang="el-GR" sz="1400" i="0" u="none" strike="noStrike" dirty="0">
              <a:solidFill>
                <a:schemeClr val="dk1"/>
              </a:solidFill>
              <a:highlight>
                <a:srgbClr val="FFFF00"/>
              </a:highlight>
              <a:latin typeface="Tahoma"/>
              <a:ea typeface="Tahoma"/>
              <a:cs typeface="Tahoma"/>
              <a:sym typeface="Tahoma"/>
            </a:endParaRPr>
          </a:p>
        </p:txBody>
      </p:sp>
      <p:sp>
        <p:nvSpPr>
          <p:cNvPr id="313" name="Google Shape;313;g36b878e72cf_0_516:notes">
            <a:extLst>
              <a:ext uri="{FF2B5EF4-FFF2-40B4-BE49-F238E27FC236}">
                <a16:creationId xmlns:a16="http://schemas.microsoft.com/office/drawing/2014/main" id="{DFA92771-FF21-D6E7-B3EB-0DD13C3F4D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764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6BE9C5E2-D9F8-7504-68DE-BBB4921DF3BC}"/>
            </a:ext>
          </a:extLst>
        </p:cNvPr>
        <p:cNvGrpSpPr/>
        <p:nvPr/>
      </p:nvGrpSpPr>
      <p:grpSpPr>
        <a:xfrm>
          <a:off x="0" y="0"/>
          <a:ext cx="0" cy="0"/>
          <a:chOff x="0" y="0"/>
          <a:chExt cx="0" cy="0"/>
        </a:xfrm>
      </p:grpSpPr>
      <p:sp>
        <p:nvSpPr>
          <p:cNvPr id="358" name="Google Shape;358;g36b8404688f_0_215:notes">
            <a:extLst>
              <a:ext uri="{FF2B5EF4-FFF2-40B4-BE49-F238E27FC236}">
                <a16:creationId xmlns:a16="http://schemas.microsoft.com/office/drawing/2014/main" id="{9D9434D3-2336-F426-05DF-A2D86B56F8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l-GR" sz="1100" b="0" i="0" u="none" strike="noStrike" cap="none" dirty="0">
                <a:solidFill>
                  <a:srgbClr val="000000"/>
                </a:solidFill>
                <a:effectLst/>
                <a:latin typeface="Arial"/>
                <a:ea typeface="Arial"/>
                <a:cs typeface="Arial"/>
                <a:sym typeface="Arial"/>
              </a:rPr>
              <a:t>(Η δραστηριότητα μπορεί να γίνει εκτός σειράς, ως εργασία για το σπίτι κ.λπ.)</a:t>
            </a:r>
          </a:p>
          <a:p>
            <a:pPr marL="0" lvl="0" indent="0" algn="l" rtl="0">
              <a:spcBef>
                <a:spcPts val="1200"/>
              </a:spcBef>
              <a:spcAft>
                <a:spcPts val="0"/>
              </a:spcAft>
              <a:buNone/>
            </a:pPr>
            <a:r>
              <a:rPr lang="el-GR" sz="1100" b="0" i="0" u="none" strike="noStrike" cap="none" dirty="0">
                <a:solidFill>
                  <a:srgbClr val="000000"/>
                </a:solidFill>
                <a:effectLst/>
                <a:latin typeface="Arial"/>
                <a:ea typeface="Arial"/>
                <a:cs typeface="Arial"/>
                <a:sym typeface="Arial"/>
              </a:rPr>
              <a:t>Τώρα είναι η σειρά σας. </a:t>
            </a:r>
          </a:p>
          <a:p>
            <a:pPr marL="0" lvl="0" indent="0" algn="l" rtl="0">
              <a:spcBef>
                <a:spcPts val="1200"/>
              </a:spcBef>
              <a:spcAft>
                <a:spcPts val="0"/>
              </a:spcAft>
              <a:buNone/>
            </a:pPr>
            <a:r>
              <a:rPr lang="el-GR" sz="1100" b="0" i="0" u="none" strike="noStrike" cap="none" dirty="0">
                <a:solidFill>
                  <a:srgbClr val="000000"/>
                </a:solidFill>
                <a:effectLst/>
                <a:latin typeface="Arial"/>
                <a:ea typeface="Arial"/>
                <a:cs typeface="Arial"/>
                <a:sym typeface="Arial"/>
              </a:rPr>
              <a:t>Σχηματίστε ομάδες των 3-4 ατόμων . Να είστε συγκεκριμένοι και πρακτικοί — σκεφτείτε τους πόρους που είναι διαθέσιμοι στο σχολείο σας. Μην ανησυχείτε για την τελειότητα, εστιάστε στην βασική ιδέα. Για παράδειγμα: «Η ιστορία μας θα δείξει στους μαθητές ότι η φωτοσύνθεση συμβαίνει παντού γύρω τους, φωτογραφίζοντας φυτά σε διαφορετικές συνθήκες φωτισμού κατά τη διάρκεια της ημέρας». </a:t>
            </a:r>
            <a:endParaRPr lang="el-GR" dirty="0"/>
          </a:p>
        </p:txBody>
      </p:sp>
      <p:sp>
        <p:nvSpPr>
          <p:cNvPr id="359" name="Google Shape;359;g36b8404688f_0_215:notes">
            <a:extLst>
              <a:ext uri="{FF2B5EF4-FFF2-40B4-BE49-F238E27FC236}">
                <a16:creationId xmlns:a16="http://schemas.microsoft.com/office/drawing/2014/main" id="{994B4285-8E91-4D2F-EF46-ECEB124DE5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90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6b8404688f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1" name="Google Shape;381;g36b8404688f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6b878e72cf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36b878e72cf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6b8404688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5" name="Google Shape;405;g36b840468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A6D9C6C0-84A7-B759-1914-3E7BA2B10B5C}"/>
            </a:ext>
          </a:extLst>
        </p:cNvPr>
        <p:cNvGrpSpPr/>
        <p:nvPr/>
      </p:nvGrpSpPr>
      <p:grpSpPr>
        <a:xfrm>
          <a:off x="0" y="0"/>
          <a:ext cx="0" cy="0"/>
          <a:chOff x="0" y="0"/>
          <a:chExt cx="0" cy="0"/>
        </a:xfrm>
      </p:grpSpPr>
      <p:sp>
        <p:nvSpPr>
          <p:cNvPr id="83" name="Google Shape;83;g36b8404688f_0_15:notes">
            <a:extLst>
              <a:ext uri="{FF2B5EF4-FFF2-40B4-BE49-F238E27FC236}">
                <a16:creationId xmlns:a16="http://schemas.microsoft.com/office/drawing/2014/main" id="{17574DB1-2000-7A08-8EFC-7C8D030FBA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a:extLst>
              <a:ext uri="{FF2B5EF4-FFF2-40B4-BE49-F238E27FC236}">
                <a16:creationId xmlns:a16="http://schemas.microsoft.com/office/drawing/2014/main" id="{C94E99B4-6872-A792-4E13-6F9174E435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57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6b878e72c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Tahoma"/>
                <a:ea typeface="Tahoma"/>
                <a:cs typeface="Tahoma"/>
                <a:sym typeface="Tahoma"/>
              </a:rPr>
              <a:t>Ας βουτήξουμε στον συναρπαστικό κόσμο της ψηφιακής αφήγησης και ας εξερευνήσουμε μαζί πώς η φωτογραφία μπορεί να μας βοηθήσει να αφηγηθούμε δυνατές ιστορίες. </a:t>
            </a:r>
          </a:p>
          <a:p>
            <a:pPr marL="0" lvl="0" indent="0" algn="l" rtl="0">
              <a:spcBef>
                <a:spcPts val="0"/>
              </a:spcBef>
              <a:spcAft>
                <a:spcPts val="0"/>
              </a:spcAft>
              <a:buNone/>
            </a:pPr>
            <a:r>
              <a:rPr lang="el-GR" sz="1100" dirty="0"/>
              <a:t>Θα καταλάβουμε</a:t>
            </a:r>
            <a:r>
              <a:rPr lang="en-US" sz="1100" dirty="0"/>
              <a:t> </a:t>
            </a:r>
            <a:r>
              <a:rPr lang="en-US" sz="1100" dirty="0" err="1"/>
              <a:t>τι</a:t>
            </a:r>
            <a:r>
              <a:rPr lang="en-US" sz="1100" dirty="0"/>
              <a:t> </a:t>
            </a:r>
            <a:r>
              <a:rPr lang="en-US" sz="1100" dirty="0" err="1"/>
              <a:t>είν</a:t>
            </a:r>
            <a:r>
              <a:rPr lang="en-US" sz="1100" dirty="0"/>
              <a:t>αι η ψηφιακή αφήγηση, τα οφέλη της και η εφαρμογή της στη δημιουργία συναρπαστικών μαθημάτων.</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solidFill>
                  <a:schemeClr val="dk1"/>
                </a:solidFill>
                <a:latin typeface="Tahoma"/>
                <a:ea typeface="Tahoma"/>
                <a:cs typeface="Tahoma"/>
                <a:sym typeface="Tahoma"/>
              </a:rPr>
              <a:t>Γι</a:t>
            </a:r>
            <a:r>
              <a:rPr lang="en-US" sz="1100" dirty="0">
                <a:solidFill>
                  <a:schemeClr val="dk1"/>
                </a:solidFill>
                <a:latin typeface="Tahoma"/>
                <a:ea typeface="Tahoma"/>
                <a:cs typeface="Tahoma"/>
                <a:sym typeface="Tahoma"/>
              </a:rPr>
              <a:t>ατί οι φωτογραφικές αφηγήσεις είναι ισχυρές και πώς να δημιουργήσετε συναρπαστικές αφηγήσεις χρησιμοποιώντας ψηφιακές εικόνες.</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96" name="Google Shape;96;g36b878e72c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b878e72c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err="1">
                <a:solidFill>
                  <a:srgbClr val="000000"/>
                </a:solidFill>
                <a:effectLst/>
                <a:latin typeface="Arial"/>
                <a:ea typeface="Arial"/>
                <a:cs typeface="Arial"/>
                <a:sym typeface="Arial"/>
              </a:rPr>
              <a:t>Ας</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ξεκινήσουμε</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με</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το</a:t>
            </a:r>
            <a:r>
              <a:rPr lang="en-US" sz="1100" b="0" i="0" u="none" strike="noStrike" cap="none" dirty="0">
                <a:solidFill>
                  <a:srgbClr val="000000"/>
                </a:solidFill>
                <a:effectLst/>
                <a:latin typeface="Arial"/>
                <a:ea typeface="Arial"/>
                <a:cs typeface="Arial"/>
                <a:sym typeface="Arial"/>
              </a:rPr>
              <a:t> ΓΙΑΤΙ. Καθ' </a:t>
            </a:r>
            <a:r>
              <a:rPr lang="en-US" sz="1100" b="0" i="0" u="none" strike="noStrike" cap="none" dirty="0" err="1">
                <a:solidFill>
                  <a:srgbClr val="000000"/>
                </a:solidFill>
                <a:effectLst/>
                <a:latin typeface="Arial"/>
                <a:ea typeface="Arial"/>
                <a:cs typeface="Arial"/>
                <a:sym typeface="Arial"/>
              </a:rPr>
              <a:t>όλη</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τη</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διάρκει</a:t>
            </a:r>
            <a:r>
              <a:rPr lang="en-US" sz="1100" b="0" i="0" u="none" strike="noStrike" cap="none" dirty="0">
                <a:solidFill>
                  <a:srgbClr val="000000"/>
                </a:solidFill>
                <a:effectLst/>
                <a:latin typeface="Arial"/>
                <a:ea typeface="Arial"/>
                <a:cs typeface="Arial"/>
                <a:sym typeface="Arial"/>
              </a:rPr>
              <a:t>α της ανθρώπινης ιστορίας, οι ιστορίες υπήρξαν ο κύριος τρόπος με τον οποίο κατανοούσαμε τον κόσμο. </a:t>
            </a:r>
            <a:r>
              <a:rPr lang="en-US" sz="1100" b="0" i="0" u="none" strike="noStrike" cap="none" dirty="0" err="1">
                <a:solidFill>
                  <a:srgbClr val="000000"/>
                </a:solidFill>
                <a:effectLst/>
                <a:latin typeface="Arial"/>
                <a:ea typeface="Arial"/>
                <a:cs typeface="Arial"/>
                <a:sym typeface="Arial"/>
              </a:rPr>
              <a:t>Τρεις</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λόγοι</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είν</a:t>
            </a:r>
            <a:r>
              <a:rPr lang="en-US" sz="1100" b="0" i="0" u="none" strike="noStrike" cap="none" dirty="0">
                <a:solidFill>
                  <a:srgbClr val="000000"/>
                </a:solidFill>
                <a:effectLst/>
                <a:latin typeface="Arial"/>
                <a:ea typeface="Arial"/>
                <a:cs typeface="Arial"/>
                <a:sym typeface="Arial"/>
              </a:rPr>
              <a:t>αι σημαντικοί για την εκπαίδευση:</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err="1">
                <a:solidFill>
                  <a:srgbClr val="000000"/>
                </a:solidFill>
                <a:effectLst/>
                <a:latin typeface="Arial"/>
                <a:ea typeface="Arial"/>
                <a:cs typeface="Arial"/>
                <a:sym typeface="Arial"/>
              </a:rPr>
              <a:t>Πρώτον</a:t>
            </a:r>
            <a:r>
              <a:rPr lang="en-US" sz="1100" b="0" i="0" u="none" strike="noStrike" cap="none" dirty="0">
                <a:solidFill>
                  <a:srgbClr val="000000"/>
                </a:solidFill>
                <a:effectLst/>
                <a:latin typeface="Arial"/>
                <a:ea typeface="Arial"/>
                <a:cs typeface="Arial"/>
                <a:sym typeface="Arial"/>
              </a:rPr>
              <a:t>, η ΕΝΔΥΝΑΜΩΣΗ. </a:t>
            </a:r>
            <a:r>
              <a:rPr lang="en-US" sz="1100" dirty="0" err="1">
                <a:solidFill>
                  <a:schemeClr val="dk1"/>
                </a:solidFill>
                <a:latin typeface="Tahoma"/>
                <a:ea typeface="Tahoma"/>
                <a:cs typeface="Tahoma"/>
                <a:sym typeface="Tahoma"/>
              </a:rPr>
              <a:t>Οι</a:t>
            </a:r>
            <a:r>
              <a:rPr lang="en-US" sz="1100" dirty="0">
                <a:solidFill>
                  <a:schemeClr val="dk1"/>
                </a:solidFill>
                <a:latin typeface="Tahoma"/>
                <a:ea typeface="Tahoma"/>
                <a:cs typeface="Tahoma"/>
                <a:sym typeface="Tahoma"/>
              </a:rPr>
              <a:t> </a:t>
            </a:r>
            <a:r>
              <a:rPr lang="en-US" sz="1100" dirty="0" err="1">
                <a:solidFill>
                  <a:schemeClr val="dk1"/>
                </a:solidFill>
                <a:latin typeface="Tahoma"/>
                <a:ea typeface="Tahoma"/>
                <a:cs typeface="Tahoma"/>
                <a:sym typeface="Tahoma"/>
              </a:rPr>
              <a:t>ιστορίες</a:t>
            </a:r>
            <a:r>
              <a:rPr lang="en-US" sz="1100" dirty="0">
                <a:solidFill>
                  <a:schemeClr val="dk1"/>
                </a:solidFill>
                <a:latin typeface="Tahoma"/>
                <a:ea typeface="Tahoma"/>
                <a:cs typeface="Tahoma"/>
                <a:sym typeface="Tahoma"/>
              </a:rPr>
              <a:t> μπ</a:t>
            </a:r>
            <a:r>
              <a:rPr lang="en-US" sz="1100" dirty="0" err="1">
                <a:solidFill>
                  <a:schemeClr val="dk1"/>
                </a:solidFill>
                <a:latin typeface="Tahoma"/>
                <a:ea typeface="Tahoma"/>
                <a:cs typeface="Tahoma"/>
                <a:sym typeface="Tahoma"/>
              </a:rPr>
              <a:t>ορούν</a:t>
            </a:r>
            <a:r>
              <a:rPr lang="en-US" sz="1100" dirty="0">
                <a:solidFill>
                  <a:schemeClr val="dk1"/>
                </a:solidFill>
                <a:latin typeface="Tahoma"/>
                <a:ea typeface="Tahoma"/>
                <a:cs typeface="Tahoma"/>
                <a:sym typeface="Tahoma"/>
              </a:rPr>
              <a:t> να απ</a:t>
            </a:r>
            <a:r>
              <a:rPr lang="en-US" sz="1100" dirty="0" err="1">
                <a:solidFill>
                  <a:schemeClr val="dk1"/>
                </a:solidFill>
                <a:latin typeface="Tahoma"/>
                <a:ea typeface="Tahoma"/>
                <a:cs typeface="Tahoma"/>
                <a:sym typeface="Tahoma"/>
              </a:rPr>
              <a:t>οτελέσουν</a:t>
            </a:r>
            <a:r>
              <a:rPr lang="en-US" sz="1100" dirty="0">
                <a:solidFill>
                  <a:schemeClr val="dk1"/>
                </a:solidFill>
                <a:latin typeface="Tahoma"/>
                <a:ea typeface="Tahoma"/>
                <a:cs typeface="Tahoma"/>
                <a:sym typeface="Tahoma"/>
              </a:rPr>
              <a:t> </a:t>
            </a:r>
            <a:r>
              <a:rPr lang="en-US" sz="1100" dirty="0" err="1">
                <a:solidFill>
                  <a:schemeClr val="dk1"/>
                </a:solidFill>
                <a:latin typeface="Tahoma"/>
                <a:ea typeface="Tahoma"/>
                <a:cs typeface="Tahoma"/>
                <a:sym typeface="Tahoma"/>
              </a:rPr>
              <a:t>δημοκρ</a:t>
            </a:r>
            <a:r>
              <a:rPr lang="en-US" sz="1100" dirty="0">
                <a:solidFill>
                  <a:schemeClr val="dk1"/>
                </a:solidFill>
                <a:latin typeface="Tahoma"/>
                <a:ea typeface="Tahoma"/>
                <a:cs typeface="Tahoma"/>
                <a:sym typeface="Tahoma"/>
              </a:rPr>
              <a:t>ατικά εργαλεία αλλαγής. </a:t>
            </a:r>
            <a:r>
              <a:rPr lang="en-US" sz="1100" dirty="0" err="1">
                <a:solidFill>
                  <a:schemeClr val="dk1"/>
                </a:solidFill>
                <a:latin typeface="Tahoma"/>
                <a:ea typeface="Tahoma"/>
                <a:cs typeface="Tahoma"/>
                <a:sym typeface="Tahoma"/>
              </a:rPr>
              <a:t>Ότ</a:t>
            </a:r>
            <a:r>
              <a:rPr lang="en-US" sz="1100" dirty="0">
                <a:solidFill>
                  <a:schemeClr val="dk1"/>
                </a:solidFill>
                <a:latin typeface="Tahoma"/>
                <a:ea typeface="Tahoma"/>
                <a:cs typeface="Tahoma"/>
                <a:sym typeface="Tahoma"/>
              </a:rPr>
              <a:t>αν αφηγούμαστε ιστορίες, αλλά και όταν τις ακούμε, νιώθουμε ότι έχουμε τον έλεγχο. </a:t>
            </a:r>
            <a:endParaRPr lang="en-US" dirty="0">
              <a:solidFill>
                <a:schemeClr val="dk1"/>
              </a:solidFill>
              <a:latin typeface="Tahoma"/>
              <a:ea typeface="Tahoma"/>
              <a:cs typeface="Tahoma"/>
              <a:sym typeface="Tahoma"/>
            </a:endParaRPr>
          </a:p>
          <a:p>
            <a:pPr marL="158750" indent="0">
              <a:buNone/>
            </a:pPr>
            <a:r>
              <a:rPr lang="en-US" sz="1100" b="0" i="0" u="none" strike="noStrike" cap="none" dirty="0" err="1">
                <a:solidFill>
                  <a:srgbClr val="000000"/>
                </a:solidFill>
                <a:effectLst/>
                <a:latin typeface="Arial"/>
                <a:ea typeface="Arial"/>
                <a:cs typeface="Arial"/>
                <a:sym typeface="Arial"/>
              </a:rPr>
              <a:t>Δεν</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είν</a:t>
            </a:r>
            <a:r>
              <a:rPr lang="en-US" sz="1100" b="0" i="0" u="none" strike="noStrike" cap="none" dirty="0">
                <a:solidFill>
                  <a:srgbClr val="000000"/>
                </a:solidFill>
                <a:effectLst/>
                <a:latin typeface="Arial"/>
                <a:ea typeface="Arial"/>
                <a:cs typeface="Arial"/>
                <a:sym typeface="Arial"/>
              </a:rPr>
              <a:t>αι όλοι οι μαθητές καλοί στο να γράφουν εκθέσεις. Η </a:t>
            </a:r>
            <a:r>
              <a:rPr lang="en-US" sz="1100" b="0" i="0" u="none" strike="noStrike" cap="none" dirty="0" err="1">
                <a:solidFill>
                  <a:srgbClr val="000000"/>
                </a:solidFill>
                <a:effectLst/>
                <a:latin typeface="Arial"/>
                <a:ea typeface="Arial"/>
                <a:cs typeface="Arial"/>
                <a:sym typeface="Arial"/>
              </a:rPr>
              <a:t>φωτογρ</a:t>
            </a:r>
            <a:r>
              <a:rPr lang="en-US" sz="1100" b="0" i="0" u="none" strike="noStrike" cap="none" dirty="0">
                <a:solidFill>
                  <a:srgbClr val="000000"/>
                </a:solidFill>
                <a:effectLst/>
                <a:latin typeface="Arial"/>
                <a:ea typeface="Arial"/>
                <a:cs typeface="Arial"/>
                <a:sym typeface="Arial"/>
              </a:rPr>
              <a:t>αφία δίνει μια άλλη γλώσσα, μια γλώσσα που μπορεί να εκφράσει πολυπλοκότητα, συναισθήματα και κατανόηση χωρίς να απαιτεί τέλεια γραμματική. </a:t>
            </a:r>
            <a:r>
              <a:rPr lang="en-US" sz="1100" b="0" i="0" u="none" strike="noStrike" cap="none" dirty="0" err="1">
                <a:solidFill>
                  <a:srgbClr val="000000"/>
                </a:solidFill>
                <a:effectLst/>
                <a:latin typeface="Arial"/>
                <a:ea typeface="Arial"/>
                <a:cs typeface="Arial"/>
                <a:sym typeface="Arial"/>
              </a:rPr>
              <a:t>Οι</a:t>
            </a:r>
            <a:r>
              <a:rPr lang="en-US" sz="1100" b="0" i="0" u="none" strike="noStrike" cap="none" dirty="0">
                <a:solidFill>
                  <a:srgbClr val="000000"/>
                </a:solidFill>
                <a:effectLst/>
                <a:latin typeface="Arial"/>
                <a:ea typeface="Arial"/>
                <a:cs typeface="Arial"/>
                <a:sym typeface="Arial"/>
              </a:rPr>
              <a:t> μα</a:t>
            </a:r>
            <a:r>
              <a:rPr lang="en-US" sz="1100" b="0" i="0" u="none" strike="noStrike" cap="none" dirty="0" err="1">
                <a:solidFill>
                  <a:srgbClr val="000000"/>
                </a:solidFill>
                <a:effectLst/>
                <a:latin typeface="Arial"/>
                <a:ea typeface="Arial"/>
                <a:cs typeface="Arial"/>
                <a:sym typeface="Arial"/>
              </a:rPr>
              <a:t>θητές</a:t>
            </a:r>
            <a:r>
              <a:rPr lang="en-US" sz="1100" b="0" i="0" u="none" strike="noStrike" cap="none" dirty="0">
                <a:solidFill>
                  <a:srgbClr val="000000"/>
                </a:solidFill>
                <a:effectLst/>
                <a:latin typeface="Arial"/>
                <a:ea typeface="Arial"/>
                <a:cs typeface="Arial"/>
                <a:sym typeface="Arial"/>
              </a:rPr>
              <a:t> μπ</a:t>
            </a:r>
            <a:r>
              <a:rPr lang="en-US" sz="1100" b="0" i="0" u="none" strike="noStrike" cap="none" dirty="0" err="1">
                <a:solidFill>
                  <a:srgbClr val="000000"/>
                </a:solidFill>
                <a:effectLst/>
                <a:latin typeface="Arial"/>
                <a:ea typeface="Arial"/>
                <a:cs typeface="Arial"/>
                <a:sym typeface="Arial"/>
              </a:rPr>
              <a:t>ορούν</a:t>
            </a:r>
            <a:r>
              <a:rPr lang="en-US" sz="1100" b="0" i="0" u="none" strike="noStrike" cap="none" dirty="0">
                <a:solidFill>
                  <a:srgbClr val="000000"/>
                </a:solidFill>
                <a:effectLst/>
                <a:latin typeface="Arial"/>
                <a:ea typeface="Arial"/>
                <a:cs typeface="Arial"/>
                <a:sym typeface="Arial"/>
              </a:rPr>
              <a:t> να </a:t>
            </a:r>
            <a:r>
              <a:rPr lang="en-US" sz="1100" b="0" i="0" u="none" strike="noStrike" cap="none" dirty="0" err="1">
                <a:solidFill>
                  <a:srgbClr val="000000"/>
                </a:solidFill>
                <a:effectLst/>
                <a:latin typeface="Arial"/>
                <a:ea typeface="Arial"/>
                <a:cs typeface="Arial"/>
                <a:sym typeface="Arial"/>
              </a:rPr>
              <a:t>δημιουργήσουν</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εξ</a:t>
            </a:r>
            <a:r>
              <a:rPr lang="en-US" sz="1100" b="0" i="0" u="none" strike="noStrike" cap="none" dirty="0">
                <a:solidFill>
                  <a:srgbClr val="000000"/>
                </a:solidFill>
                <a:effectLst/>
                <a:latin typeface="Arial"/>
                <a:ea typeface="Arial"/>
                <a:cs typeface="Arial"/>
                <a:sym typeface="Arial"/>
              </a:rPr>
              <a:t>αιρετικές φωτογραφικές εκθέσεις για έννοιες που δεν θα μπορούσαν να περιγράψουν με λέξεις.</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133F4D1A-7013-8B97-3E49-32FF26E5303E}"/>
            </a:ext>
          </a:extLst>
        </p:cNvPr>
        <p:cNvGrpSpPr/>
        <p:nvPr/>
      </p:nvGrpSpPr>
      <p:grpSpPr>
        <a:xfrm>
          <a:off x="0" y="0"/>
          <a:ext cx="0" cy="0"/>
          <a:chOff x="0" y="0"/>
          <a:chExt cx="0" cy="0"/>
        </a:xfrm>
      </p:grpSpPr>
      <p:sp>
        <p:nvSpPr>
          <p:cNvPr id="165" name="Google Shape;165;g36b878e72cf_0_300:notes">
            <a:extLst>
              <a:ext uri="{FF2B5EF4-FFF2-40B4-BE49-F238E27FC236}">
                <a16:creationId xmlns:a16="http://schemas.microsoft.com/office/drawing/2014/main" id="{5E7D87D4-C96B-27B3-0E15-3C10298632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l-GR" sz="1100" b="0" i="0" u="none" strike="noStrike" cap="none" dirty="0">
                <a:solidFill>
                  <a:srgbClr val="000000"/>
                </a:solidFill>
                <a:effectLst/>
                <a:latin typeface="Arial"/>
                <a:ea typeface="Arial"/>
                <a:cs typeface="Arial"/>
                <a:sym typeface="Arial"/>
              </a:rPr>
              <a:t>Δεύτερον, ΑΝΑΣΤΟΧΑΣΜΟΣ. Όταν δημιουργούμε ιστορίες, δεν επαναλαμβάνουμε απλώς γεγονότα. Δημιουργώντας μια ιστορία, ερμηνεύουμε, συνδέουμε τη ζωή μας, </a:t>
            </a:r>
            <a:r>
              <a:rPr lang="el-GR" dirty="0" err="1">
                <a:solidFill>
                  <a:schemeClr val="dk1"/>
                </a:solidFill>
                <a:latin typeface="Tahoma"/>
                <a:ea typeface="Tahoma"/>
                <a:cs typeface="Tahoma"/>
                <a:sym typeface="Tahoma"/>
              </a:rPr>
              <a:t>αναστοχάζουμε</a:t>
            </a:r>
            <a:r>
              <a:rPr lang="el-GR" dirty="0">
                <a:solidFill>
                  <a:schemeClr val="dk1"/>
                </a:solidFill>
                <a:latin typeface="Tahoma"/>
                <a:ea typeface="Tahoma"/>
                <a:cs typeface="Tahoma"/>
                <a:sym typeface="Tahoma"/>
              </a:rPr>
              <a:t> για το ποιοι είμαστε και πώς σχετιζόμαστε με τους άλλους, με τον κόσμο γύρω μας και με τα πολύπλοκα γεγονότα που συμβαίνουν καθημερινά</a:t>
            </a:r>
            <a:r>
              <a:rPr lang="el-GR" sz="1100" b="0" i="0" u="none" strike="noStrike" cap="none" dirty="0">
                <a:solidFill>
                  <a:srgbClr val="000000"/>
                </a:solidFill>
                <a:effectLst/>
                <a:latin typeface="Arial"/>
                <a:ea typeface="Arial"/>
                <a:cs typeface="Arial"/>
                <a:sym typeface="Arial"/>
              </a:rPr>
              <a:t>.</a:t>
            </a:r>
          </a:p>
          <a:p>
            <a:pPr marL="158750" indent="0">
              <a:buNone/>
            </a:pPr>
            <a:r>
              <a:rPr lang="el-GR" sz="1100" b="0" i="0" u="none" strike="noStrike" cap="none" dirty="0">
                <a:solidFill>
                  <a:srgbClr val="000000"/>
                </a:solidFill>
                <a:effectLst/>
                <a:latin typeface="Arial"/>
                <a:ea typeface="Arial"/>
                <a:cs typeface="Arial"/>
                <a:sym typeface="Arial"/>
              </a:rPr>
              <a:t>Τρίτον, ΒΑΘΙΑ ΜΑΘΗΣΗ. </a:t>
            </a:r>
            <a:r>
              <a:rPr lang="el-GR" dirty="0"/>
              <a:t>Οι πληροφορίες που μεταδίδονται ως ιστορίες είναι σημαντικά πιο αξιομνημόνευτες από τα γεγονότα που παρουσιάζονται μεμονωμένα</a:t>
            </a:r>
            <a:r>
              <a:rPr lang="el-GR" sz="1100" b="0" i="0" u="none" strike="noStrike" cap="none" dirty="0">
                <a:solidFill>
                  <a:srgbClr val="000000"/>
                </a:solidFill>
                <a:effectLst/>
                <a:latin typeface="Arial"/>
                <a:ea typeface="Arial"/>
                <a:cs typeface="Arial"/>
                <a:sym typeface="Arial"/>
              </a:rPr>
              <a:t>. Οι ιστορίες δημιουργούν πλαίσιο, συναίσθημα και νόημα — τα τρία συστατικά για μια διαρκή κατανόηση. </a:t>
            </a:r>
            <a:r>
              <a:rPr lang="el-GR" dirty="0"/>
              <a:t>Σκεφτείτε το: πιθανότατα θυμάστε ιστορίες από παιδικά βιβλία, αλλά δυσκολεύεστε να θυμηθείτε λίστες που απομνημονεύσατε για εξετάσεις.</a:t>
            </a:r>
            <a:endParaRPr lang="el-G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l-G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a:extLst>
              <a:ext uri="{FF2B5EF4-FFF2-40B4-BE49-F238E27FC236}">
                <a16:creationId xmlns:a16="http://schemas.microsoft.com/office/drawing/2014/main" id="{7F301139-B372-80ED-E254-4AA9588B38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21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b878e72cf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l-GR" sz="1200" dirty="0">
                <a:solidFill>
                  <a:schemeClr val="dk1"/>
                </a:solidFill>
                <a:latin typeface="Tahoma"/>
                <a:ea typeface="Tahoma"/>
                <a:cs typeface="Tahoma"/>
                <a:sym typeface="Tahoma"/>
              </a:rPr>
              <a:t>Οι μαθητές είναι ελεύθεροι να μιλήσουν, αλλά σύντομα, για να μην ξεφύγουν από το θέμα.</a:t>
            </a:r>
          </a:p>
          <a:p>
            <a:pPr marL="0" lvl="0" indent="0" algn="l" rtl="0">
              <a:spcBef>
                <a:spcPts val="0"/>
              </a:spcBef>
              <a:spcAft>
                <a:spcPts val="0"/>
              </a:spcAft>
              <a:buNone/>
            </a:pPr>
            <a:endParaRPr lang="el-GR" sz="14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8" name="Google Shape;178;g36b878e72c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id="{4247E62D-C5D9-1DAF-DFB6-50BCF606D307}"/>
            </a:ext>
          </a:extLst>
        </p:cNvPr>
        <p:cNvGrpSpPr/>
        <p:nvPr/>
      </p:nvGrpSpPr>
      <p:grpSpPr>
        <a:xfrm>
          <a:off x="0" y="0"/>
          <a:ext cx="0" cy="0"/>
          <a:chOff x="0" y="0"/>
          <a:chExt cx="0" cy="0"/>
        </a:xfrm>
      </p:grpSpPr>
      <p:sp>
        <p:nvSpPr>
          <p:cNvPr id="299" name="Google Shape;299;g36b8404688f_0_129:notes">
            <a:extLst>
              <a:ext uri="{FF2B5EF4-FFF2-40B4-BE49-F238E27FC236}">
                <a16:creationId xmlns:a16="http://schemas.microsoft.com/office/drawing/2014/main" id="{EB9C1970-DE06-7CC5-717A-4CF4462A3A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l-GR" sz="1100" b="0" i="0" u="none" strike="noStrike" cap="none" dirty="0">
                <a:solidFill>
                  <a:srgbClr val="000000"/>
                </a:solidFill>
                <a:effectLst/>
                <a:latin typeface="Arial"/>
                <a:ea typeface="Arial"/>
                <a:cs typeface="Arial"/>
                <a:sym typeface="Arial"/>
              </a:rPr>
              <a:t>Η ψηφιακή αφήγηση είναι απλά ο συνδυασμός της παραδοσιακής αφήγησης με τα ψηφιακά εργαλεία. Δεν χρειάζεστε ακριβό εξοπλισμό — τα </a:t>
            </a:r>
            <a:r>
              <a:rPr lang="el-GR" sz="1100" b="0" i="0" u="none" strike="noStrike" cap="none" dirty="0" err="1">
                <a:solidFill>
                  <a:srgbClr val="000000"/>
                </a:solidFill>
                <a:effectLst/>
                <a:latin typeface="Arial"/>
                <a:ea typeface="Arial"/>
                <a:cs typeface="Arial"/>
                <a:sym typeface="Arial"/>
              </a:rPr>
              <a:t>smartphone</a:t>
            </a:r>
            <a:r>
              <a:rPr lang="el-GR" sz="1100" b="0" i="0" u="none" strike="noStrike" cap="none" dirty="0">
                <a:solidFill>
                  <a:srgbClr val="000000"/>
                </a:solidFill>
                <a:effectLst/>
                <a:latin typeface="Arial"/>
                <a:ea typeface="Arial"/>
                <a:cs typeface="Arial"/>
                <a:sym typeface="Arial"/>
              </a:rPr>
              <a:t> λειτουργούν τέλεια. Αυτό που έχει σημασία είναι η ιστορία που αφηγείστε και το συναίσθημα που δημιουργείτε. Μια ακολουθία πέντε εικόνων με προσεκτική αφήγηση μπορεί να είναι πιο ισχυρή από ένα καλοφτιαγμένο βίντεο χωρίς ψυχή. </a:t>
            </a:r>
            <a:r>
              <a:rPr lang="el-GR" dirty="0">
                <a:solidFill>
                  <a:schemeClr val="dk1"/>
                </a:solidFill>
                <a:latin typeface="Tahoma"/>
                <a:ea typeface="Tahoma"/>
                <a:cs typeface="Tahoma"/>
                <a:sym typeface="Tahoma"/>
              </a:rPr>
              <a:t>Η ψηφιακή αφήγηση δίνει ένα σκοπό στις θεματικές φωτογραφίες σας. </a:t>
            </a:r>
          </a:p>
          <a:p>
            <a:pPr marL="0" lvl="0" indent="0" algn="l" rtl="0">
              <a:spcBef>
                <a:spcPts val="1200"/>
              </a:spcBef>
              <a:spcAft>
                <a:spcPts val="0"/>
              </a:spcAft>
              <a:buNone/>
            </a:pPr>
            <a:endParaRPr dirty="0"/>
          </a:p>
        </p:txBody>
      </p:sp>
      <p:sp>
        <p:nvSpPr>
          <p:cNvPr id="300" name="Google Shape;300;g36b8404688f_0_129:notes">
            <a:extLst>
              <a:ext uri="{FF2B5EF4-FFF2-40B4-BE49-F238E27FC236}">
                <a16:creationId xmlns:a16="http://schemas.microsoft.com/office/drawing/2014/main" id="{55B37439-E33E-B599-2856-B199F7D2CE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946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7.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youtu.be/JJwdhWM9d0Y" TargetMode="External"/><Relationship Id="rId5" Type="http://schemas.openxmlformats.org/officeDocument/2006/relationships/image" Target="../media/image7.jp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www.aejm.org/projects/the-diary-of-renia-spiegel-digital-storytelling-and-education-for-human-rights/%20%20https:/galiciajewishmuseum.org/en/projekty/the-diary-of-renia-spiegel/" TargetMode="External"/><Relationship Id="rId5" Type="http://schemas.openxmlformats.org/officeDocument/2006/relationships/image" Target="../media/image7.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www.cmmedia.es/play/tv/equipo-planeta" TargetMode="External"/><Relationship Id="rId5" Type="http://schemas.openxmlformats.org/officeDocument/2006/relationships/image" Target="../media/image7.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s://www.youtube.com/watch?v=xfiTQ7D9jB0" TargetMode="External"/><Relationship Id="rId5" Type="http://schemas.openxmlformats.org/officeDocument/2006/relationships/image" Target="../media/image7.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jpg"/><Relationship Id="rId7" Type="http://schemas.openxmlformats.org/officeDocument/2006/relationships/image" Target="../media/image39.png"/><Relationship Id="rId12"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14.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7.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53"/>
        <p:cNvGrpSpPr/>
        <p:nvPr/>
      </p:nvGrpSpPr>
      <p:grpSpPr>
        <a:xfrm>
          <a:off x="0" y="0"/>
          <a:ext cx="0" cy="0"/>
          <a:chOff x="0" y="0"/>
          <a:chExt cx="0" cy="0"/>
        </a:xfrm>
      </p:grpSpPr>
      <p:sp>
        <p:nvSpPr>
          <p:cNvPr id="54" name="Google Shape;5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5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7" name="Google Shape;57;p13"/>
          <p:cNvGrpSpPr/>
          <p:nvPr/>
        </p:nvGrpSpPr>
        <p:grpSpPr>
          <a:xfrm>
            <a:off x="1500614" y="1515045"/>
            <a:ext cx="6435894" cy="1446825"/>
            <a:chOff x="4105" y="0"/>
            <a:chExt cx="17162384" cy="3858199"/>
          </a:xfrm>
        </p:grpSpPr>
        <p:sp>
          <p:nvSpPr>
            <p:cNvPr id="58" name="Google Shape;5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59" name="Google Shape;59;p13"/>
            <p:cNvSpPr txBox="1"/>
            <p:nvPr/>
          </p:nvSpPr>
          <p:spPr>
            <a:xfrm>
              <a:off x="7389" y="651045"/>
              <a:ext cx="17159100" cy="2696805"/>
            </a:xfrm>
            <a:prstGeom prst="rect">
              <a:avLst/>
            </a:prstGeom>
            <a:noFill/>
            <a:ln>
              <a:noFill/>
            </a:ln>
          </p:spPr>
          <p:txBody>
            <a:bodyPr spcFirstLastPara="1" wrap="square" lIns="0" tIns="0" rIns="0" bIns="0" anchor="t" anchorCtr="0">
              <a:spAutoFit/>
            </a:bodyPr>
            <a:lstStyle/>
            <a:p>
              <a:pPr lvl="0" algn="ctr">
                <a:lnSpc>
                  <a:spcPct val="105998"/>
                </a:lnSpc>
              </a:pPr>
              <a:r>
                <a:rPr lang="en-US" sz="3100" b="1" dirty="0">
                  <a:solidFill>
                    <a:schemeClr val="tx1"/>
                  </a:solidFill>
                  <a:latin typeface="Arial Black" panose="020B0A04020102020204" pitchFamily="34" charset="0"/>
                </a:rPr>
                <a:t>ΑΦΗΓΗΣΗ ΜΕΣΩ ΤΗΣ ΨΗΦΙΑΚΗΣ ΦΩΤΟΓΡΑΦΙΑΣ </a:t>
              </a:r>
              <a:endParaRPr lang="en-US" sz="700" dirty="0">
                <a:solidFill>
                  <a:schemeClr val="tx1"/>
                </a:solidFill>
                <a:latin typeface="Arial Black" panose="020B0A04020102020204" pitchFamily="34" charset="0"/>
              </a:endParaRPr>
            </a:p>
          </p:txBody>
        </p:sp>
      </p:grpSp>
      <p:sp>
        <p:nvSpPr>
          <p:cNvPr id="60" name="Google Shape;60;p13"/>
          <p:cNvSpPr/>
          <p:nvPr/>
        </p:nvSpPr>
        <p:spPr>
          <a:xfrm>
            <a:off x="514350" y="2795429"/>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6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6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6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65;p13"/>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10"/>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6;p13">
            <a:extLst>
              <a:ext uri="{FF2B5EF4-FFF2-40B4-BE49-F238E27FC236}">
                <a16:creationId xmlns:a16="http://schemas.microsoft.com/office/drawing/2014/main" id="{923E91D2-4A98-567F-4998-CEE4D987B626}"/>
              </a:ext>
            </a:extLst>
          </p:cNvPr>
          <p:cNvSpPr txBox="1"/>
          <p:nvPr/>
        </p:nvSpPr>
        <p:spPr>
          <a:xfrm>
            <a:off x="3201641" y="3010332"/>
            <a:ext cx="2968474" cy="1034129"/>
          </a:xfrm>
          <a:prstGeom prst="rect">
            <a:avLst/>
          </a:prstGeom>
          <a:noFill/>
          <a:ln>
            <a:noFill/>
          </a:ln>
        </p:spPr>
        <p:txBody>
          <a:bodyPr spcFirstLastPara="1" wrap="square" lIns="0" tIns="0" rIns="0" bIns="0" anchor="t" anchorCtr="0">
            <a:spAutoFit/>
          </a:bodyPr>
          <a:lstStyle/>
          <a:p>
            <a:pPr lvl="0" algn="ctr">
              <a:lnSpc>
                <a:spcPct val="139964"/>
              </a:lnSpc>
            </a:pPr>
            <a:r>
              <a:rPr lang="en" sz="1600" b="1" dirty="0">
                <a:solidFill>
                  <a:schemeClr val="tx1"/>
                </a:solidFill>
              </a:rPr>
              <a:t>Μεθοδολογία </a:t>
            </a:r>
            <a:r>
              <a:rPr lang="en" sz="1600" b="1" dirty="0">
                <a:solidFill>
                  <a:schemeClr val="tx1"/>
                </a:solidFill>
                <a:latin typeface="Arial"/>
                <a:ea typeface="Arial"/>
                <a:cs typeface="Arial"/>
                <a:sym typeface="Arial"/>
              </a:rPr>
              <a:t>WP3</a:t>
            </a:r>
            <a:endParaRPr lang="en" sz="1600" b="1" dirty="0">
              <a:solidFill>
                <a:schemeClr val="tx1"/>
              </a:solidFill>
              <a:latin typeface="Arial"/>
              <a:ea typeface="Arial"/>
              <a:cs typeface="Arial"/>
            </a:endParaRPr>
          </a:p>
          <a:p>
            <a:pPr lvl="0" algn="ctr">
              <a:lnSpc>
                <a:spcPct val="139964"/>
              </a:lnSpc>
            </a:pPr>
            <a:r>
              <a:rPr lang="el-GR" sz="1600" b="1" dirty="0">
                <a:solidFill>
                  <a:srgbClr val="FFE1BC"/>
                </a:solidFill>
              </a:rPr>
              <a:t>Βασικές αρχές ψηφιακής αφήγησης</a:t>
            </a:r>
            <a:endParaRPr lang="el-GR" sz="1600" dirty="0">
              <a:solidFill>
                <a:srgbClr val="FFE1BC"/>
              </a:solidFill>
            </a:endParaRPr>
          </a:p>
        </p:txBody>
      </p:sp>
      <p:sp>
        <p:nvSpPr>
          <p:cNvPr id="3" name="TextBox 2">
            <a:extLst>
              <a:ext uri="{FF2B5EF4-FFF2-40B4-BE49-F238E27FC236}">
                <a16:creationId xmlns:a16="http://schemas.microsoft.com/office/drawing/2014/main" id="{D7AEEE93-52BF-F449-DA1A-D75B8571C851}"/>
              </a:ext>
            </a:extLst>
          </p:cNvPr>
          <p:cNvSpPr txBox="1"/>
          <p:nvPr/>
        </p:nvSpPr>
        <p:spPr>
          <a:xfrm>
            <a:off x="6783134" y="4114408"/>
            <a:ext cx="2388931" cy="738664"/>
          </a:xfrm>
          <a:prstGeom prst="rect">
            <a:avLst/>
          </a:prstGeom>
          <a:noFill/>
        </p:spPr>
        <p:txBody>
          <a:bodyPr wrap="square" rtlCol="0">
            <a:spAutoFit/>
          </a:bodyPr>
          <a:lstStyle/>
          <a:p>
            <a:pPr algn="just"/>
            <a:r>
              <a:rPr lang="en-US" sz="600" dirty="0" err="1">
                <a:solidFill>
                  <a:srgbClr val="383936"/>
                </a:solidFill>
              </a:rPr>
              <a:t>Χρημ</a:t>
            </a:r>
            <a:r>
              <a:rPr lang="en-US" sz="600" dirty="0">
                <a:solidFill>
                  <a:srgbClr val="383936"/>
                </a:solidFill>
              </a:rPr>
              <a:t>ατοδοτείται από την Ευρωπαϊκή Ένωση. </a:t>
            </a:r>
            <a:r>
              <a:rPr lang="en-US" sz="600" dirty="0" err="1">
                <a:solidFill>
                  <a:srgbClr val="383936"/>
                </a:solidFill>
              </a:rPr>
              <a:t>Ωστόσο</a:t>
            </a:r>
            <a:r>
              <a:rPr lang="en-US" sz="600" dirty="0">
                <a:solidFill>
                  <a:srgbClr val="383936"/>
                </a:solidFill>
              </a:rPr>
              <a:t>, </a:t>
            </a:r>
            <a:r>
              <a:rPr lang="en-US" sz="600" dirty="0" err="1">
                <a:solidFill>
                  <a:srgbClr val="383936"/>
                </a:solidFill>
              </a:rPr>
              <a:t>οι</a:t>
            </a:r>
            <a:r>
              <a:rPr lang="en-US" sz="600" dirty="0">
                <a:solidFill>
                  <a:srgbClr val="383936"/>
                </a:solidFill>
              </a:rPr>
              <a:t> απ</a:t>
            </a:r>
            <a:r>
              <a:rPr lang="en-US" sz="600" dirty="0" err="1">
                <a:solidFill>
                  <a:srgbClr val="383936"/>
                </a:solidFill>
              </a:rPr>
              <a:t>όψεις</a:t>
            </a:r>
            <a:r>
              <a:rPr lang="en-US" sz="600" dirty="0">
                <a:solidFill>
                  <a:srgbClr val="383936"/>
                </a:solidFill>
              </a:rPr>
              <a:t> και </a:t>
            </a:r>
            <a:r>
              <a:rPr lang="en-US" sz="600" dirty="0" err="1">
                <a:solidFill>
                  <a:srgbClr val="383936"/>
                </a:solidFill>
              </a:rPr>
              <a:t>οι</a:t>
            </a:r>
            <a:r>
              <a:rPr lang="en-US" sz="600" dirty="0">
                <a:solidFill>
                  <a:srgbClr val="383936"/>
                </a:solidFill>
              </a:rPr>
              <a:t> </a:t>
            </a:r>
            <a:r>
              <a:rPr lang="en-US" sz="600" dirty="0" err="1">
                <a:solidFill>
                  <a:srgbClr val="383936"/>
                </a:solidFill>
              </a:rPr>
              <a:t>γνώμες</a:t>
            </a:r>
            <a:r>
              <a:rPr lang="en-US" sz="600" dirty="0">
                <a:solidFill>
                  <a:srgbClr val="383936"/>
                </a:solidFill>
              </a:rPr>
              <a:t> π</a:t>
            </a:r>
            <a:r>
              <a:rPr lang="en-US" sz="600" dirty="0" err="1">
                <a:solidFill>
                  <a:srgbClr val="383936"/>
                </a:solidFill>
              </a:rPr>
              <a:t>ου</a:t>
            </a:r>
            <a:r>
              <a:rPr lang="en-US" sz="600" dirty="0">
                <a:solidFill>
                  <a:srgbClr val="383936"/>
                </a:solidFill>
              </a:rPr>
              <a:t> </a:t>
            </a:r>
            <a:r>
              <a:rPr lang="en-US" sz="600" dirty="0" err="1">
                <a:solidFill>
                  <a:srgbClr val="383936"/>
                </a:solidFill>
              </a:rPr>
              <a:t>εκφράζοντ</a:t>
            </a:r>
            <a:r>
              <a:rPr lang="en-US" sz="600" dirty="0">
                <a:solidFill>
                  <a:srgbClr val="383936"/>
                </a:solidFill>
              </a:rPr>
              <a:t>αι είναι αποκλειστικά των συγγραφέων και δεν αντανακλούν απαραίτητα τις απόψεις της Ευρωπαϊκής Ένωσης ή του Ευρωπαϊκού Εκτελεστικού Οργανισμού για την Εκπαίδευση και τον Πολιτισμό (EACEA). </a:t>
            </a:r>
            <a:r>
              <a:rPr lang="en-US" sz="600" dirty="0" err="1">
                <a:solidFill>
                  <a:srgbClr val="383936"/>
                </a:solidFill>
              </a:rPr>
              <a:t>Ούτε</a:t>
            </a:r>
            <a:r>
              <a:rPr lang="en-US" sz="600" dirty="0">
                <a:solidFill>
                  <a:srgbClr val="383936"/>
                </a:solidFill>
              </a:rPr>
              <a:t> η </a:t>
            </a:r>
            <a:r>
              <a:rPr lang="en-US" sz="600" dirty="0" err="1">
                <a:solidFill>
                  <a:srgbClr val="383936"/>
                </a:solidFill>
              </a:rPr>
              <a:t>Ευρω</a:t>
            </a:r>
            <a:r>
              <a:rPr lang="en-US" sz="600" dirty="0">
                <a:solidFill>
                  <a:srgbClr val="383936"/>
                </a:solidFill>
              </a:rPr>
              <a:t>παϊκή Ένωση ούτε ο EACEA μπορούν να θεωρηθούν υπεύθυνοι για αυτές.</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p:cNvGrpSpPr/>
        <p:nvPr/>
      </p:nvGrpSpPr>
      <p:grpSpPr>
        <a:xfrm>
          <a:off x="0" y="0"/>
          <a:ext cx="0" cy="0"/>
          <a:chOff x="0" y="0"/>
          <a:chExt cx="0" cy="0"/>
        </a:xfrm>
      </p:grpSpPr>
      <p:sp>
        <p:nvSpPr>
          <p:cNvPr id="204" name="Google Shape;204;p25"/>
          <p:cNvSpPr/>
          <p:nvPr/>
        </p:nvSpPr>
        <p:spPr>
          <a:xfrm rot="742437">
            <a:off x="7283914" y="-2579520"/>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p:cNvSpPr/>
          <p:nvPr/>
        </p:nvSpPr>
        <p:spPr>
          <a:xfrm rot="742437">
            <a:off x="7569404" y="-2726023"/>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51" name="Google Shape;251;p25"/>
          <p:cNvSpPr txBox="1"/>
          <p:nvPr/>
        </p:nvSpPr>
        <p:spPr>
          <a:xfrm>
            <a:off x="342493" y="395033"/>
            <a:ext cx="7525671" cy="391517"/>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dirty="0">
                <a:solidFill>
                  <a:schemeClr val="dk1"/>
                </a:solidFill>
                <a:latin typeface="Arial Black" panose="020B0A04020102020204" pitchFamily="34" charset="0"/>
              </a:rPr>
              <a:t>Traditional vs Digital Storytelling</a:t>
            </a:r>
            <a:endParaRPr sz="2400" b="1" dirty="0">
              <a:solidFill>
                <a:schemeClr val="dk1"/>
              </a:solidFill>
            </a:endParaRPr>
          </a:p>
        </p:txBody>
      </p:sp>
      <p:sp>
        <p:nvSpPr>
          <p:cNvPr id="268" name="Google Shape;268;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B66153B4-9313-651E-F1D2-BC1BF31BD792}"/>
              </a:ext>
            </a:extLst>
          </p:cNvPr>
          <p:cNvGraphicFramePr>
            <a:graphicFrameLocks noGrp="1"/>
          </p:cNvGraphicFramePr>
          <p:nvPr>
            <p:extLst>
              <p:ext uri="{D42A27DB-BD31-4B8C-83A1-F6EECF244321}">
                <p14:modId xmlns:p14="http://schemas.microsoft.com/office/powerpoint/2010/main" val="3446640784"/>
              </p:ext>
            </p:extLst>
          </p:nvPr>
        </p:nvGraphicFramePr>
        <p:xfrm>
          <a:off x="3035" y="992955"/>
          <a:ext cx="8750011" cy="3535680"/>
        </p:xfrm>
        <a:graphic>
          <a:graphicData uri="http://schemas.openxmlformats.org/drawingml/2006/table">
            <a:tbl>
              <a:tblPr/>
              <a:tblGrid>
                <a:gridCol w="336510">
                  <a:extLst>
                    <a:ext uri="{9D8B030D-6E8A-4147-A177-3AD203B41FA5}">
                      <a16:colId xmlns:a16="http://schemas.microsoft.com/office/drawing/2014/main" val="2432906135"/>
                    </a:ext>
                  </a:extLst>
                </a:gridCol>
                <a:gridCol w="3612100">
                  <a:extLst>
                    <a:ext uri="{9D8B030D-6E8A-4147-A177-3AD203B41FA5}">
                      <a16:colId xmlns:a16="http://schemas.microsoft.com/office/drawing/2014/main" val="1515178303"/>
                    </a:ext>
                  </a:extLst>
                </a:gridCol>
                <a:gridCol w="4801401">
                  <a:extLst>
                    <a:ext uri="{9D8B030D-6E8A-4147-A177-3AD203B41FA5}">
                      <a16:colId xmlns:a16="http://schemas.microsoft.com/office/drawing/2014/main" val="154514826"/>
                    </a:ext>
                  </a:extLst>
                </a:gridCol>
              </a:tblGrid>
              <a:tr h="304800">
                <a:tc>
                  <a:txBody>
                    <a:bodyPr/>
                    <a:lstStyle/>
                    <a:p>
                      <a:pPr>
                        <a:lnSpc>
                          <a:spcPct val="150000"/>
                        </a:lnSpc>
                        <a:buNone/>
                      </a:pPr>
                      <a:endParaRPr lang="en-US" sz="1600" dirty="0"/>
                    </a:p>
                  </a:txBody>
                  <a:tcPr anchor="ctr">
                    <a:lnL>
                      <a:noFill/>
                    </a:lnL>
                    <a:lnR>
                      <a:noFill/>
                    </a:lnR>
                    <a:lnT>
                      <a:noFill/>
                    </a:lnT>
                    <a:lnB>
                      <a:noFill/>
                    </a:lnB>
                    <a:noFill/>
                  </a:tcPr>
                </a:tc>
                <a:tc>
                  <a:txBody>
                    <a:bodyPr/>
                    <a:lstStyle/>
                    <a:p>
                      <a:pPr defTabSz="542925">
                        <a:lnSpc>
                          <a:spcPct val="150000"/>
                        </a:lnSpc>
                        <a:buNone/>
                      </a:pPr>
                      <a:r>
                        <a:rPr lang="en-US" sz="1800" dirty="0"/>
                        <a:t>      </a:t>
                      </a:r>
                      <a:r>
                        <a:rPr lang="en-US" sz="1800" b="1" dirty="0"/>
                        <a:t>Traditional Stories</a:t>
                      </a:r>
                    </a:p>
                  </a:txBody>
                  <a:tcPr anchor="ctr">
                    <a:lnL>
                      <a:noFill/>
                    </a:lnL>
                    <a:lnR>
                      <a:noFill/>
                    </a:lnR>
                    <a:lnT>
                      <a:noFill/>
                    </a:lnT>
                    <a:lnB>
                      <a:noFill/>
                    </a:lnB>
                    <a:noFill/>
                  </a:tcPr>
                </a:tc>
                <a:tc>
                  <a:txBody>
                    <a:bodyPr/>
                    <a:lstStyle/>
                    <a:p>
                      <a:pPr>
                        <a:lnSpc>
                          <a:spcPct val="150000"/>
                        </a:lnSpc>
                        <a:buNone/>
                      </a:pPr>
                      <a:r>
                        <a:rPr lang="en-US" sz="1800" dirty="0"/>
                        <a:t>💻 </a:t>
                      </a:r>
                      <a:r>
                        <a:rPr lang="en-US" sz="1800" b="1" dirty="0"/>
                        <a:t>Digital Stories</a:t>
                      </a:r>
                    </a:p>
                  </a:txBody>
                  <a:tcPr anchor="ctr">
                    <a:lnL>
                      <a:noFill/>
                    </a:lnL>
                    <a:lnR>
                      <a:noFill/>
                    </a:lnR>
                    <a:lnT>
                      <a:noFill/>
                    </a:lnT>
                    <a:lnB>
                      <a:noFill/>
                    </a:lnB>
                    <a:noFill/>
                  </a:tcPr>
                </a:tc>
                <a:extLst>
                  <a:ext uri="{0D108BD9-81ED-4DB2-BD59-A6C34878D82A}">
                    <a16:rowId xmlns:a16="http://schemas.microsoft.com/office/drawing/2014/main" val="3200069035"/>
                  </a:ext>
                </a:extLst>
              </a:tr>
              <a:tr h="518160">
                <a:tc>
                  <a:txBody>
                    <a:bodyPr/>
                    <a:lstStyle/>
                    <a:p>
                      <a:pPr defTabSz="717550">
                        <a:lnSpc>
                          <a:spcPct val="150000"/>
                        </a:lnSpc>
                        <a:buNone/>
                      </a:pPr>
                      <a:endParaRPr lang="en-US" sz="1800" dirty="0"/>
                    </a:p>
                  </a:txBody>
                  <a:tcPr anchor="ctr">
                    <a:lnL>
                      <a:noFill/>
                    </a:lnL>
                    <a:lnR>
                      <a:noFill/>
                    </a:lnR>
                    <a:lnT>
                      <a:noFill/>
                    </a:lnT>
                    <a:lnB>
                      <a:noFill/>
                    </a:lnB>
                    <a:noFill/>
                  </a:tcPr>
                </a:tc>
                <a:tc>
                  <a:txBody>
                    <a:bodyPr/>
                    <a:lstStyle/>
                    <a:p>
                      <a:pPr marL="0" indent="0">
                        <a:lnSpc>
                          <a:spcPct val="150000"/>
                        </a:lnSpc>
                        <a:buNone/>
                        <a:tabLst>
                          <a:tab pos="3051175" algn="l"/>
                          <a:tab pos="3141663" algn="l"/>
                        </a:tabLst>
                      </a:pPr>
                      <a:r>
                        <a:rPr lang="en-US" sz="1800" dirty="0" err="1"/>
                        <a:t>Μόνο</a:t>
                      </a:r>
                      <a:r>
                        <a:rPr lang="en-US" sz="1800" dirty="0"/>
                        <a:t> </a:t>
                      </a:r>
                      <a:r>
                        <a:rPr lang="en-US" sz="1800" dirty="0" err="1"/>
                        <a:t>γρ</a:t>
                      </a:r>
                      <a:r>
                        <a:rPr lang="en-US" sz="1800" dirty="0"/>
                        <a:t>απτές ή προφορικές     </a:t>
                      </a:r>
                    </a:p>
                  </a:txBody>
                  <a:tcPr anchor="ctr">
                    <a:lnL>
                      <a:noFill/>
                    </a:lnL>
                    <a:lnR>
                      <a:noFill/>
                    </a:lnR>
                    <a:lnT>
                      <a:noFill/>
                    </a:lnT>
                    <a:lnB>
                      <a:noFill/>
                    </a:lnB>
                    <a:noFill/>
                  </a:tcPr>
                </a:tc>
                <a:tc>
                  <a:txBody>
                    <a:bodyPr/>
                    <a:lstStyle/>
                    <a:p>
                      <a:pPr>
                        <a:lnSpc>
                          <a:spcPct val="150000"/>
                        </a:lnSpc>
                        <a:buNone/>
                      </a:pPr>
                      <a:r>
                        <a:rPr lang="el-GR" sz="1800" dirty="0"/>
                        <a:t>Συνδυασμός φ</a:t>
                      </a:r>
                      <a:r>
                        <a:rPr lang="en-US" sz="1800" dirty="0" err="1"/>
                        <a:t>ωτογρ</a:t>
                      </a:r>
                      <a:r>
                        <a:rPr lang="en-US" sz="1800" dirty="0"/>
                        <a:t>αφί</a:t>
                      </a:r>
                      <a:r>
                        <a:rPr lang="el-GR" sz="1800" dirty="0"/>
                        <a:t>α</a:t>
                      </a:r>
                      <a:r>
                        <a:rPr lang="en-US" sz="1800" dirty="0"/>
                        <a:t>ς, </a:t>
                      </a:r>
                      <a:r>
                        <a:rPr lang="en-US" sz="1800" dirty="0" err="1"/>
                        <a:t>φωνή</a:t>
                      </a:r>
                      <a:r>
                        <a:rPr lang="el-GR" sz="1800" dirty="0"/>
                        <a:t>ς</a:t>
                      </a:r>
                      <a:r>
                        <a:rPr lang="en-US" sz="1800" dirty="0"/>
                        <a:t>, β</a:t>
                      </a:r>
                      <a:r>
                        <a:rPr lang="en-US" sz="1800" dirty="0" err="1"/>
                        <a:t>ίντεο</a:t>
                      </a:r>
                      <a:r>
                        <a:rPr lang="en-US" sz="1800" dirty="0"/>
                        <a:t>, </a:t>
                      </a:r>
                      <a:r>
                        <a:rPr lang="el-GR" sz="1800" dirty="0"/>
                        <a:t>κειμένου</a:t>
                      </a:r>
                      <a:endParaRPr lang="en-US" sz="1800" dirty="0"/>
                    </a:p>
                  </a:txBody>
                  <a:tcPr anchor="ctr">
                    <a:lnL>
                      <a:noFill/>
                    </a:lnL>
                    <a:lnR>
                      <a:noFill/>
                    </a:lnR>
                    <a:lnT>
                      <a:noFill/>
                    </a:lnT>
                    <a:lnB>
                      <a:noFill/>
                    </a:lnB>
                    <a:noFill/>
                  </a:tcPr>
                </a:tc>
                <a:extLst>
                  <a:ext uri="{0D108BD9-81ED-4DB2-BD59-A6C34878D82A}">
                    <a16:rowId xmlns:a16="http://schemas.microsoft.com/office/drawing/2014/main" val="2603120316"/>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800" dirty="0" err="1"/>
                        <a:t>Περιορισμένες</a:t>
                      </a:r>
                      <a:r>
                        <a:rPr lang="en-US" sz="1800" dirty="0"/>
                        <a:t> </a:t>
                      </a:r>
                      <a:r>
                        <a:rPr lang="en-US" sz="1800" dirty="0" err="1"/>
                        <a:t>σε</a:t>
                      </a:r>
                      <a:r>
                        <a:rPr lang="en-US" sz="1800" dirty="0"/>
                        <a:t> </a:t>
                      </a:r>
                      <a:r>
                        <a:rPr lang="en-US" sz="1800" dirty="0" err="1"/>
                        <a:t>λέξεις</a:t>
                      </a:r>
                      <a:endParaRPr lang="en-US" sz="1800" dirty="0"/>
                    </a:p>
                  </a:txBody>
                  <a:tcPr anchor="ctr">
                    <a:lnL>
                      <a:noFill/>
                    </a:lnL>
                    <a:lnR>
                      <a:noFill/>
                    </a:lnR>
                    <a:lnT>
                      <a:noFill/>
                    </a:lnT>
                    <a:lnB>
                      <a:noFill/>
                    </a:lnB>
                    <a:noFill/>
                  </a:tcPr>
                </a:tc>
                <a:tc>
                  <a:txBody>
                    <a:bodyPr/>
                    <a:lstStyle/>
                    <a:p>
                      <a:pPr>
                        <a:lnSpc>
                          <a:spcPct val="150000"/>
                        </a:lnSpc>
                        <a:buNone/>
                      </a:pPr>
                      <a:r>
                        <a:rPr lang="en-US" sz="1800" dirty="0" err="1"/>
                        <a:t>Περισσότεροι</a:t>
                      </a:r>
                      <a:r>
                        <a:rPr lang="en-US" sz="1800" dirty="0"/>
                        <a:t> </a:t>
                      </a:r>
                      <a:r>
                        <a:rPr lang="en-US" sz="1800" dirty="0" err="1"/>
                        <a:t>τρό</a:t>
                      </a:r>
                      <a:r>
                        <a:rPr lang="en-US" sz="1800" dirty="0"/>
                        <a:t>ποι έκφρασης ιδεών</a:t>
                      </a:r>
                    </a:p>
                  </a:txBody>
                  <a:tcPr anchor="ctr">
                    <a:lnL>
                      <a:noFill/>
                    </a:lnL>
                    <a:lnR>
                      <a:noFill/>
                    </a:lnR>
                    <a:lnT>
                      <a:noFill/>
                    </a:lnT>
                    <a:lnB>
                      <a:noFill/>
                    </a:lnB>
                    <a:noFill/>
                  </a:tcPr>
                </a:tc>
                <a:extLst>
                  <a:ext uri="{0D108BD9-81ED-4DB2-BD59-A6C34878D82A}">
                    <a16:rowId xmlns:a16="http://schemas.microsoft.com/office/drawing/2014/main" val="3486640125"/>
                  </a:ext>
                </a:extLst>
              </a:tr>
              <a:tr h="378905">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800" dirty="0" err="1"/>
                        <a:t>Το</a:t>
                      </a:r>
                      <a:r>
                        <a:rPr lang="en-US" sz="1800" dirty="0"/>
                        <a:t> </a:t>
                      </a:r>
                      <a:r>
                        <a:rPr lang="en-US" sz="1800" dirty="0" err="1"/>
                        <a:t>κοινό</a:t>
                      </a:r>
                      <a:r>
                        <a:rPr lang="en-US" sz="1800" dirty="0"/>
                        <a:t> α</a:t>
                      </a:r>
                      <a:r>
                        <a:rPr lang="en-US" sz="1800" dirty="0" err="1"/>
                        <a:t>κούει</a:t>
                      </a:r>
                      <a:r>
                        <a:rPr lang="en-US" sz="1800" dirty="0"/>
                        <a:t>/</a:t>
                      </a:r>
                      <a:r>
                        <a:rPr lang="en-US" sz="1800" dirty="0" err="1"/>
                        <a:t>δι</a:t>
                      </a:r>
                      <a:r>
                        <a:rPr lang="en-US" sz="1800" dirty="0"/>
                        <a:t>αβάζει</a:t>
                      </a:r>
                    </a:p>
                  </a:txBody>
                  <a:tcPr anchor="ctr">
                    <a:lnL>
                      <a:noFill/>
                    </a:lnL>
                    <a:lnR>
                      <a:noFill/>
                    </a:lnR>
                    <a:lnT>
                      <a:noFill/>
                    </a:lnT>
                    <a:lnB>
                      <a:noFill/>
                    </a:lnB>
                    <a:noFill/>
                  </a:tcPr>
                </a:tc>
                <a:tc>
                  <a:txBody>
                    <a:bodyPr/>
                    <a:lstStyle/>
                    <a:p>
                      <a:pPr>
                        <a:lnSpc>
                          <a:spcPct val="150000"/>
                        </a:lnSpc>
                        <a:buNone/>
                      </a:pPr>
                      <a:r>
                        <a:rPr lang="en-US" sz="1800" dirty="0" err="1"/>
                        <a:t>Το</a:t>
                      </a:r>
                      <a:r>
                        <a:rPr lang="en-US" sz="1800" dirty="0"/>
                        <a:t> </a:t>
                      </a:r>
                      <a:r>
                        <a:rPr lang="en-US" sz="1800" dirty="0" err="1"/>
                        <a:t>κοινό</a:t>
                      </a:r>
                      <a:r>
                        <a:rPr lang="en-US" sz="1800" dirty="0"/>
                        <a:t> </a:t>
                      </a:r>
                      <a:r>
                        <a:rPr lang="en-US" sz="1800" b="1" dirty="0"/>
                        <a:t>β</a:t>
                      </a:r>
                      <a:r>
                        <a:rPr lang="en-US" sz="1800" b="1" dirty="0" err="1"/>
                        <a:t>λέ</a:t>
                      </a:r>
                      <a:r>
                        <a:rPr lang="en-US" sz="1800" b="1" dirty="0"/>
                        <a:t>πει, ακούει, αισθάνεται</a:t>
                      </a:r>
                      <a:endParaRPr lang="en-US" sz="1800" dirty="0"/>
                    </a:p>
                  </a:txBody>
                  <a:tcPr anchor="ctr">
                    <a:lnL>
                      <a:noFill/>
                    </a:lnL>
                    <a:lnR>
                      <a:noFill/>
                    </a:lnR>
                    <a:lnT>
                      <a:noFill/>
                    </a:lnT>
                    <a:lnB>
                      <a:noFill/>
                    </a:lnB>
                    <a:noFill/>
                  </a:tcPr>
                </a:tc>
                <a:extLst>
                  <a:ext uri="{0D108BD9-81ED-4DB2-BD59-A6C34878D82A}">
                    <a16:rowId xmlns:a16="http://schemas.microsoft.com/office/drawing/2014/main" val="299295478"/>
                  </a:ext>
                </a:extLst>
              </a:tr>
              <a:tr h="51816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l-GR" sz="1800" dirty="0"/>
                        <a:t>Κάποιοι δυσκολεύονται </a:t>
                      </a:r>
                      <a:r>
                        <a:rPr lang="en-US" sz="1800" dirty="0"/>
                        <a:t>να α</a:t>
                      </a:r>
                      <a:r>
                        <a:rPr lang="en-US" sz="1800" dirty="0" err="1"/>
                        <a:t>κολουθήσουν</a:t>
                      </a:r>
                      <a:endParaRPr lang="en-US" sz="1800" dirty="0"/>
                    </a:p>
                  </a:txBody>
                  <a:tcPr anchor="ctr">
                    <a:lnL>
                      <a:noFill/>
                    </a:lnL>
                    <a:lnR>
                      <a:noFill/>
                    </a:lnR>
                    <a:lnT>
                      <a:noFill/>
                    </a:lnT>
                    <a:lnB>
                      <a:noFill/>
                    </a:lnB>
                    <a:noFill/>
                  </a:tcPr>
                </a:tc>
                <a:tc>
                  <a:txBody>
                    <a:bodyPr/>
                    <a:lstStyle/>
                    <a:p>
                      <a:pPr>
                        <a:lnSpc>
                          <a:spcPct val="150000"/>
                        </a:lnSpc>
                        <a:buNone/>
                      </a:pPr>
                      <a:r>
                        <a:rPr lang="en-US" sz="1800" dirty="0"/>
                        <a:t>Υπ</a:t>
                      </a:r>
                      <a:r>
                        <a:rPr lang="en-US" sz="1800" dirty="0" err="1"/>
                        <a:t>οστηρίζει</a:t>
                      </a:r>
                      <a:r>
                        <a:rPr lang="en-US" sz="1800" dirty="0"/>
                        <a:t> </a:t>
                      </a:r>
                      <a:r>
                        <a:rPr lang="en-US" sz="1800" b="1" dirty="0" err="1"/>
                        <a:t>δι</a:t>
                      </a:r>
                      <a:r>
                        <a:rPr lang="en-US" sz="1800" b="1" dirty="0"/>
                        <a:t>αφορετικούς τρόπους μάθησης</a:t>
                      </a:r>
                      <a:endParaRPr lang="en-US" sz="1800" dirty="0"/>
                    </a:p>
                  </a:txBody>
                  <a:tcPr anchor="ctr">
                    <a:lnL>
                      <a:noFill/>
                    </a:lnL>
                    <a:lnR>
                      <a:noFill/>
                    </a:lnR>
                    <a:lnT>
                      <a:noFill/>
                    </a:lnT>
                    <a:lnB>
                      <a:noFill/>
                    </a:lnB>
                    <a:noFill/>
                  </a:tcPr>
                </a:tc>
                <a:extLst>
                  <a:ext uri="{0D108BD9-81ED-4DB2-BD59-A6C34878D82A}">
                    <a16:rowId xmlns:a16="http://schemas.microsoft.com/office/drawing/2014/main" val="720737214"/>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800" dirty="0" err="1"/>
                        <a:t>Μονοκ</a:t>
                      </a:r>
                      <a:r>
                        <a:rPr lang="en-US" sz="1800" dirty="0"/>
                        <a:t>ατευθυντική επικοινωνία</a:t>
                      </a:r>
                    </a:p>
                  </a:txBody>
                  <a:tcPr anchor="ctr">
                    <a:lnL>
                      <a:noFill/>
                    </a:lnL>
                    <a:lnR>
                      <a:noFill/>
                    </a:lnR>
                    <a:lnT>
                      <a:noFill/>
                    </a:lnT>
                    <a:lnB>
                      <a:noFill/>
                    </a:lnB>
                    <a:noFill/>
                  </a:tcPr>
                </a:tc>
                <a:tc>
                  <a:txBody>
                    <a:bodyPr/>
                    <a:lstStyle/>
                    <a:p>
                      <a:pPr>
                        <a:lnSpc>
                          <a:spcPct val="150000"/>
                        </a:lnSpc>
                        <a:buNone/>
                      </a:pPr>
                      <a:r>
                        <a:rPr lang="en-US" sz="1800" b="1" dirty="0" err="1"/>
                        <a:t>Δι</a:t>
                      </a:r>
                      <a:r>
                        <a:rPr lang="en-US" sz="1800" b="1" dirty="0"/>
                        <a:t>αδραστική</a:t>
                      </a:r>
                      <a:r>
                        <a:rPr lang="en-US" sz="1800" dirty="0"/>
                        <a:t>, κοινωνική, </a:t>
                      </a:r>
                      <a:r>
                        <a:rPr lang="el-GR" sz="1800" dirty="0"/>
                        <a:t>μοιράζεται</a:t>
                      </a:r>
                      <a:endParaRPr lang="en-US" sz="1800" dirty="0"/>
                    </a:p>
                  </a:txBody>
                  <a:tcPr anchor="ctr">
                    <a:lnL>
                      <a:noFill/>
                    </a:lnL>
                    <a:lnR>
                      <a:noFill/>
                    </a:lnR>
                    <a:lnT>
                      <a:noFill/>
                    </a:lnT>
                    <a:lnB>
                      <a:noFill/>
                    </a:lnB>
                    <a:noFill/>
                  </a:tcPr>
                </a:tc>
                <a:extLst>
                  <a:ext uri="{0D108BD9-81ED-4DB2-BD59-A6C34878D82A}">
                    <a16:rowId xmlns:a16="http://schemas.microsoft.com/office/drawing/2014/main" val="498986809"/>
                  </a:ext>
                </a:extLst>
              </a:tr>
            </a:tbl>
          </a:graphicData>
        </a:graphic>
      </p:graphicFrame>
      <p:pic>
        <p:nvPicPr>
          <p:cNvPr id="4" name="Graphic 3" descr="Open book outline">
            <a:extLst>
              <a:ext uri="{FF2B5EF4-FFF2-40B4-BE49-F238E27FC236}">
                <a16:creationId xmlns:a16="http://schemas.microsoft.com/office/drawing/2014/main" id="{1949CA08-6ECF-AFB0-3326-5CE27DEA4F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0954" y="1101537"/>
            <a:ext cx="388823" cy="388823"/>
          </a:xfrm>
          <a:prstGeom prst="rect">
            <a:avLst/>
          </a:prstGeom>
        </p:spPr>
      </p:pic>
      <p:grpSp>
        <p:nvGrpSpPr>
          <p:cNvPr id="9" name="Group 8">
            <a:extLst>
              <a:ext uri="{FF2B5EF4-FFF2-40B4-BE49-F238E27FC236}">
                <a16:creationId xmlns:a16="http://schemas.microsoft.com/office/drawing/2014/main" id="{B20DAFE2-8C49-6948-E627-56972B44B80D}"/>
              </a:ext>
            </a:extLst>
          </p:cNvPr>
          <p:cNvGrpSpPr/>
          <p:nvPr/>
        </p:nvGrpSpPr>
        <p:grpSpPr>
          <a:xfrm>
            <a:off x="3607494" y="1678488"/>
            <a:ext cx="342485" cy="2145403"/>
            <a:chOff x="3204914" y="2274499"/>
            <a:chExt cx="470780" cy="1452271"/>
          </a:xfrm>
        </p:grpSpPr>
        <p:sp>
          <p:nvSpPr>
            <p:cNvPr id="2" name="Arrow: Right 1">
              <a:extLst>
                <a:ext uri="{FF2B5EF4-FFF2-40B4-BE49-F238E27FC236}">
                  <a16:creationId xmlns:a16="http://schemas.microsoft.com/office/drawing/2014/main" id="{970064ED-BAFC-F642-79ED-3C38385E8B2A}"/>
                </a:ext>
              </a:extLst>
            </p:cNvPr>
            <p:cNvSpPr/>
            <p:nvPr/>
          </p:nvSpPr>
          <p:spPr>
            <a:xfrm>
              <a:off x="3204914" y="2274499"/>
              <a:ext cx="470780" cy="41563"/>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463A2258-9A52-5B1E-B540-E23996540537}"/>
                </a:ext>
              </a:extLst>
            </p:cNvPr>
            <p:cNvSpPr/>
            <p:nvPr/>
          </p:nvSpPr>
          <p:spPr>
            <a:xfrm>
              <a:off x="3204914" y="2734010"/>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38AEDC8-0E3C-B841-435B-E6F6928FAF40}"/>
                </a:ext>
              </a:extLst>
            </p:cNvPr>
            <p:cNvSpPr/>
            <p:nvPr/>
          </p:nvSpPr>
          <p:spPr>
            <a:xfrm>
              <a:off x="3204914" y="3219462"/>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C83574F-DE11-AD9B-5E13-1A93D06FF4BA}"/>
                </a:ext>
              </a:extLst>
            </p:cNvPr>
            <p:cNvSpPr/>
            <p:nvPr/>
          </p:nvSpPr>
          <p:spPr>
            <a:xfrm>
              <a:off x="3204914" y="3681051"/>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0" name="Arrow: Right 9">
            <a:extLst>
              <a:ext uri="{FF2B5EF4-FFF2-40B4-BE49-F238E27FC236}">
                <a16:creationId xmlns:a16="http://schemas.microsoft.com/office/drawing/2014/main" id="{08429AB1-F1DF-131C-B95C-929D73D713EF}"/>
              </a:ext>
            </a:extLst>
          </p:cNvPr>
          <p:cNvSpPr/>
          <p:nvPr/>
        </p:nvSpPr>
        <p:spPr>
          <a:xfrm>
            <a:off x="3657599" y="4366433"/>
            <a:ext cx="342485" cy="67540"/>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Google Shape;65;p13">
            <a:extLst>
              <a:ext uri="{FF2B5EF4-FFF2-40B4-BE49-F238E27FC236}">
                <a16:creationId xmlns:a16="http://schemas.microsoft.com/office/drawing/2014/main" id="{16F9AEFD-0A2A-46D8-7194-C32143F9F3A7}"/>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8"/>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19"/>
        <p:cNvGrpSpPr/>
        <p:nvPr/>
      </p:nvGrpSpPr>
      <p:grpSpPr>
        <a:xfrm>
          <a:off x="0" y="0"/>
          <a:ext cx="0" cy="0"/>
          <a:chOff x="0" y="0"/>
          <a:chExt cx="0" cy="0"/>
        </a:xfrm>
      </p:grpSpPr>
      <p:sp>
        <p:nvSpPr>
          <p:cNvPr id="120" name="Google Shape;120;p18"/>
          <p:cNvSpPr/>
          <p:nvPr/>
        </p:nvSpPr>
        <p:spPr>
          <a:xfrm>
            <a:off x="5441895" y="-1721597"/>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121;p18"/>
          <p:cNvSpPr/>
          <p:nvPr/>
        </p:nvSpPr>
        <p:spPr>
          <a:xfrm>
            <a:off x="5695584" y="-1399789"/>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2" name="Google Shape;122;p18" descr="City lights focused in magnifying glass"/>
          <p:cNvSpPr/>
          <p:nvPr/>
        </p:nvSpPr>
        <p:spPr>
          <a:xfrm>
            <a:off x="5821136" y="-857249"/>
            <a:ext cx="4441371" cy="4490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5" name="Google Shape;12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6" name="Google Shape;12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 name="Google Shape;124;p18">
            <a:extLst>
              <a:ext uri="{FF2B5EF4-FFF2-40B4-BE49-F238E27FC236}">
                <a16:creationId xmlns:a16="http://schemas.microsoft.com/office/drawing/2014/main" id="{EE377937-0864-9EA2-CB3C-4D076A65AF4D}"/>
              </a:ext>
            </a:extLst>
          </p:cNvPr>
          <p:cNvSpPr txBox="1"/>
          <p:nvPr/>
        </p:nvSpPr>
        <p:spPr>
          <a:xfrm>
            <a:off x="776299" y="281780"/>
            <a:ext cx="4538751" cy="129881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2400" b="1" dirty="0" err="1">
                <a:solidFill>
                  <a:schemeClr val="dk1"/>
                </a:solidFill>
                <a:latin typeface="Arial Black" panose="020B0A04020102020204" pitchFamily="34" charset="0"/>
              </a:rPr>
              <a:t>Ιστορί</a:t>
            </a:r>
            <a:r>
              <a:rPr lang="en-US" sz="2400" b="1" dirty="0">
                <a:solidFill>
                  <a:schemeClr val="dk1"/>
                </a:solidFill>
                <a:latin typeface="Arial Black" panose="020B0A04020102020204" pitchFamily="34" charset="0"/>
              </a:rPr>
              <a:t>α </a:t>
            </a:r>
            <a:r>
              <a:rPr lang="el-GR" sz="2400" b="1" dirty="0">
                <a:solidFill>
                  <a:schemeClr val="dk1"/>
                </a:solidFill>
                <a:latin typeface="Arial Black" panose="020B0A04020102020204" pitchFamily="34" charset="0"/>
              </a:rPr>
              <a:t>&amp;</a:t>
            </a:r>
            <a:r>
              <a:rPr lang="en-US" sz="2400" b="1" dirty="0">
                <a:solidFill>
                  <a:schemeClr val="dk1"/>
                </a:solidFill>
                <a:latin typeface="Arial Black" panose="020B0A04020102020204" pitchFamily="34" charset="0"/>
              </a:rPr>
              <a:t> εξέλιξη</a:t>
            </a:r>
          </a:p>
          <a:p>
            <a:pPr marL="0" lvl="0" indent="0" algn="l" rtl="0">
              <a:lnSpc>
                <a:spcPct val="115000"/>
              </a:lnSpc>
              <a:spcBef>
                <a:spcPts val="1200"/>
              </a:spcBef>
              <a:spcAft>
                <a:spcPts val="0"/>
              </a:spcAft>
              <a:buClr>
                <a:schemeClr val="dk1"/>
              </a:buClr>
              <a:buSzPts val="1100"/>
              <a:buFont typeface="Arial"/>
              <a:buNone/>
            </a:pPr>
            <a:r>
              <a:rPr lang="en-US" sz="1600" b="1" dirty="0"/>
              <a:t>Από την προφορική αφήγηση έως τα συνεχώς μεταβαλλόμενα μέσα επικοινωνίας</a:t>
            </a:r>
            <a:endParaRPr sz="2800" b="1" dirty="0">
              <a:solidFill>
                <a:srgbClr val="293739"/>
              </a:solidFill>
            </a:endParaRPr>
          </a:p>
        </p:txBody>
      </p:sp>
      <p:sp>
        <p:nvSpPr>
          <p:cNvPr id="5" name="Google Shape;135;p19">
            <a:extLst>
              <a:ext uri="{FF2B5EF4-FFF2-40B4-BE49-F238E27FC236}">
                <a16:creationId xmlns:a16="http://schemas.microsoft.com/office/drawing/2014/main" id="{2CBC5C6F-C358-152B-84B0-C8D615FA3A6C}"/>
              </a:ext>
            </a:extLst>
          </p:cNvPr>
          <p:cNvSpPr txBox="1"/>
          <p:nvPr/>
        </p:nvSpPr>
        <p:spPr>
          <a:xfrm>
            <a:off x="288983" y="1657207"/>
            <a:ext cx="7138951" cy="23544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dk1"/>
                </a:solidFill>
              </a:rPr>
              <a:t>Προφορική</a:t>
            </a:r>
          </a:p>
          <a:p>
            <a:pPr marL="0" marR="0" lvl="0" indent="0" algn="l" rtl="0">
              <a:lnSpc>
                <a:spcPct val="140000"/>
              </a:lnSpc>
              <a:spcBef>
                <a:spcPts val="0"/>
              </a:spcBef>
              <a:spcAft>
                <a:spcPts val="0"/>
              </a:spcAft>
              <a:buNone/>
            </a:pPr>
            <a:r>
              <a:rPr lang="en" sz="1800" dirty="0">
                <a:solidFill>
                  <a:schemeClr val="dk1"/>
                </a:solidFill>
              </a:rPr>
              <a:t>	Γραπτή</a:t>
            </a:r>
          </a:p>
          <a:p>
            <a:pPr marL="0" marR="0" lvl="0" indent="0" algn="l" rtl="0">
              <a:lnSpc>
                <a:spcPct val="140000"/>
              </a:lnSpc>
              <a:spcBef>
                <a:spcPts val="0"/>
              </a:spcBef>
              <a:spcAft>
                <a:spcPts val="0"/>
              </a:spcAft>
              <a:buNone/>
            </a:pPr>
            <a:r>
              <a:rPr lang="en" sz="1800" dirty="0">
                <a:solidFill>
                  <a:schemeClr val="dk1"/>
                </a:solidFill>
              </a:rPr>
              <a:t>		Έντυπη</a:t>
            </a:r>
          </a:p>
          <a:p>
            <a:pPr marL="0" marR="0" lvl="0" indent="0" algn="l" rtl="0">
              <a:lnSpc>
                <a:spcPct val="140000"/>
              </a:lnSpc>
              <a:spcBef>
                <a:spcPts val="0"/>
              </a:spcBef>
              <a:spcAft>
                <a:spcPts val="0"/>
              </a:spcAft>
              <a:buNone/>
            </a:pPr>
            <a:r>
              <a:rPr lang="en" sz="1800" dirty="0">
                <a:solidFill>
                  <a:schemeClr val="dk1"/>
                </a:solidFill>
              </a:rPr>
              <a:t>			Οπτικά/οπτικοακουστικ</a:t>
            </a:r>
            <a:r>
              <a:rPr lang="el-GR" sz="1800" dirty="0">
                <a:solidFill>
                  <a:schemeClr val="dk1"/>
                </a:solidFill>
              </a:rPr>
              <a:t>ή</a:t>
            </a:r>
            <a:endParaRPr lang="en" sz="1800" dirty="0">
              <a:solidFill>
                <a:schemeClr val="dk1"/>
              </a:solidFill>
            </a:endParaRPr>
          </a:p>
          <a:p>
            <a:pPr marL="0" marR="0" lvl="0" indent="0" algn="l" rtl="0">
              <a:lnSpc>
                <a:spcPct val="150000"/>
              </a:lnSpc>
              <a:spcBef>
                <a:spcPts val="0"/>
              </a:spcBef>
              <a:spcAft>
                <a:spcPts val="0"/>
              </a:spcAft>
              <a:buNone/>
            </a:pPr>
            <a:r>
              <a:rPr lang="en" sz="1800" dirty="0">
                <a:solidFill>
                  <a:schemeClr val="dk1"/>
                </a:solidFill>
              </a:rPr>
              <a:t>					Ψηφιακ</a:t>
            </a:r>
            <a:r>
              <a:rPr lang="el-GR" sz="1800" dirty="0">
                <a:solidFill>
                  <a:schemeClr val="dk1"/>
                </a:solidFill>
              </a:rPr>
              <a:t>ή</a:t>
            </a:r>
            <a:endParaRPr lang="en" sz="1800" dirty="0">
              <a:solidFill>
                <a:schemeClr val="dk1"/>
              </a:solidFill>
            </a:endParaRPr>
          </a:p>
          <a:p>
            <a:pPr marL="0" marR="0" lvl="0" indent="0" algn="l" rtl="0">
              <a:lnSpc>
                <a:spcPct val="140000"/>
              </a:lnSpc>
              <a:spcBef>
                <a:spcPts val="0"/>
              </a:spcBef>
              <a:spcAft>
                <a:spcPts val="0"/>
              </a:spcAft>
              <a:buNone/>
            </a:pPr>
            <a:r>
              <a:rPr lang="en" sz="1800" dirty="0">
                <a:solidFill>
                  <a:schemeClr val="dk1"/>
                </a:solidFill>
              </a:rPr>
              <a:t>						Διαδικτυακ</a:t>
            </a:r>
            <a:r>
              <a:rPr lang="el-GR" sz="1800" dirty="0">
                <a:solidFill>
                  <a:schemeClr val="dk1"/>
                </a:solidFill>
              </a:rPr>
              <a:t>ή</a:t>
            </a:r>
            <a:endParaRPr sz="1800" dirty="0">
              <a:solidFill>
                <a:schemeClr val="dk1"/>
              </a:solidFill>
            </a:endParaRPr>
          </a:p>
        </p:txBody>
      </p:sp>
      <p:sp>
        <p:nvSpPr>
          <p:cNvPr id="6" name="TextBox 5">
            <a:extLst>
              <a:ext uri="{FF2B5EF4-FFF2-40B4-BE49-F238E27FC236}">
                <a16:creationId xmlns:a16="http://schemas.microsoft.com/office/drawing/2014/main" id="{B0A21824-08B1-8971-A398-6309073FBC21}"/>
              </a:ext>
            </a:extLst>
          </p:cNvPr>
          <p:cNvSpPr txBox="1"/>
          <p:nvPr/>
        </p:nvSpPr>
        <p:spPr>
          <a:xfrm>
            <a:off x="1417320" y="4276945"/>
            <a:ext cx="6849858" cy="584775"/>
          </a:xfrm>
          <a:prstGeom prst="rect">
            <a:avLst/>
          </a:prstGeom>
          <a:noFill/>
        </p:spPr>
        <p:txBody>
          <a:bodyPr wrap="square">
            <a:spAutoFit/>
          </a:bodyPr>
          <a:lstStyle/>
          <a:p>
            <a:r>
              <a:rPr lang="en-US" sz="1600" dirty="0">
                <a:effectLst/>
                <a:latin typeface="+mn-lt"/>
                <a:ea typeface="Calibri" panose="020F0502020204030204" pitchFamily="34" charset="0"/>
                <a:cs typeface="Times New Roman" panose="02020603050405020304" pitchFamily="18" charset="0"/>
              </a:rPr>
              <a:t>Κάθε τεχνολογία έχει </a:t>
            </a:r>
            <a:r>
              <a:rPr lang="el-GR" sz="1600" dirty="0">
                <a:effectLst/>
                <a:latin typeface="+mn-lt"/>
                <a:ea typeface="Calibri" panose="020F0502020204030204" pitchFamily="34" charset="0"/>
                <a:cs typeface="Times New Roman" panose="02020603050405020304" pitchFamily="18" charset="0"/>
              </a:rPr>
              <a:t>προσθέσει</a:t>
            </a:r>
            <a:r>
              <a:rPr lang="en-US" sz="1600" dirty="0">
                <a:effectLst/>
                <a:latin typeface="+mn-lt"/>
                <a:ea typeface="Calibri" panose="020F0502020204030204" pitchFamily="34" charset="0"/>
                <a:cs typeface="Times New Roman" panose="02020603050405020304" pitchFamily="18" charset="0"/>
              </a:rPr>
              <a:t> </a:t>
            </a:r>
            <a:r>
              <a:rPr lang="el-GR" sz="1600" dirty="0">
                <a:effectLst/>
                <a:latin typeface="+mn-lt"/>
                <a:ea typeface="Calibri" panose="020F0502020204030204" pitchFamily="34" charset="0"/>
                <a:cs typeface="Times New Roman" panose="02020603050405020304" pitchFamily="18" charset="0"/>
              </a:rPr>
              <a:t>τρόπους για να </a:t>
            </a:r>
            <a:r>
              <a:rPr lang="en-US" sz="1600" dirty="0">
                <a:effectLst/>
                <a:latin typeface="+mn-lt"/>
                <a:ea typeface="Calibri" panose="020F0502020204030204" pitchFamily="34" charset="0"/>
                <a:cs typeface="Times New Roman" panose="02020603050405020304" pitchFamily="18" charset="0"/>
              </a:rPr>
              <a:t>α</a:t>
            </a:r>
            <a:r>
              <a:rPr lang="en-US" sz="1600" dirty="0" err="1">
                <a:effectLst/>
                <a:latin typeface="+mn-lt"/>
                <a:ea typeface="Calibri" panose="020F0502020204030204" pitchFamily="34" charset="0"/>
                <a:cs typeface="Times New Roman" panose="02020603050405020304" pitchFamily="18" charset="0"/>
              </a:rPr>
              <a:t>φηγούμ</a:t>
            </a:r>
            <a:r>
              <a:rPr lang="en-US" sz="1600" dirty="0">
                <a:effectLst/>
                <a:latin typeface="+mn-lt"/>
                <a:ea typeface="Calibri" panose="020F0502020204030204" pitchFamily="34" charset="0"/>
                <a:cs typeface="Times New Roman" panose="02020603050405020304" pitchFamily="18" charset="0"/>
              </a:rPr>
              <a:t>αστε ιστορίες. </a:t>
            </a:r>
          </a:p>
          <a:p>
            <a:r>
              <a:rPr lang="en-US" sz="1600" dirty="0">
                <a:effectLst/>
                <a:latin typeface="+mn-lt"/>
                <a:ea typeface="Calibri" panose="020F0502020204030204" pitchFamily="34" charset="0"/>
                <a:cs typeface="Times New Roman" panose="02020603050405020304" pitchFamily="18" charset="0"/>
              </a:rPr>
              <a:t>Τα ψηφιακά εργαλεία είναι απλώς το τελευταίο κεφάλαιο. </a:t>
            </a:r>
            <a:endParaRPr lang="en-US" sz="1600" dirty="0">
              <a:latin typeface="+mn-lt"/>
            </a:endParaRPr>
          </a:p>
        </p:txBody>
      </p:sp>
      <p:sp>
        <p:nvSpPr>
          <p:cNvPr id="2" name="Google Shape;65;p13">
            <a:extLst>
              <a:ext uri="{FF2B5EF4-FFF2-40B4-BE49-F238E27FC236}">
                <a16:creationId xmlns:a16="http://schemas.microsoft.com/office/drawing/2014/main" id="{3E29380D-5638-3664-C87D-2C063EF7FCFF}"/>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5"/>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a:extLst>
            <a:ext uri="{FF2B5EF4-FFF2-40B4-BE49-F238E27FC236}">
              <a16:creationId xmlns:a16="http://schemas.microsoft.com/office/drawing/2014/main" id="{5CE11A69-120F-70F7-7CB3-44609E6CD510}"/>
            </a:ext>
          </a:extLst>
        </p:cNvPr>
        <p:cNvGrpSpPr/>
        <p:nvPr/>
      </p:nvGrpSpPr>
      <p:grpSpPr>
        <a:xfrm>
          <a:off x="0" y="0"/>
          <a:ext cx="0" cy="0"/>
          <a:chOff x="0" y="0"/>
          <a:chExt cx="0" cy="0"/>
        </a:xfrm>
      </p:grpSpPr>
      <p:sp>
        <p:nvSpPr>
          <p:cNvPr id="204" name="Google Shape;204;p25">
            <a:extLst>
              <a:ext uri="{FF2B5EF4-FFF2-40B4-BE49-F238E27FC236}">
                <a16:creationId xmlns:a16="http://schemas.microsoft.com/office/drawing/2014/main" id="{A46FF515-5E8F-AF2A-1E72-7CCDB8996FED}"/>
              </a:ext>
            </a:extLst>
          </p:cNvPr>
          <p:cNvSpPr/>
          <p:nvPr/>
        </p:nvSpPr>
        <p:spPr>
          <a:xfrm rot="742437">
            <a:off x="6172291" y="-608678"/>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a:extLst>
              <a:ext uri="{FF2B5EF4-FFF2-40B4-BE49-F238E27FC236}">
                <a16:creationId xmlns:a16="http://schemas.microsoft.com/office/drawing/2014/main" id="{A67CD008-B766-9F13-8747-9B338293C7A8}"/>
              </a:ext>
            </a:extLst>
          </p:cNvPr>
          <p:cNvSpPr/>
          <p:nvPr/>
        </p:nvSpPr>
        <p:spPr>
          <a:xfrm rot="742437">
            <a:off x="6549026" y="-378021"/>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a:extLst>
              <a:ext uri="{FF2B5EF4-FFF2-40B4-BE49-F238E27FC236}">
                <a16:creationId xmlns:a16="http://schemas.microsoft.com/office/drawing/2014/main" id="{215374B0-38EE-3B7C-CBA4-EA6530779EEF}"/>
              </a:ext>
            </a:extLst>
          </p:cNvPr>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68" name="Google Shape;268;p25">
            <a:extLst>
              <a:ext uri="{FF2B5EF4-FFF2-40B4-BE49-F238E27FC236}">
                <a16:creationId xmlns:a16="http://schemas.microsoft.com/office/drawing/2014/main" id="{48503C50-64E4-ADE0-7BFF-BD67110DF0BE}"/>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0" name="Google Shape;270;p25">
            <a:extLst>
              <a:ext uri="{FF2B5EF4-FFF2-40B4-BE49-F238E27FC236}">
                <a16:creationId xmlns:a16="http://schemas.microsoft.com/office/drawing/2014/main" id="{F56A2144-A812-AE98-7457-6F3A2ECA4A02}"/>
              </a:ext>
            </a:extLst>
          </p:cNvPr>
          <p:cNvSpPr txBox="1"/>
          <p:nvPr/>
        </p:nvSpPr>
        <p:spPr>
          <a:xfrm>
            <a:off x="-244238" y="1848481"/>
            <a:ext cx="7311000" cy="4084195"/>
          </a:xfrm>
          <a:prstGeom prst="rect">
            <a:avLst/>
          </a:prstGeom>
          <a:noFill/>
          <a:ln>
            <a:noFill/>
          </a:ln>
        </p:spPr>
        <p:txBody>
          <a:bodyPr spcFirstLastPara="1" wrap="square" lIns="0" tIns="0" rIns="0" bIns="0" anchor="t" anchorCtr="0">
            <a:spAutoFit/>
          </a:bodyPr>
          <a:lstStyle/>
          <a:p>
            <a:pPr marL="457200" lvl="0">
              <a:lnSpc>
                <a:spcPct val="115000"/>
              </a:lnSpc>
              <a:spcBef>
                <a:spcPts val="1200"/>
              </a:spcBef>
            </a:pPr>
            <a:r>
              <a:rPr lang="el-GR" sz="1800" dirty="0">
                <a:solidFill>
                  <a:schemeClr val="dk1"/>
                </a:solidFill>
              </a:rPr>
              <a:t>Η φωτογραφία </a:t>
            </a:r>
            <a:r>
              <a:rPr lang="el-GR" sz="1800" b="1" dirty="0">
                <a:solidFill>
                  <a:schemeClr val="dk1"/>
                </a:solidFill>
              </a:rPr>
              <a:t>    αιχμαλωτίζει στιγμές, συναισθήματα και το πλαίσιο</a:t>
            </a:r>
            <a:endParaRPr lang="el-GR" sz="1800" dirty="0">
              <a:solidFill>
                <a:schemeClr val="dk1"/>
              </a:solidFill>
            </a:endParaRPr>
          </a:p>
          <a:p>
            <a:pPr marL="457200" lvl="0">
              <a:lnSpc>
                <a:spcPct val="115000"/>
              </a:lnSpc>
              <a:spcBef>
                <a:spcPts val="1200"/>
              </a:spcBef>
            </a:pPr>
            <a:r>
              <a:rPr lang="el-GR" sz="1800" dirty="0">
                <a:solidFill>
                  <a:schemeClr val="dk1"/>
                </a:solidFill>
              </a:rPr>
              <a:t>Οι εικόνες επικοινωνούν </a:t>
            </a:r>
            <a:r>
              <a:rPr lang="el-GR" sz="1800" b="1" dirty="0">
                <a:solidFill>
                  <a:schemeClr val="dk1"/>
                </a:solidFill>
              </a:rPr>
              <a:t>πέρα από </a:t>
            </a:r>
            <a:r>
              <a:rPr lang="el-GR" sz="1800" dirty="0">
                <a:solidFill>
                  <a:schemeClr val="dk1"/>
                </a:solidFill>
              </a:rPr>
              <a:t>τα λόγια</a:t>
            </a:r>
          </a:p>
          <a:p>
            <a:pPr marL="457200" lvl="0">
              <a:lnSpc>
                <a:spcPct val="115000"/>
              </a:lnSpc>
              <a:spcBef>
                <a:spcPts val="1200"/>
              </a:spcBef>
            </a:pPr>
            <a:r>
              <a:rPr lang="el-GR" sz="1800" b="1" dirty="0"/>
              <a:t>Η μοναδική</a:t>
            </a:r>
            <a:r>
              <a:rPr lang="el-GR" sz="1800" dirty="0"/>
              <a:t> σας </a:t>
            </a:r>
            <a:r>
              <a:rPr lang="el-GR" sz="1800" b="1" dirty="0"/>
              <a:t>οπτική γωνία </a:t>
            </a:r>
            <a:r>
              <a:rPr lang="el-GR" sz="1800" dirty="0"/>
              <a:t>γίνεται ο κύριος χαρακτήρας</a:t>
            </a:r>
            <a:endParaRPr lang="el-GR" sz="1800" dirty="0">
              <a:solidFill>
                <a:schemeClr val="dk1"/>
              </a:solidFill>
            </a:endParaRPr>
          </a:p>
          <a:p>
            <a:pPr marL="457200" lvl="0">
              <a:lnSpc>
                <a:spcPct val="115000"/>
              </a:lnSpc>
              <a:spcBef>
                <a:spcPts val="1200"/>
              </a:spcBef>
            </a:pPr>
            <a:r>
              <a:rPr lang="el-GR" sz="1800" dirty="0">
                <a:solidFill>
                  <a:schemeClr val="dk1"/>
                </a:solidFill>
              </a:rPr>
              <a:t>Η συναισθηματική εμπλοκή βοηθά το κοινό </a:t>
            </a:r>
            <a:r>
              <a:rPr lang="el-GR" sz="1800" b="1" dirty="0">
                <a:solidFill>
                  <a:schemeClr val="dk1"/>
                </a:solidFill>
              </a:rPr>
              <a:t>να νιώσει βαθιά σύνδεση</a:t>
            </a:r>
            <a:endParaRPr lang="el-GR" sz="1800" dirty="0">
              <a:latin typeface="Tahoma"/>
              <a:ea typeface="Tahoma"/>
              <a:cs typeface="Tahoma"/>
              <a:sym typeface="Tahoma"/>
            </a:endParaRPr>
          </a:p>
          <a:p>
            <a:pPr marL="457200" lvl="0" indent="0" algn="l" rtl="0">
              <a:lnSpc>
                <a:spcPct val="115000"/>
              </a:lnSpc>
              <a:spcBef>
                <a:spcPts val="1200"/>
              </a:spcBef>
              <a:spcAft>
                <a:spcPts val="0"/>
              </a:spcAft>
              <a:buNone/>
            </a:pPr>
            <a:br>
              <a:rPr lang="en" sz="1100" dirty="0">
                <a:solidFill>
                  <a:schemeClr val="dk1"/>
                </a:solidFill>
                <a:latin typeface="Tahoma"/>
                <a:ea typeface="Tahoma"/>
                <a:cs typeface="Tahoma"/>
                <a:sym typeface="Tahoma"/>
              </a:rPr>
            </a:br>
            <a:endParaRPr sz="1100"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endParaRPr sz="1800" dirty="0">
              <a:latin typeface="Tahoma"/>
              <a:ea typeface="Tahoma"/>
              <a:cs typeface="Tahoma"/>
              <a:sym typeface="Tahoma"/>
            </a:endParaRPr>
          </a:p>
          <a:p>
            <a:pPr marL="0" marR="0" lvl="0" indent="0" algn="l" rtl="0">
              <a:lnSpc>
                <a:spcPct val="140000"/>
              </a:lnSpc>
              <a:spcBef>
                <a:spcPts val="1200"/>
              </a:spcBef>
              <a:spcAft>
                <a:spcPts val="0"/>
              </a:spcAft>
              <a:buNone/>
            </a:pPr>
            <a:endParaRPr sz="1800" dirty="0">
              <a:solidFill>
                <a:srgbClr val="383936"/>
              </a:solidFill>
            </a:endParaRPr>
          </a:p>
        </p:txBody>
      </p:sp>
      <p:sp>
        <p:nvSpPr>
          <p:cNvPr id="2" name="Google Shape;251;p25">
            <a:extLst>
              <a:ext uri="{FF2B5EF4-FFF2-40B4-BE49-F238E27FC236}">
                <a16:creationId xmlns:a16="http://schemas.microsoft.com/office/drawing/2014/main" id="{140A02B1-6668-8F20-D148-74BFCF080DF4}"/>
              </a:ext>
            </a:extLst>
          </p:cNvPr>
          <p:cNvSpPr txBox="1"/>
          <p:nvPr/>
        </p:nvSpPr>
        <p:spPr>
          <a:xfrm>
            <a:off x="117764" y="443272"/>
            <a:ext cx="7525671" cy="1174552"/>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endParaRPr lang="en" sz="2400" b="1" dirty="0">
              <a:solidFill>
                <a:schemeClr val="dk1"/>
              </a:solidFill>
            </a:endParaRPr>
          </a:p>
          <a:p>
            <a:pPr marL="0" marR="0" lvl="0" indent="0" algn="l" rtl="0">
              <a:lnSpc>
                <a:spcPct val="106000"/>
              </a:lnSpc>
              <a:spcBef>
                <a:spcPts val="0"/>
              </a:spcBef>
              <a:spcAft>
                <a:spcPts val="0"/>
              </a:spcAft>
              <a:buNone/>
            </a:pPr>
            <a:r>
              <a:rPr lang="en" sz="2400" b="1" dirty="0">
                <a:solidFill>
                  <a:schemeClr val="dk1"/>
                </a:solidFill>
              </a:rPr>
              <a:t>Συναισθηματική αντήχηση:</a:t>
            </a:r>
            <a:endParaRPr lang="el-GR" sz="2400" b="1" dirty="0">
              <a:solidFill>
                <a:schemeClr val="dk1"/>
              </a:solidFill>
            </a:endParaRPr>
          </a:p>
          <a:p>
            <a:pPr marL="0" marR="0" lvl="0" indent="0" algn="l" rtl="0">
              <a:lnSpc>
                <a:spcPct val="106000"/>
              </a:lnSpc>
              <a:spcBef>
                <a:spcPts val="0"/>
              </a:spcBef>
              <a:spcAft>
                <a:spcPts val="0"/>
              </a:spcAft>
              <a:buNone/>
            </a:pPr>
            <a:r>
              <a:rPr lang="en" sz="2400" b="1" dirty="0">
                <a:solidFill>
                  <a:schemeClr val="dk1"/>
                </a:solidFill>
              </a:rPr>
              <a:t>Πώς οι εικόνες προκαλούν ενσυναίσθηση</a:t>
            </a:r>
            <a:endParaRPr sz="2400" b="1" dirty="0">
              <a:solidFill>
                <a:schemeClr val="dk1"/>
              </a:solidFill>
            </a:endParaRPr>
          </a:p>
        </p:txBody>
      </p:sp>
      <p:sp>
        <p:nvSpPr>
          <p:cNvPr id="3" name="Google Shape;65;p13">
            <a:extLst>
              <a:ext uri="{FF2B5EF4-FFF2-40B4-BE49-F238E27FC236}">
                <a16:creationId xmlns:a16="http://schemas.microsoft.com/office/drawing/2014/main" id="{06433307-B428-EF14-8204-0E3DF46F51B2}"/>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6"/>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63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74"/>
        <p:cNvGrpSpPr/>
        <p:nvPr/>
      </p:nvGrpSpPr>
      <p:grpSpPr>
        <a:xfrm>
          <a:off x="0" y="0"/>
          <a:ext cx="0" cy="0"/>
          <a:chOff x="0" y="0"/>
          <a:chExt cx="0" cy="0"/>
        </a:xfrm>
      </p:grpSpPr>
      <p:grpSp>
        <p:nvGrpSpPr>
          <p:cNvPr id="2" name="Group 1">
            <a:extLst>
              <a:ext uri="{FF2B5EF4-FFF2-40B4-BE49-F238E27FC236}">
                <a16:creationId xmlns:a16="http://schemas.microsoft.com/office/drawing/2014/main" id="{99812C3A-2F75-7C51-8B21-D470BA0D19E2}"/>
              </a:ext>
            </a:extLst>
          </p:cNvPr>
          <p:cNvGrpSpPr/>
          <p:nvPr/>
        </p:nvGrpSpPr>
        <p:grpSpPr>
          <a:xfrm>
            <a:off x="-504980" y="-639360"/>
            <a:ext cx="3211159" cy="3616107"/>
            <a:chOff x="392504" y="24900"/>
            <a:chExt cx="3211159" cy="3616107"/>
          </a:xfrm>
        </p:grpSpPr>
        <p:sp>
          <p:nvSpPr>
            <p:cNvPr id="275" name="Google Shape;275;p26"/>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p26"/>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7" name="Google Shape;277;p26"/>
            <p:cNvSpPr/>
            <p:nvPr/>
          </p:nvSpPr>
          <p:spPr>
            <a:xfrm rot="1857825">
              <a:off x="791230" y="564271"/>
              <a:ext cx="2413705" cy="270487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l="-19108" t="-8259" r="-3051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78" name="Google Shape;278;p26"/>
          <p:cNvSpPr txBox="1"/>
          <p:nvPr/>
        </p:nvSpPr>
        <p:spPr>
          <a:xfrm>
            <a:off x="2916267" y="228773"/>
            <a:ext cx="6084247" cy="760849"/>
          </a:xfrm>
          <a:prstGeom prst="rect">
            <a:avLst/>
          </a:prstGeom>
          <a:noFill/>
          <a:ln>
            <a:noFill/>
          </a:ln>
        </p:spPr>
        <p:txBody>
          <a:bodyPr spcFirstLastPara="1" wrap="square" lIns="0" tIns="0" rIns="0" bIns="0" anchor="t" anchorCtr="0">
            <a:spAutoFit/>
          </a:bodyPr>
          <a:lstStyle/>
          <a:p>
            <a:pPr lvl="0"/>
            <a:r>
              <a:rPr lang="el-GR" sz="2400" b="1" dirty="0">
                <a:solidFill>
                  <a:srgbClr val="383936"/>
                </a:solidFill>
                <a:latin typeface="Arial Black" panose="020B0A04020102020204" pitchFamily="34" charset="0"/>
              </a:rPr>
              <a:t>Δομή ιστορίας για οπτικές αφηγήσεις </a:t>
            </a:r>
          </a:p>
          <a:p>
            <a:pPr lvl="0">
              <a:lnSpc>
                <a:spcPct val="106000"/>
              </a:lnSpc>
            </a:pPr>
            <a:r>
              <a:rPr lang="el-GR" sz="2400" b="1" dirty="0">
                <a:solidFill>
                  <a:srgbClr val="383936"/>
                </a:solidFill>
                <a:latin typeface="Arial Black" panose="020B0A04020102020204" pitchFamily="34" charset="0"/>
              </a:rPr>
              <a:t>μέρος 1</a:t>
            </a:r>
            <a:endParaRPr lang="el-GR" sz="700" dirty="0">
              <a:latin typeface="Arial Black" panose="020B0A04020102020204" pitchFamily="34" charset="0"/>
            </a:endParaRPr>
          </a:p>
        </p:txBody>
      </p:sp>
      <p:sp>
        <p:nvSpPr>
          <p:cNvPr id="279" name="Google Shape;279;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0" name="Google Shape;280;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2" name="Google Shape;282;p26"/>
          <p:cNvSpPr/>
          <p:nvPr/>
        </p:nvSpPr>
        <p:spPr>
          <a:xfrm flipH="1">
            <a:off x="6853989" y="2663885"/>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3" name="Google Shape;283;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81;p26">
            <a:extLst>
              <a:ext uri="{FF2B5EF4-FFF2-40B4-BE49-F238E27FC236}">
                <a16:creationId xmlns:a16="http://schemas.microsoft.com/office/drawing/2014/main" id="{7DE8F25E-3AA2-B62E-ED58-885A09546DF1}"/>
              </a:ext>
            </a:extLst>
          </p:cNvPr>
          <p:cNvSpPr txBox="1"/>
          <p:nvPr/>
        </p:nvSpPr>
        <p:spPr>
          <a:xfrm>
            <a:off x="3142441" y="1170738"/>
            <a:ext cx="5631900" cy="3431709"/>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400" b="1" dirty="0">
                <a:solidFill>
                  <a:schemeClr val="bg2">
                    <a:lumMod val="75000"/>
                  </a:schemeClr>
                </a:solidFill>
              </a:rPr>
              <a:t>Η πυραμίδα του Freytag:</a:t>
            </a:r>
            <a:endParaRPr sz="2400" b="1" dirty="0">
              <a:solidFill>
                <a:schemeClr val="bg2">
                  <a:lumMod val="75000"/>
                </a:schemeClr>
              </a:solidFill>
            </a:endParaRPr>
          </a:p>
          <a:p>
            <a:pPr marL="457200" lvl="0" indent="-400050" algn="l" rtl="0">
              <a:lnSpc>
                <a:spcPct val="150000"/>
              </a:lnSpc>
              <a:spcBef>
                <a:spcPts val="1200"/>
              </a:spcBef>
              <a:spcAft>
                <a:spcPts val="0"/>
              </a:spcAft>
              <a:buClr>
                <a:schemeClr val="dk1"/>
              </a:buClr>
              <a:buSzPts val="2700"/>
              <a:buAutoNum type="arabicPeriod"/>
            </a:pPr>
            <a:r>
              <a:rPr lang="en" sz="2000" dirty="0">
                <a:solidFill>
                  <a:schemeClr val="dk1"/>
                </a:solidFill>
              </a:rPr>
              <a:t>Έκθεση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l-GR" sz="2000" dirty="0">
                <a:solidFill>
                  <a:schemeClr val="dk1"/>
                </a:solidFill>
              </a:rPr>
              <a:t>Αυξανόμενη/ανερχόμενη</a:t>
            </a:r>
            <a:r>
              <a:rPr lang="en" sz="2000" dirty="0">
                <a:solidFill>
                  <a:schemeClr val="dk1"/>
                </a:solidFill>
              </a:rPr>
              <a:t> δράση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n" sz="2000" dirty="0">
                <a:solidFill>
                  <a:schemeClr val="dk1"/>
                </a:solidFill>
              </a:rPr>
              <a:t>Κορύφωση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l-GR" sz="2000" dirty="0">
                <a:solidFill>
                  <a:schemeClr val="dk1"/>
                </a:solidFill>
              </a:rPr>
              <a:t>Φθίνουσα </a:t>
            </a:r>
            <a:r>
              <a:rPr lang="en" sz="2000" dirty="0">
                <a:solidFill>
                  <a:schemeClr val="dk1"/>
                </a:solidFill>
              </a:rPr>
              <a:t>δράση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l-GR" sz="2000" dirty="0">
                <a:solidFill>
                  <a:schemeClr val="dk1"/>
                </a:solidFill>
              </a:rPr>
              <a:t>Τελική έκβαση</a:t>
            </a:r>
            <a:endParaRPr sz="2000" dirty="0">
              <a:solidFill>
                <a:schemeClr val="dk1"/>
              </a:solidFill>
            </a:endParaRPr>
          </a:p>
          <a:p>
            <a:pPr marL="0" marR="0" lvl="0" indent="0" algn="just" rtl="0">
              <a:lnSpc>
                <a:spcPct val="139990"/>
              </a:lnSpc>
              <a:spcBef>
                <a:spcPts val="1200"/>
              </a:spcBef>
              <a:spcAft>
                <a:spcPts val="0"/>
              </a:spcAft>
              <a:buNone/>
            </a:pPr>
            <a:endParaRPr sz="1100" b="1" dirty="0">
              <a:solidFill>
                <a:srgbClr val="383936"/>
              </a:solidFill>
            </a:endParaRPr>
          </a:p>
        </p:txBody>
      </p:sp>
      <p:sp>
        <p:nvSpPr>
          <p:cNvPr id="3" name="Google Shape;65;p13">
            <a:extLst>
              <a:ext uri="{FF2B5EF4-FFF2-40B4-BE49-F238E27FC236}">
                <a16:creationId xmlns:a16="http://schemas.microsoft.com/office/drawing/2014/main" id="{4C4A0632-BF9A-FB0F-A8EB-D32D76CDFC37}"/>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6"/>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88"/>
        <p:cNvGrpSpPr/>
        <p:nvPr/>
      </p:nvGrpSpPr>
      <p:grpSpPr>
        <a:xfrm>
          <a:off x="0" y="0"/>
          <a:ext cx="0" cy="0"/>
          <a:chOff x="0" y="0"/>
          <a:chExt cx="0" cy="0"/>
        </a:xfrm>
      </p:grpSpPr>
      <p:sp>
        <p:nvSpPr>
          <p:cNvPr id="292" name="Google Shape;292;p27"/>
          <p:cNvSpPr txBox="1"/>
          <p:nvPr/>
        </p:nvSpPr>
        <p:spPr>
          <a:xfrm>
            <a:off x="3180395" y="298434"/>
            <a:ext cx="5549948" cy="391517"/>
          </a:xfrm>
          <a:prstGeom prst="rect">
            <a:avLst/>
          </a:prstGeom>
          <a:noFill/>
          <a:ln>
            <a:noFill/>
          </a:ln>
        </p:spPr>
        <p:txBody>
          <a:bodyPr spcFirstLastPara="1" wrap="square" lIns="0" tIns="0" rIns="0" bIns="0" anchor="t" anchorCtr="0">
            <a:spAutoFit/>
          </a:bodyPr>
          <a:lstStyle/>
          <a:p>
            <a:pPr lvl="0">
              <a:lnSpc>
                <a:spcPct val="106000"/>
              </a:lnSpc>
            </a:pPr>
            <a:r>
              <a:rPr lang="el-GR" sz="2400" b="1" dirty="0">
                <a:solidFill>
                  <a:srgbClr val="383936"/>
                </a:solidFill>
                <a:latin typeface="Arial Black" panose="020B0A04020102020204" pitchFamily="34" charset="0"/>
              </a:rPr>
              <a:t>Ποια διάσημη ιστορία είναι αυτή;</a:t>
            </a:r>
            <a:endParaRPr lang="el-GR" sz="700" dirty="0">
              <a:latin typeface="Arial Black" panose="020B0A04020102020204" pitchFamily="34" charset="0"/>
            </a:endParaRPr>
          </a:p>
        </p:txBody>
      </p:sp>
      <p:sp>
        <p:nvSpPr>
          <p:cNvPr id="293" name="Google Shape;293;p27"/>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7"/>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D98FFCFC-B7B6-39F5-FC17-072A3A0F7713}"/>
              </a:ext>
            </a:extLst>
          </p:cNvPr>
          <p:cNvGrpSpPr/>
          <p:nvPr/>
        </p:nvGrpSpPr>
        <p:grpSpPr>
          <a:xfrm>
            <a:off x="-504980" y="-639360"/>
            <a:ext cx="3211159" cy="3616107"/>
            <a:chOff x="392504" y="24900"/>
            <a:chExt cx="3211159" cy="3616107"/>
          </a:xfrm>
        </p:grpSpPr>
        <p:sp>
          <p:nvSpPr>
            <p:cNvPr id="3" name="Google Shape;275;p26">
              <a:extLst>
                <a:ext uri="{FF2B5EF4-FFF2-40B4-BE49-F238E27FC236}">
                  <a16:creationId xmlns:a16="http://schemas.microsoft.com/office/drawing/2014/main" id="{8C391868-DA89-DC74-16DD-5D6EBCF2C71E}"/>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A736C87A-1CEE-9795-1A4E-CF86B03596E9}"/>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 name="Group 6">
            <a:extLst>
              <a:ext uri="{FF2B5EF4-FFF2-40B4-BE49-F238E27FC236}">
                <a16:creationId xmlns:a16="http://schemas.microsoft.com/office/drawing/2014/main" id="{75AA1256-7CC5-4D69-0170-B9029D77BAB8}"/>
              </a:ext>
            </a:extLst>
          </p:cNvPr>
          <p:cNvGrpSpPr/>
          <p:nvPr/>
        </p:nvGrpSpPr>
        <p:grpSpPr>
          <a:xfrm rot="1484615">
            <a:off x="-264195" y="93308"/>
            <a:ext cx="2644436" cy="2813071"/>
            <a:chOff x="30480" y="591820"/>
            <a:chExt cx="12736830" cy="12259310"/>
          </a:xfrm>
        </p:grpSpPr>
        <p:sp>
          <p:nvSpPr>
            <p:cNvPr id="7" name="Freeform 7">
              <a:extLst>
                <a:ext uri="{FF2B5EF4-FFF2-40B4-BE49-F238E27FC236}">
                  <a16:creationId xmlns:a16="http://schemas.microsoft.com/office/drawing/2014/main" id="{268306DA-EE5C-A30F-BA71-95C1751A3B93}"/>
                </a:ext>
              </a:extLst>
            </p:cNvPr>
            <p:cNvSpPr/>
            <p:nvPr/>
          </p:nvSpPr>
          <p:spPr>
            <a:xfrm rot="-1431928">
              <a:off x="-431168" y="-314296"/>
              <a:ext cx="12643765" cy="12729061"/>
            </a:xfrm>
            <a:custGeom>
              <a:avLst/>
              <a:gdLst/>
              <a:ahLst/>
              <a:cxnLst/>
              <a:rect l="l" t="t" r="r" b="b"/>
              <a:pathLst>
                <a:path w="12643765" h="12729061">
                  <a:moveTo>
                    <a:pt x="12578692" y="7000115"/>
                  </a:moveTo>
                  <a:cubicBezTo>
                    <a:pt x="12437017" y="4586298"/>
                    <a:pt x="11036402" y="2243214"/>
                    <a:pt x="8964758" y="1055876"/>
                  </a:cubicBezTo>
                  <a:cubicBezTo>
                    <a:pt x="7312679" y="0"/>
                    <a:pt x="5777177" y="319170"/>
                    <a:pt x="4316127" y="1047627"/>
                  </a:cubicBezTo>
                  <a:cubicBezTo>
                    <a:pt x="2855077" y="1776085"/>
                    <a:pt x="1700247" y="3017757"/>
                    <a:pt x="841733" y="4405801"/>
                  </a:cubicBezTo>
                  <a:cubicBezTo>
                    <a:pt x="388428" y="5138483"/>
                    <a:pt x="0" y="5956808"/>
                    <a:pt x="14483" y="6818680"/>
                  </a:cubicBezTo>
                  <a:cubicBezTo>
                    <a:pt x="32452" y="7911235"/>
                    <a:pt x="693432" y="8893869"/>
                    <a:pt x="1467273" y="9665351"/>
                  </a:cubicBezTo>
                  <a:cubicBezTo>
                    <a:pt x="3548930" y="11740358"/>
                    <a:pt x="6794450" y="12729061"/>
                    <a:pt x="9564801" y="11743842"/>
                  </a:cubicBezTo>
                  <a:cubicBezTo>
                    <a:pt x="10431591" y="11435733"/>
                    <a:pt x="11252789" y="10932472"/>
                    <a:pt x="11795439" y="10189323"/>
                  </a:cubicBezTo>
                  <a:cubicBezTo>
                    <a:pt x="12454003" y="9287755"/>
                    <a:pt x="12643765" y="8114900"/>
                    <a:pt x="12578692" y="7000115"/>
                  </a:cubicBezTo>
                  <a:close/>
                </a:path>
              </a:pathLst>
            </a:custGeom>
            <a:blipFill>
              <a:blip r:embed="rId4"/>
              <a:stretch>
                <a:fillRect t="-2893" r="-58060" b="-13686"/>
              </a:stretch>
            </a:blipFill>
          </p:spPr>
          <p:txBody>
            <a:bodyPr/>
            <a:lstStyle/>
            <a:p>
              <a:endParaRPr lang="en-US"/>
            </a:p>
          </p:txBody>
        </p:sp>
      </p:grpSp>
      <p:sp>
        <p:nvSpPr>
          <p:cNvPr id="5" name="Google Shape;295;p27">
            <a:extLst>
              <a:ext uri="{FF2B5EF4-FFF2-40B4-BE49-F238E27FC236}">
                <a16:creationId xmlns:a16="http://schemas.microsoft.com/office/drawing/2014/main" id="{B2C0DE83-FEEE-1450-A6E8-300EB572DD92}"/>
              </a:ext>
            </a:extLst>
          </p:cNvPr>
          <p:cNvSpPr txBox="1"/>
          <p:nvPr/>
        </p:nvSpPr>
        <p:spPr>
          <a:xfrm>
            <a:off x="2918564" y="1078829"/>
            <a:ext cx="5811778" cy="3877985"/>
          </a:xfrm>
          <a:prstGeom prst="rect">
            <a:avLst/>
          </a:prstGeom>
          <a:noFill/>
          <a:ln>
            <a:noFill/>
          </a:ln>
        </p:spPr>
        <p:txBody>
          <a:bodyPr spcFirstLastPara="1" wrap="square" lIns="0" tIns="0" rIns="0" bIns="0" anchor="t" anchorCtr="0">
            <a:spAutoFit/>
          </a:bodyPr>
          <a:lstStyle/>
          <a:p>
            <a:pPr marL="457200" marR="0" lvl="0" indent="-457200" rtl="0">
              <a:lnSpc>
                <a:spcPct val="139990"/>
              </a:lnSpc>
              <a:spcBef>
                <a:spcPts val="0"/>
              </a:spcBef>
              <a:spcAft>
                <a:spcPts val="0"/>
              </a:spcAft>
              <a:buAutoNum type="arabicPeriod"/>
            </a:pPr>
            <a:r>
              <a:rPr lang="en" sz="2000" dirty="0">
                <a:solidFill>
                  <a:schemeClr val="dk1"/>
                </a:solidFill>
              </a:rPr>
              <a:t>Παρουσιάζοντα</a:t>
            </a:r>
            <a:r>
              <a:rPr lang="el-GR" sz="2000" dirty="0">
                <a:solidFill>
                  <a:schemeClr val="dk1"/>
                </a:solidFill>
              </a:rPr>
              <a:t>ι</a:t>
            </a:r>
            <a:r>
              <a:rPr lang="en" sz="2000" dirty="0">
                <a:solidFill>
                  <a:schemeClr val="dk1"/>
                </a:solidFill>
              </a:rPr>
              <a:t> δύο οικογένειες   </a:t>
            </a:r>
          </a:p>
          <a:p>
            <a:pPr marL="457200" marR="0" lvl="0" indent="-457200" rtl="0">
              <a:lnSpc>
                <a:spcPct val="139990"/>
              </a:lnSpc>
              <a:spcBef>
                <a:spcPts val="0"/>
              </a:spcBef>
              <a:spcAft>
                <a:spcPts val="0"/>
              </a:spcAft>
              <a:buAutoNum type="arabicPeriod"/>
            </a:pPr>
            <a:r>
              <a:rPr lang="en" sz="2000" dirty="0">
                <a:solidFill>
                  <a:schemeClr val="dk1"/>
                </a:solidFill>
              </a:rPr>
              <a:t>Ένα αγόρι και ένα κορίτσι συναντιούνται, ερωτεύονται και παντρεύονται, παρά τη διαφωνία των οικογενειών τους </a:t>
            </a:r>
          </a:p>
          <a:p>
            <a:pPr marL="457200" marR="0" lvl="0" indent="-457200" rtl="0">
              <a:lnSpc>
                <a:spcPct val="139990"/>
              </a:lnSpc>
              <a:spcBef>
                <a:spcPts val="0"/>
              </a:spcBef>
              <a:spcAft>
                <a:spcPts val="0"/>
              </a:spcAft>
              <a:buAutoNum type="arabicPeriod"/>
            </a:pPr>
            <a:r>
              <a:rPr lang="en" sz="2000" dirty="0">
                <a:solidFill>
                  <a:schemeClr val="dk1"/>
                </a:solidFill>
              </a:rPr>
              <a:t>Δύο δολοφονίες περιπλέκουν την κατάσταση για τον νεαρό, οδηγώντας τον σε εξορία </a:t>
            </a:r>
          </a:p>
          <a:p>
            <a:pPr marL="457200" marR="0" lvl="0" indent="-457200" rtl="0">
              <a:lnSpc>
                <a:spcPct val="139990"/>
              </a:lnSpc>
              <a:spcBef>
                <a:spcPts val="0"/>
              </a:spcBef>
              <a:spcAft>
                <a:spcPts val="0"/>
              </a:spcAft>
              <a:buAutoNum type="arabicPeriod"/>
            </a:pPr>
            <a:r>
              <a:rPr lang="en" sz="2000" dirty="0">
                <a:solidFill>
                  <a:schemeClr val="dk1"/>
                </a:solidFill>
              </a:rPr>
              <a:t>Το κορίτσι προσποιείται τον θάνατό της για να αποφύγει τον γάμο με κάποιον άλλο</a:t>
            </a:r>
          </a:p>
          <a:p>
            <a:pPr marL="457200" marR="0" lvl="0" indent="-457200" rtl="0">
              <a:lnSpc>
                <a:spcPct val="139990"/>
              </a:lnSpc>
              <a:spcBef>
                <a:spcPts val="0"/>
              </a:spcBef>
              <a:spcAft>
                <a:spcPts val="0"/>
              </a:spcAft>
              <a:buAutoNum type="arabicPeriod"/>
            </a:pPr>
            <a:r>
              <a:rPr lang="en" sz="2000" dirty="0">
                <a:solidFill>
                  <a:schemeClr val="dk1"/>
                </a:solidFill>
              </a:rPr>
              <a:t>Ο νεαρός και η </a:t>
            </a:r>
            <a:r>
              <a:rPr lang="el-GR" sz="2000" dirty="0">
                <a:solidFill>
                  <a:schemeClr val="dk1"/>
                </a:solidFill>
              </a:rPr>
              <a:t>κοπέλα</a:t>
            </a:r>
            <a:r>
              <a:rPr lang="en" sz="2000" dirty="0">
                <a:solidFill>
                  <a:schemeClr val="dk1"/>
                </a:solidFill>
              </a:rPr>
              <a:t> αυτοκτονούν</a:t>
            </a:r>
            <a:endParaRPr sz="2000" dirty="0">
              <a:solidFill>
                <a:schemeClr val="dk1"/>
              </a:solidFill>
            </a:endParaRPr>
          </a:p>
        </p:txBody>
      </p:sp>
      <p:sp>
        <p:nvSpPr>
          <p:cNvPr id="8" name="Google Shape;65;p13">
            <a:extLst>
              <a:ext uri="{FF2B5EF4-FFF2-40B4-BE49-F238E27FC236}">
                <a16:creationId xmlns:a16="http://schemas.microsoft.com/office/drawing/2014/main" id="{DFF3D04E-0568-B04B-0265-508A139AA15F}"/>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5"/>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p:cNvGrpSpPr/>
        <p:nvPr/>
      </p:nvGrpSpPr>
      <p:grpSpPr>
        <a:xfrm>
          <a:off x="0" y="0"/>
          <a:ext cx="0" cy="0"/>
          <a:chOff x="0" y="0"/>
          <a:chExt cx="0" cy="0"/>
        </a:xfrm>
      </p:grpSpPr>
      <p:sp>
        <p:nvSpPr>
          <p:cNvPr id="305" name="Google Shape;305;p28"/>
          <p:cNvSpPr txBox="1"/>
          <p:nvPr/>
        </p:nvSpPr>
        <p:spPr>
          <a:xfrm>
            <a:off x="2962275" y="43050"/>
            <a:ext cx="6181725" cy="1957587"/>
          </a:xfrm>
          <a:prstGeom prst="rect">
            <a:avLst/>
          </a:prstGeom>
          <a:noFill/>
          <a:ln>
            <a:noFill/>
          </a:ln>
        </p:spPr>
        <p:txBody>
          <a:bodyPr spcFirstLastPara="1" wrap="square" lIns="0" tIns="0" rIns="0" bIns="0" anchor="t" anchorCtr="0">
            <a:spAutoFit/>
          </a:bodyPr>
          <a:lstStyle/>
          <a:p>
            <a:pPr lvl="0">
              <a:lnSpc>
                <a:spcPct val="106000"/>
              </a:lnSpc>
            </a:pPr>
            <a:r>
              <a:rPr lang="en" sz="2400" b="1" dirty="0">
                <a:solidFill>
                  <a:srgbClr val="383936"/>
                </a:solidFill>
                <a:latin typeface="Arial Black" panose="020B0A04020102020204" pitchFamily="34" charset="0"/>
              </a:rPr>
              <a:t>Δομή ιστορίας για οπτικές αφηγήσεις </a:t>
            </a:r>
          </a:p>
          <a:p>
            <a:pPr lvl="0">
              <a:lnSpc>
                <a:spcPct val="106000"/>
              </a:lnSpc>
            </a:pPr>
            <a:r>
              <a:rPr lang="en" sz="2400" b="1" dirty="0">
                <a:solidFill>
                  <a:srgbClr val="383936"/>
                </a:solidFill>
                <a:latin typeface="Arial Black" panose="020B0A04020102020204" pitchFamily="34" charset="0"/>
              </a:rPr>
              <a:t>μέρος 2: </a:t>
            </a:r>
          </a:p>
          <a:p>
            <a:pPr marL="0" marR="0" lvl="0" indent="0" algn="l" rtl="0">
              <a:lnSpc>
                <a:spcPct val="106000"/>
              </a:lnSpc>
              <a:spcBef>
                <a:spcPts val="0"/>
              </a:spcBef>
              <a:spcAft>
                <a:spcPts val="0"/>
              </a:spcAft>
              <a:buNone/>
            </a:pPr>
            <a:endParaRPr lang="en" sz="2400" b="1" dirty="0">
              <a:solidFill>
                <a:srgbClr val="383936"/>
              </a:solidFill>
            </a:endParaRPr>
          </a:p>
          <a:p>
            <a:pPr lvl="0">
              <a:lnSpc>
                <a:spcPct val="106000"/>
              </a:lnSpc>
            </a:pPr>
            <a:r>
              <a:rPr lang="el-GR" sz="2400" b="1" i="1" dirty="0">
                <a:solidFill>
                  <a:schemeClr val="bg2">
                    <a:lumMod val="75000"/>
                  </a:schemeClr>
                </a:solidFill>
              </a:rPr>
              <a:t>Για να παραβείς τους κανόνες, πρέπει πρώτα να τους γνωρίζεις</a:t>
            </a:r>
            <a:endParaRPr lang="el-GR" sz="700" i="1" dirty="0">
              <a:solidFill>
                <a:schemeClr val="bg2">
                  <a:lumMod val="75000"/>
                </a:schemeClr>
              </a:solidFill>
            </a:endParaRPr>
          </a:p>
        </p:txBody>
      </p:sp>
      <p:sp>
        <p:nvSpPr>
          <p:cNvPr id="306" name="Google Shape;306;p28"/>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28"/>
          <p:cNvSpPr txBox="1"/>
          <p:nvPr/>
        </p:nvSpPr>
        <p:spPr>
          <a:xfrm>
            <a:off x="2294222" y="1832445"/>
            <a:ext cx="6918960" cy="3365024"/>
          </a:xfrm>
          <a:prstGeom prst="rect">
            <a:avLst/>
          </a:prstGeom>
          <a:noFill/>
          <a:ln>
            <a:noFill/>
          </a:ln>
        </p:spPr>
        <p:txBody>
          <a:bodyPr spcFirstLastPara="1" wrap="square" lIns="0" tIns="0" rIns="0" bIns="0" anchor="t" anchorCtr="0">
            <a:spAutoFit/>
          </a:bodyPr>
          <a:lstStyle/>
          <a:p>
            <a:pPr lvl="0">
              <a:lnSpc>
                <a:spcPct val="115000"/>
              </a:lnSpc>
              <a:spcBef>
                <a:spcPts val="1400"/>
              </a:spcBef>
              <a:buSzPts val="1100"/>
            </a:pPr>
            <a:r>
              <a:rPr lang="en" sz="1800" dirty="0">
                <a:solidFill>
                  <a:schemeClr val="dk1"/>
                </a:solidFill>
              </a:rPr>
              <a:t>   </a:t>
            </a:r>
            <a:r>
              <a:rPr lang="el-GR" sz="1800" dirty="0">
                <a:solidFill>
                  <a:schemeClr val="dk1"/>
                </a:solidFill>
              </a:rPr>
              <a:t>Μοντέλα όπως η πυραμίδα είναι απαραίτητα για να αποκτήσετε μια σταθερή βάση</a:t>
            </a:r>
            <a:r>
              <a:rPr lang="el-GR" sz="1800" b="1" dirty="0">
                <a:solidFill>
                  <a:schemeClr val="dk1"/>
                </a:solidFill>
              </a:rPr>
              <a:t>, αλλά</a:t>
            </a:r>
          </a:p>
          <a:p>
            <a:pPr marL="457200" lvl="0" indent="-342900">
              <a:buClr>
                <a:schemeClr val="dk1"/>
              </a:buClr>
              <a:buSzPts val="1800"/>
              <a:buAutoNum type="arabicPeriod"/>
            </a:pPr>
            <a:r>
              <a:rPr lang="el-GR" sz="1800" dirty="0">
                <a:solidFill>
                  <a:schemeClr val="dk1"/>
                </a:solidFill>
              </a:rPr>
              <a:t>Μπορούμε να αποκλίνουμε από τα μοντέλα, αρκεί να τα γνωρίζουμε</a:t>
            </a:r>
            <a:br>
              <a:rPr lang="el-GR" sz="1800" dirty="0">
                <a:solidFill>
                  <a:schemeClr val="dk1"/>
                </a:solidFill>
              </a:rPr>
            </a:br>
            <a:endParaRPr lang="el-GR" sz="1800" dirty="0">
              <a:solidFill>
                <a:schemeClr val="dk1"/>
              </a:solidFill>
            </a:endParaRPr>
          </a:p>
          <a:p>
            <a:pPr marL="457200" lvl="0" indent="-342900">
              <a:lnSpc>
                <a:spcPct val="115000"/>
              </a:lnSpc>
              <a:buClr>
                <a:schemeClr val="dk1"/>
              </a:buClr>
              <a:buSzPts val="1800"/>
              <a:buAutoNum type="arabicPeriod"/>
            </a:pPr>
            <a:r>
              <a:rPr lang="el-GR" sz="1800" dirty="0">
                <a:solidFill>
                  <a:schemeClr val="dk1"/>
                </a:solidFill>
              </a:rPr>
              <a:t>Τα νέα μέσα δημιουργούν κάθε φορά νέες συνθήκες και περιβάλλοντα αφήγησης. </a:t>
            </a:r>
          </a:p>
          <a:p>
            <a:pPr marL="457200" lvl="0" indent="-342900">
              <a:lnSpc>
                <a:spcPct val="115000"/>
              </a:lnSpc>
              <a:buClr>
                <a:schemeClr val="dk1"/>
              </a:buClr>
              <a:buSzPts val="1800"/>
              <a:buAutoNum type="arabicPeriod"/>
            </a:pPr>
            <a:endParaRPr lang="el-GR" sz="1800" dirty="0">
              <a:solidFill>
                <a:schemeClr val="dk1"/>
              </a:solidFill>
            </a:endParaRPr>
          </a:p>
          <a:p>
            <a:pPr marL="457200" lvl="0" indent="-342900">
              <a:lnSpc>
                <a:spcPct val="115000"/>
              </a:lnSpc>
              <a:buClr>
                <a:schemeClr val="dk1"/>
              </a:buClr>
              <a:buSzPts val="1800"/>
              <a:buAutoNum type="arabicPeriod"/>
            </a:pPr>
            <a:r>
              <a:rPr lang="el-GR" sz="1800" dirty="0">
                <a:solidFill>
                  <a:schemeClr val="dk1"/>
                </a:solidFill>
              </a:rPr>
              <a:t>Τα ψηφιακά μέσα είναι γνωστά για το ότι σπάνε τη συνέχεια των αφηγήσεων.</a:t>
            </a:r>
          </a:p>
        </p:txBody>
      </p:sp>
      <p:sp>
        <p:nvSpPr>
          <p:cNvPr id="309" name="Google Shape;309;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A4819BA6-E950-7E17-813C-5BE094445641}"/>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a16="http://schemas.microsoft.com/office/drawing/2014/main" id="{4C0DE931-22F4-35AC-4694-79F7A9AC9E64}"/>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3D6B31FE-0841-2D2D-713E-29E5E7B578DD}"/>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a:extLst>
              <a:ext uri="{FF2B5EF4-FFF2-40B4-BE49-F238E27FC236}">
                <a16:creationId xmlns:a16="http://schemas.microsoft.com/office/drawing/2014/main" id="{5AD61F42-4B0B-D657-3A60-A6D545AA5D60}"/>
              </a:ext>
            </a:extLst>
          </p:cNvPr>
          <p:cNvSpPr/>
          <p:nvPr/>
        </p:nvSpPr>
        <p:spPr>
          <a:xfrm rot="661030">
            <a:off x="-266179" y="-215990"/>
            <a:ext cx="2658967" cy="2954455"/>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4"/>
            <a:stretch>
              <a:fillRect r="-45565"/>
            </a:stretch>
          </a:blipFill>
        </p:spPr>
        <p:txBody>
          <a:bodyPr/>
          <a:lstStyle/>
          <a:p>
            <a:endParaRPr lang="en-US"/>
          </a:p>
        </p:txBody>
      </p:sp>
      <p:sp>
        <p:nvSpPr>
          <p:cNvPr id="5" name="Google Shape;65;p13">
            <a:extLst>
              <a:ext uri="{FF2B5EF4-FFF2-40B4-BE49-F238E27FC236}">
                <a16:creationId xmlns:a16="http://schemas.microsoft.com/office/drawing/2014/main" id="{B2FA6BBB-C9F0-9B1B-7D64-08A210318951}"/>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5"/>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p:cNvGrpSpPr/>
        <p:nvPr/>
      </p:nvGrpSpPr>
      <p:grpSpPr>
        <a:xfrm>
          <a:off x="0" y="0"/>
          <a:ext cx="0" cy="0"/>
          <a:chOff x="0" y="0"/>
          <a:chExt cx="0" cy="0"/>
        </a:xfrm>
      </p:grpSpPr>
      <p:sp>
        <p:nvSpPr>
          <p:cNvPr id="361" name="Google Shape;361;p33"/>
          <p:cNvSpPr/>
          <p:nvPr/>
        </p:nvSpPr>
        <p:spPr>
          <a:xfrm rot="-6179677">
            <a:off x="6565822"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p:cNvSpPr/>
          <p:nvPr/>
        </p:nvSpPr>
        <p:spPr>
          <a:xfrm>
            <a:off x="6158897"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33"/>
          <p:cNvSpPr txBox="1"/>
          <p:nvPr/>
        </p:nvSpPr>
        <p:spPr>
          <a:xfrm>
            <a:off x="281353" y="445946"/>
            <a:ext cx="6506063" cy="430887"/>
          </a:xfrm>
          <a:prstGeom prst="rect">
            <a:avLst/>
          </a:prstGeom>
          <a:noFill/>
          <a:ln>
            <a:noFill/>
          </a:ln>
        </p:spPr>
        <p:txBody>
          <a:bodyPr spcFirstLastPara="1" wrap="square" lIns="0" tIns="0" rIns="0" bIns="0" anchor="t" anchorCtr="0">
            <a:spAutoFit/>
          </a:bodyPr>
          <a:lstStyle/>
          <a:p>
            <a:pPr lvl="0">
              <a:lnSpc>
                <a:spcPct val="139979"/>
              </a:lnSpc>
            </a:pPr>
            <a:r>
              <a:rPr lang="el-GR" sz="2000" b="1" dirty="0">
                <a:solidFill>
                  <a:schemeClr val="tx1"/>
                </a:solidFill>
                <a:latin typeface="Arial Black" panose="020B0A04020102020204" pitchFamily="34" charset="0"/>
              </a:rPr>
              <a:t>Πρακτική δραστηριότητα: Μια «κλασική» δομή   </a:t>
            </a:r>
            <a:endParaRPr lang="el-GR" sz="600" dirty="0">
              <a:solidFill>
                <a:schemeClr val="tx1"/>
              </a:solidFill>
              <a:latin typeface="Arial Black" panose="020B0A04020102020204" pitchFamily="34" charset="0"/>
            </a:endParaRPr>
          </a:p>
        </p:txBody>
      </p:sp>
      <p:sp>
        <p:nvSpPr>
          <p:cNvPr id="365" name="Google Shape;365;p3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33"/>
          <p:cNvSpPr txBox="1"/>
          <p:nvPr/>
        </p:nvSpPr>
        <p:spPr>
          <a:xfrm>
            <a:off x="117764" y="1277551"/>
            <a:ext cx="7138594" cy="2884873"/>
          </a:xfrm>
          <a:prstGeom prst="rect">
            <a:avLst/>
          </a:prstGeom>
          <a:noFill/>
          <a:ln>
            <a:noFill/>
          </a:ln>
        </p:spPr>
        <p:txBody>
          <a:bodyPr spcFirstLastPara="1" wrap="square" lIns="91425" tIns="91425" rIns="91425" bIns="91425" anchor="t" anchorCtr="0">
            <a:noAutofit/>
          </a:bodyPr>
          <a:lstStyle/>
          <a:p>
            <a:pPr marL="457200" lvl="0" indent="-457200">
              <a:buClr>
                <a:schemeClr val="tx1"/>
              </a:buClr>
              <a:buFont typeface="+mj-lt"/>
              <a:buAutoNum type="arabicPeriod"/>
            </a:pPr>
            <a:r>
              <a:rPr lang="en-US" sz="1700" dirty="0">
                <a:solidFill>
                  <a:schemeClr val="tx1"/>
                </a:solidFill>
              </a:rPr>
              <a:t>Παρα</a:t>
            </a:r>
            <a:r>
              <a:rPr lang="en-US" sz="1700" dirty="0" err="1">
                <a:solidFill>
                  <a:schemeClr val="tx1"/>
                </a:solidFill>
              </a:rPr>
              <a:t>κολουθήστε</a:t>
            </a:r>
            <a:r>
              <a:rPr lang="en-US" sz="1700" dirty="0">
                <a:solidFill>
                  <a:schemeClr val="tx1"/>
                </a:solidFill>
              </a:rPr>
              <a:t> </a:t>
            </a:r>
            <a:r>
              <a:rPr lang="en-US" sz="1700" dirty="0" err="1">
                <a:solidFill>
                  <a:schemeClr val="tx1"/>
                </a:solidFill>
              </a:rPr>
              <a:t>το</a:t>
            </a:r>
            <a:r>
              <a:rPr lang="en-US" sz="1700" dirty="0">
                <a:solidFill>
                  <a:schemeClr val="tx1"/>
                </a:solidFill>
              </a:rPr>
              <a:t> β</a:t>
            </a:r>
            <a:r>
              <a:rPr lang="en-US" sz="1700" dirty="0" err="1">
                <a:solidFill>
                  <a:schemeClr val="tx1"/>
                </a:solidFill>
              </a:rPr>
              <a:t>ίντεο</a:t>
            </a:r>
            <a:r>
              <a:rPr lang="en-US" sz="1700" dirty="0">
                <a:solidFill>
                  <a:schemeClr val="tx1"/>
                </a:solidFill>
              </a:rPr>
              <a:t> </a:t>
            </a:r>
            <a:r>
              <a:rPr lang="en-US" sz="1800" dirty="0" err="1">
                <a:solidFill>
                  <a:schemeClr val="tx1"/>
                </a:solidFill>
              </a:rPr>
              <a:t>με</a:t>
            </a:r>
            <a:r>
              <a:rPr lang="en-US" sz="1800" dirty="0">
                <a:solidFill>
                  <a:schemeClr val="tx1"/>
                </a:solidFill>
              </a:rPr>
              <a:t> </a:t>
            </a:r>
            <a:r>
              <a:rPr lang="en-US" sz="1800" dirty="0" err="1">
                <a:solidFill>
                  <a:schemeClr val="tx1"/>
                </a:solidFill>
              </a:rPr>
              <a:t>τίτλο</a:t>
            </a:r>
            <a:r>
              <a:rPr lang="el-GR" sz="1800" dirty="0">
                <a:solidFill>
                  <a:schemeClr val="tx1"/>
                </a:solidFill>
              </a:rPr>
              <a:t> </a:t>
            </a:r>
            <a:r>
              <a:rPr lang="en-US" sz="1800" i="1" u="sng" dirty="0">
                <a:solidFill>
                  <a:schemeClr val="bg1"/>
                </a:solidFill>
                <a:hlinkClick r:id="rId6">
                  <a:extLst>
                    <a:ext uri="{A12FA001-AC4F-418D-AE19-62706E023703}">
                      <ahyp:hlinkClr xmlns:ahyp="http://schemas.microsoft.com/office/drawing/2018/hyperlinkcolor" val="tx"/>
                    </a:ext>
                  </a:extLst>
                </a:hlinkClick>
              </a:rPr>
              <a:t>“The Underdogs</a:t>
            </a:r>
            <a:r>
              <a:rPr lang="en-US" i="1" u="sng" dirty="0">
                <a:solidFill>
                  <a:schemeClr val="bg1"/>
                </a:solidFill>
                <a:hlinkClick r:id="rId6">
                  <a:extLst>
                    <a:ext uri="{A12FA001-AC4F-418D-AE19-62706E023703}">
                      <ahyp:hlinkClr xmlns:ahyp="http://schemas.microsoft.com/office/drawing/2018/hyperlinkcolor" val="tx"/>
                    </a:ext>
                  </a:extLst>
                </a:hlinkClick>
              </a:rPr>
              <a:t>”</a:t>
            </a:r>
            <a:endParaRPr lang="en-US" sz="1700" dirty="0">
              <a:solidFill>
                <a:schemeClr val="bg1"/>
              </a:solidFill>
            </a:endParaRP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marL="457200" lvl="0" indent="-457200">
              <a:buClr>
                <a:schemeClr val="tx1"/>
              </a:buClr>
              <a:buFont typeface="+mj-lt"/>
              <a:buAutoNum type="arabicPeriod"/>
            </a:pPr>
            <a:r>
              <a:rPr lang="en-US" sz="1700" dirty="0" err="1">
                <a:solidFill>
                  <a:schemeClr val="tx1"/>
                </a:solidFill>
              </a:rPr>
              <a:t>Προσδιορίστε</a:t>
            </a:r>
            <a:r>
              <a:rPr lang="en-US" sz="1700" dirty="0">
                <a:solidFill>
                  <a:schemeClr val="tx1"/>
                </a:solidFill>
              </a:rPr>
              <a:t> τα </a:t>
            </a:r>
            <a:r>
              <a:rPr lang="en-US" sz="1700" dirty="0" err="1">
                <a:solidFill>
                  <a:schemeClr val="tx1"/>
                </a:solidFill>
              </a:rPr>
              <a:t>στοιχεί</a:t>
            </a:r>
            <a:r>
              <a:rPr lang="en-US" sz="1700" dirty="0">
                <a:solidFill>
                  <a:schemeClr val="tx1"/>
                </a:solidFill>
              </a:rPr>
              <a:t>α της δομής της ιστορίας. </a:t>
            </a:r>
            <a:r>
              <a:rPr lang="en-US" sz="1700" dirty="0" err="1">
                <a:solidFill>
                  <a:schemeClr val="tx1"/>
                </a:solidFill>
              </a:rPr>
              <a:t>Πόσος</a:t>
            </a:r>
            <a:r>
              <a:rPr lang="en-US" sz="1700" dirty="0">
                <a:solidFill>
                  <a:schemeClr val="tx1"/>
                </a:solidFill>
              </a:rPr>
              <a:t> </a:t>
            </a:r>
            <a:r>
              <a:rPr lang="en-US" sz="1700" dirty="0" err="1">
                <a:solidFill>
                  <a:schemeClr val="tx1"/>
                </a:solidFill>
              </a:rPr>
              <a:t>χρόνος</a:t>
            </a:r>
            <a:r>
              <a:rPr lang="en-US" sz="1700" dirty="0">
                <a:solidFill>
                  <a:schemeClr val="tx1"/>
                </a:solidFill>
              </a:rPr>
              <a:t> </a:t>
            </a:r>
            <a:r>
              <a:rPr lang="en-US" sz="1700" dirty="0" err="1">
                <a:solidFill>
                  <a:schemeClr val="tx1"/>
                </a:solidFill>
              </a:rPr>
              <a:t>χρειάζετ</a:t>
            </a:r>
            <a:r>
              <a:rPr lang="en-US" sz="1700" dirty="0">
                <a:solidFill>
                  <a:schemeClr val="tx1"/>
                </a:solidFill>
              </a:rPr>
              <a:t>αι για να ξεδιπλωθούν τα διάφορα μέρη της ιστορίας;</a:t>
            </a:r>
          </a:p>
          <a:p>
            <a:pPr marL="457200" lvl="0" indent="-457200" algn="l" rtl="0">
              <a:spcBef>
                <a:spcPts val="0"/>
              </a:spcBef>
              <a:spcAft>
                <a:spcPts val="0"/>
              </a:spcAft>
              <a:buClr>
                <a:schemeClr val="tx1"/>
              </a:buClr>
              <a:buFont typeface="+mj-lt"/>
              <a:buAutoNum type="arabicPeriod"/>
            </a:pPr>
            <a:endParaRPr lang="en-US" sz="1700" dirty="0">
              <a:solidFill>
                <a:schemeClr val="tx1"/>
              </a:solidFill>
            </a:endParaRPr>
          </a:p>
          <a:p>
            <a:pPr marL="457200" lvl="0" indent="-457200">
              <a:buClr>
                <a:schemeClr val="tx1"/>
              </a:buClr>
              <a:buFont typeface="+mj-lt"/>
              <a:buAutoNum type="arabicPeriod"/>
            </a:pPr>
            <a:r>
              <a:rPr lang="en-US" sz="1700" dirty="0" err="1">
                <a:solidFill>
                  <a:schemeClr val="tx1"/>
                </a:solidFill>
              </a:rPr>
              <a:t>Πώς</a:t>
            </a:r>
            <a:r>
              <a:rPr lang="en-US" sz="1700" dirty="0">
                <a:solidFill>
                  <a:schemeClr val="tx1"/>
                </a:solidFill>
              </a:rPr>
              <a:t> σας </a:t>
            </a:r>
            <a:r>
              <a:rPr lang="en-US" sz="1700" dirty="0" err="1">
                <a:solidFill>
                  <a:schemeClr val="tx1"/>
                </a:solidFill>
              </a:rPr>
              <a:t>κάνει</a:t>
            </a:r>
            <a:r>
              <a:rPr lang="en-US" sz="1700" dirty="0">
                <a:solidFill>
                  <a:schemeClr val="tx1"/>
                </a:solidFill>
              </a:rPr>
              <a:t> να </a:t>
            </a:r>
            <a:r>
              <a:rPr lang="en-US" sz="1700" dirty="0" err="1">
                <a:solidFill>
                  <a:schemeClr val="tx1"/>
                </a:solidFill>
              </a:rPr>
              <a:t>νιώθετε</a:t>
            </a:r>
            <a:r>
              <a:rPr lang="en-US" sz="1700" dirty="0">
                <a:solidFill>
                  <a:schemeClr val="tx1"/>
                </a:solidFill>
              </a:rPr>
              <a:t> α</a:t>
            </a:r>
            <a:r>
              <a:rPr lang="en-US" sz="1700" dirty="0" err="1">
                <a:solidFill>
                  <a:schemeClr val="tx1"/>
                </a:solidFill>
              </a:rPr>
              <a:t>υτή</a:t>
            </a:r>
            <a:r>
              <a:rPr lang="en-US" sz="1700" dirty="0">
                <a:solidFill>
                  <a:schemeClr val="tx1"/>
                </a:solidFill>
              </a:rPr>
              <a:t> η </a:t>
            </a:r>
            <a:r>
              <a:rPr lang="en-US" sz="1700" dirty="0" err="1">
                <a:solidFill>
                  <a:schemeClr val="tx1"/>
                </a:solidFill>
              </a:rPr>
              <a:t>ιστορί</a:t>
            </a:r>
            <a:r>
              <a:rPr lang="en-US" sz="1700" dirty="0">
                <a:solidFill>
                  <a:schemeClr val="tx1"/>
                </a:solidFill>
              </a:rPr>
              <a:t>α;</a:t>
            </a:r>
          </a:p>
          <a:p>
            <a:pPr marL="457200" lvl="0" indent="-457200" algn="l" rtl="0">
              <a:spcBef>
                <a:spcPts val="0"/>
              </a:spcBef>
              <a:spcAft>
                <a:spcPts val="0"/>
              </a:spcAft>
              <a:buClr>
                <a:schemeClr val="tx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lvl="0" algn="l" rtl="0">
              <a:spcBef>
                <a:spcPts val="0"/>
              </a:spcBef>
              <a:spcAft>
                <a:spcPts val="0"/>
              </a:spcAft>
              <a:buClr>
                <a:schemeClr val="tx1"/>
              </a:buClr>
            </a:pPr>
            <a:endParaRPr lang="en-US" sz="1700" dirty="0">
              <a:solidFill>
                <a:schemeClr val="tx1"/>
              </a:solidFill>
            </a:endParaRPr>
          </a:p>
          <a:p>
            <a:pPr lvl="0" algn="l" rtl="0">
              <a:spcBef>
                <a:spcPts val="0"/>
              </a:spcBef>
              <a:spcAft>
                <a:spcPts val="0"/>
              </a:spcAft>
              <a:buClr>
                <a:schemeClr val="bg1"/>
              </a:buClr>
            </a:pPr>
            <a:endParaRPr lang="en-US" sz="1700" dirty="0">
              <a:solidFill>
                <a:schemeClr val="tx1"/>
              </a:solidFill>
            </a:endParaRPr>
          </a:p>
        </p:txBody>
      </p:sp>
      <p:sp>
        <p:nvSpPr>
          <p:cNvPr id="2" name="Google Shape;65;p13">
            <a:extLst>
              <a:ext uri="{FF2B5EF4-FFF2-40B4-BE49-F238E27FC236}">
                <a16:creationId xmlns:a16="http://schemas.microsoft.com/office/drawing/2014/main" id="{56753CBE-C26C-57E7-56F0-EE7F0257BD29}"/>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7"/>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a:extLst>
            <a:ext uri="{FF2B5EF4-FFF2-40B4-BE49-F238E27FC236}">
              <a16:creationId xmlns:a16="http://schemas.microsoft.com/office/drawing/2014/main" id="{7360A8A2-FC45-6BBC-EB95-5A34D461B908}"/>
            </a:ext>
          </a:extLst>
        </p:cNvPr>
        <p:cNvGrpSpPr/>
        <p:nvPr/>
      </p:nvGrpSpPr>
      <p:grpSpPr>
        <a:xfrm>
          <a:off x="0" y="0"/>
          <a:ext cx="0" cy="0"/>
          <a:chOff x="0" y="0"/>
          <a:chExt cx="0" cy="0"/>
        </a:xfrm>
      </p:grpSpPr>
      <p:sp>
        <p:nvSpPr>
          <p:cNvPr id="98" name="Google Shape;98;p16">
            <a:extLst>
              <a:ext uri="{FF2B5EF4-FFF2-40B4-BE49-F238E27FC236}">
                <a16:creationId xmlns:a16="http://schemas.microsoft.com/office/drawing/2014/main" id="{7709B1AE-E59C-AC9C-0F91-F4A8509631A1}"/>
              </a:ext>
            </a:extLst>
          </p:cNvPr>
          <p:cNvSpPr/>
          <p:nvPr/>
        </p:nvSpPr>
        <p:spPr>
          <a:xfrm rot="-1378363">
            <a:off x="5559550" y="3058061"/>
            <a:ext cx="2398143" cy="2439083"/>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a:extLst>
              <a:ext uri="{FF2B5EF4-FFF2-40B4-BE49-F238E27FC236}">
                <a16:creationId xmlns:a16="http://schemas.microsoft.com/office/drawing/2014/main" id="{F9B05A8D-0EBC-18F0-107A-66DB33EB8E8F}"/>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a:extLst>
              <a:ext uri="{FF2B5EF4-FFF2-40B4-BE49-F238E27FC236}">
                <a16:creationId xmlns:a16="http://schemas.microsoft.com/office/drawing/2014/main" id="{8E31B333-08C5-9481-785F-D7BB11F7B3FB}"/>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a:extLst>
              <a:ext uri="{FF2B5EF4-FFF2-40B4-BE49-F238E27FC236}">
                <a16:creationId xmlns:a16="http://schemas.microsoft.com/office/drawing/2014/main" id="{AF0D66C2-9B3D-7187-EC45-09F9187A68FF}"/>
              </a:ext>
            </a:extLst>
          </p:cNvPr>
          <p:cNvSpPr/>
          <p:nvPr/>
        </p:nvSpPr>
        <p:spPr>
          <a:xfrm>
            <a:off x="6095999" y="2848031"/>
            <a:ext cx="2451615" cy="2415221"/>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a:extLst>
              <a:ext uri="{FF2B5EF4-FFF2-40B4-BE49-F238E27FC236}">
                <a16:creationId xmlns:a16="http://schemas.microsoft.com/office/drawing/2014/main" id="{136A54EF-4684-C646-502F-CB363919C575}"/>
              </a:ext>
            </a:extLst>
          </p:cNvPr>
          <p:cNvSpPr txBox="1"/>
          <p:nvPr/>
        </p:nvSpPr>
        <p:spPr>
          <a:xfrm>
            <a:off x="257146" y="325333"/>
            <a:ext cx="5214014" cy="797782"/>
          </a:xfrm>
          <a:prstGeom prst="rect">
            <a:avLst/>
          </a:prstGeom>
          <a:noFill/>
          <a:ln>
            <a:noFill/>
          </a:ln>
        </p:spPr>
        <p:txBody>
          <a:bodyPr spcFirstLastPara="1" wrap="square" lIns="0" tIns="0" rIns="0" bIns="0" anchor="t" anchorCtr="0">
            <a:spAutoFit/>
          </a:bodyPr>
          <a:lstStyle/>
          <a:p>
            <a:pPr lvl="0">
              <a:lnSpc>
                <a:spcPct val="107916"/>
              </a:lnSpc>
              <a:buClr>
                <a:schemeClr val="dk1"/>
              </a:buClr>
              <a:buSzPts val="1100"/>
            </a:pPr>
            <a:r>
              <a:rPr lang="el-GR" sz="2400" b="1" dirty="0">
                <a:solidFill>
                  <a:schemeClr val="lt1"/>
                </a:solidFill>
                <a:latin typeface="Arial Black" panose="020B0A04020102020204" pitchFamily="34" charset="0"/>
              </a:rPr>
              <a:t>Πώς οι ιστορίες δημιουργούν συναισθηματική σύνδεση</a:t>
            </a:r>
          </a:p>
        </p:txBody>
      </p:sp>
      <p:sp>
        <p:nvSpPr>
          <p:cNvPr id="103" name="Google Shape;103;p16">
            <a:extLst>
              <a:ext uri="{FF2B5EF4-FFF2-40B4-BE49-F238E27FC236}">
                <a16:creationId xmlns:a16="http://schemas.microsoft.com/office/drawing/2014/main" id="{98AAAE48-3109-93B7-E78F-F08B309E20F6}"/>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 name="Google Shape;367;p33">
            <a:extLst>
              <a:ext uri="{FF2B5EF4-FFF2-40B4-BE49-F238E27FC236}">
                <a16:creationId xmlns:a16="http://schemas.microsoft.com/office/drawing/2014/main" id="{D954092D-6653-1FEF-2790-4BC292AE7465}"/>
              </a:ext>
            </a:extLst>
          </p:cNvPr>
          <p:cNvSpPr txBox="1"/>
          <p:nvPr/>
        </p:nvSpPr>
        <p:spPr>
          <a:xfrm>
            <a:off x="57436" y="1123115"/>
            <a:ext cx="6525725" cy="9588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Προσωπική προοπτική</a:t>
            </a:r>
            <a:r>
              <a:rPr lang="en-US" dirty="0">
                <a:solidFill>
                  <a:schemeClr val="lt1"/>
                </a:solidFill>
              </a:rPr>
              <a:t>: Κάθε ιστορία χρησιμοποιεί μια ατομική φωνή ή έναν αναγνωρίσιμο χαρακτήρα.</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Συναισθηματικοί παράγοντες</a:t>
            </a:r>
            <a:r>
              <a:rPr lang="en-US" dirty="0">
                <a:solidFill>
                  <a:schemeClr val="lt1"/>
                </a:solidFill>
              </a:rPr>
              <a:t>: Η μουσική, ο τόνος της φωνής, τα οπτικά στοιχεία και ο ρυθμός προκαλούν ενσυναίσθηση.</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Θέματα με τα οποία μπορεί κανείς να ταυτιστεί</a:t>
            </a:r>
            <a:r>
              <a:rPr lang="en-US" dirty="0">
                <a:solidFill>
                  <a:schemeClr val="lt1"/>
                </a:solidFill>
              </a:rPr>
              <a:t>: Ελευθερία (Walls), ανθρώπινη αξιοπρέπεια (Renia Spiegel).</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Αυθεντικότητα</a:t>
            </a:r>
            <a:r>
              <a:rPr lang="en-US" dirty="0">
                <a:solidFill>
                  <a:schemeClr val="lt1"/>
                </a:solidFill>
              </a:rPr>
              <a:t>: Οι αληθινές ή ημι-αληθινές εμπειρίες κάνουν το κοινό </a:t>
            </a:r>
            <a:r>
              <a:rPr lang="en-US" b="1" u="sng" dirty="0">
                <a:solidFill>
                  <a:schemeClr val="lt1"/>
                </a:solidFill>
              </a:rPr>
              <a:t>να νιώσει </a:t>
            </a:r>
            <a:r>
              <a:rPr lang="en-US" dirty="0">
                <a:solidFill>
                  <a:schemeClr val="lt1"/>
                </a:solidFill>
              </a:rPr>
              <a:t>και όχι απλώς να καταλάβει.</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err="1">
                <a:solidFill>
                  <a:schemeClr val="lt1"/>
                </a:solidFill>
              </a:rPr>
              <a:t>Κοιν</a:t>
            </a:r>
            <a:r>
              <a:rPr lang="el-GR" b="1" dirty="0" err="1">
                <a:solidFill>
                  <a:schemeClr val="lt1"/>
                </a:solidFill>
              </a:rPr>
              <a:t>ός</a:t>
            </a:r>
            <a:r>
              <a:rPr lang="en-US" b="1" dirty="0">
                <a:solidFill>
                  <a:schemeClr val="lt1"/>
                </a:solidFill>
              </a:rPr>
              <a:t> </a:t>
            </a:r>
            <a:r>
              <a:rPr lang="el-GR" b="1" dirty="0">
                <a:solidFill>
                  <a:schemeClr val="lt1"/>
                </a:solidFill>
              </a:rPr>
              <a:t>προβληματισμός</a:t>
            </a:r>
            <a:r>
              <a:rPr lang="en-US" dirty="0">
                <a:solidFill>
                  <a:schemeClr val="lt1"/>
                </a:solidFill>
              </a:rPr>
              <a:t>: Οι ιστορίες προσκαλούν τους θεατές να συγκρίνουν τα δικά τους συναισθήματα και αξίες.</a:t>
            </a:r>
            <a:endParaRPr dirty="0">
              <a:solidFill>
                <a:schemeClr val="lt1"/>
              </a:solidFill>
            </a:endParaRPr>
          </a:p>
        </p:txBody>
      </p:sp>
      <p:sp>
        <p:nvSpPr>
          <p:cNvPr id="2" name="Google Shape;65;p13">
            <a:extLst>
              <a:ext uri="{FF2B5EF4-FFF2-40B4-BE49-F238E27FC236}">
                <a16:creationId xmlns:a16="http://schemas.microsoft.com/office/drawing/2014/main" id="{B8C1B00F-BFA9-C173-F410-E45CA698694B}"/>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8"/>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459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p:cNvGrpSpPr/>
        <p:nvPr/>
      </p:nvGrpSpPr>
      <p:grpSpPr>
        <a:xfrm>
          <a:off x="0" y="0"/>
          <a:ext cx="0" cy="0"/>
          <a:chOff x="0" y="0"/>
          <a:chExt cx="0" cy="0"/>
        </a:xfrm>
      </p:grpSpPr>
      <p:sp>
        <p:nvSpPr>
          <p:cNvPr id="315" name="Google Shape;315;p29"/>
          <p:cNvSpPr txBox="1"/>
          <p:nvPr/>
        </p:nvSpPr>
        <p:spPr>
          <a:xfrm>
            <a:off x="207862" y="90821"/>
            <a:ext cx="7044708" cy="604268"/>
          </a:xfrm>
          <a:prstGeom prst="rect">
            <a:avLst/>
          </a:prstGeom>
          <a:noFill/>
          <a:ln>
            <a:noFill/>
          </a:ln>
        </p:spPr>
        <p:txBody>
          <a:bodyPr spcFirstLastPara="1" wrap="square" lIns="0" tIns="0" rIns="0" bIns="0" anchor="t" anchorCtr="0">
            <a:spAutoFit/>
          </a:bodyPr>
          <a:lstStyle/>
          <a:p>
            <a:pPr lvl="0">
              <a:lnSpc>
                <a:spcPct val="115000"/>
              </a:lnSpc>
              <a:spcBef>
                <a:spcPts val="1400"/>
              </a:spcBef>
              <a:buClr>
                <a:schemeClr val="dk1"/>
              </a:buClr>
              <a:buSzPts val="1100"/>
            </a:pPr>
            <a:r>
              <a:rPr lang="el-GR" sz="2400" b="1" u="sng" dirty="0">
                <a:solidFill>
                  <a:schemeClr val="tx1"/>
                </a:solidFill>
              </a:rPr>
              <a:t>Πραγματικά παραδείγματα ψηφιακής αφήγησης</a:t>
            </a:r>
          </a:p>
        </p:txBody>
      </p:sp>
      <p:sp>
        <p:nvSpPr>
          <p:cNvPr id="317" name="Google Shape;317;p29"/>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 name="Google Shape;315;p29">
            <a:extLst>
              <a:ext uri="{FF2B5EF4-FFF2-40B4-BE49-F238E27FC236}">
                <a16:creationId xmlns:a16="http://schemas.microsoft.com/office/drawing/2014/main" id="{133CA9B0-F662-45CD-879D-1F62C7B2618D}"/>
              </a:ext>
            </a:extLst>
          </p:cNvPr>
          <p:cNvSpPr txBox="1"/>
          <p:nvPr/>
        </p:nvSpPr>
        <p:spPr>
          <a:xfrm>
            <a:off x="328800" y="1185877"/>
            <a:ext cx="4944658"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6">
                  <a:extLst>
                    <a:ext uri="{A12FA001-AC4F-418D-AE19-62706E023703}">
                      <ahyp:hlinkClr xmlns:ahyp="http://schemas.microsoft.com/office/drawing/2018/hyperlinkcolor" val="tx"/>
                    </a:ext>
                  </a:extLst>
                </a:hlinkClick>
              </a:rPr>
              <a:t>Το ημερολόγιο της Ρένια Σπίγκελ</a:t>
            </a:r>
            <a:endParaRPr sz="2400" b="1" dirty="0">
              <a:solidFill>
                <a:schemeClr val="accent1">
                  <a:lumMod val="50000"/>
                </a:schemeClr>
              </a:solidFill>
            </a:endParaRPr>
          </a:p>
        </p:txBody>
      </p:sp>
      <p:sp>
        <p:nvSpPr>
          <p:cNvPr id="4" name="Google Shape;316;p29">
            <a:extLst>
              <a:ext uri="{FF2B5EF4-FFF2-40B4-BE49-F238E27FC236}">
                <a16:creationId xmlns:a16="http://schemas.microsoft.com/office/drawing/2014/main" id="{479CB5E7-1F70-54BE-3CC3-28C93AE6618B}"/>
              </a:ext>
            </a:extLst>
          </p:cNvPr>
          <p:cNvSpPr txBox="1"/>
          <p:nvPr/>
        </p:nvSpPr>
        <p:spPr>
          <a:xfrm>
            <a:off x="328800" y="2126788"/>
            <a:ext cx="5554500" cy="23267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dirty="0">
                <a:solidFill>
                  <a:schemeClr val="tx1"/>
                </a:solidFill>
              </a:rPr>
              <a:t>Ταινίες μικρού μήκους από το Εβραϊκό </a:t>
            </a:r>
            <a:r>
              <a:rPr lang="en-US" sz="1800" dirty="0" err="1">
                <a:solidFill>
                  <a:schemeClr val="tx1"/>
                </a:solidFill>
              </a:rPr>
              <a:t>Μουσείο</a:t>
            </a:r>
            <a:r>
              <a:rPr lang="en-US" sz="1800" dirty="0">
                <a:solidFill>
                  <a:schemeClr val="tx1"/>
                </a:solidFill>
              </a:rPr>
              <a:t> Galicia, π</a:t>
            </a:r>
            <a:r>
              <a:rPr lang="en-US" sz="1800" dirty="0" err="1">
                <a:solidFill>
                  <a:schemeClr val="tx1"/>
                </a:solidFill>
              </a:rPr>
              <a:t>ου</a:t>
            </a:r>
            <a:r>
              <a:rPr lang="en-US" sz="1800" dirty="0">
                <a:solidFill>
                  <a:schemeClr val="tx1"/>
                </a:solidFill>
              </a:rPr>
              <a:t> μετατρέπουν ένα πραγματικό ημερολόγιο σε εργαλείο μάθησης για τα ανθρώπινα δικαιώματα.</a:t>
            </a:r>
          </a:p>
          <a:p>
            <a:pPr marL="0" marR="0" lvl="0" indent="0" algn="l" rtl="0">
              <a:lnSpc>
                <a:spcPct val="140000"/>
              </a:lnSpc>
              <a:spcBef>
                <a:spcPts val="0"/>
              </a:spcBef>
              <a:spcAft>
                <a:spcPts val="0"/>
              </a:spcAft>
              <a:buNone/>
            </a:pPr>
            <a:endParaRPr lang="en-US" sz="1800" dirty="0">
              <a:solidFill>
                <a:schemeClr val="tx1"/>
              </a:solidFill>
            </a:endParaRPr>
          </a:p>
          <a:p>
            <a:pPr marL="0" marR="0" lvl="0" indent="0" algn="l" rtl="0">
              <a:lnSpc>
                <a:spcPct val="140000"/>
              </a:lnSpc>
              <a:spcBef>
                <a:spcPts val="0"/>
              </a:spcBef>
              <a:spcAft>
                <a:spcPts val="0"/>
              </a:spcAft>
              <a:buNone/>
            </a:pPr>
            <a:r>
              <a:rPr lang="en-US" sz="1800" i="1" dirty="0">
                <a:solidFill>
                  <a:schemeClr val="tx1"/>
                </a:solidFill>
              </a:rPr>
              <a:t>Δείχνει πώς οι προσωπικές ιστορίες δημιουργούν ενσυναίσθηση και ζωντανεύουν την ιστορία.</a:t>
            </a:r>
          </a:p>
        </p:txBody>
      </p:sp>
      <p:sp>
        <p:nvSpPr>
          <p:cNvPr id="2" name="Google Shape;65;p13">
            <a:extLst>
              <a:ext uri="{FF2B5EF4-FFF2-40B4-BE49-F238E27FC236}">
                <a16:creationId xmlns:a16="http://schemas.microsoft.com/office/drawing/2014/main" id="{89082CB7-8B2E-4548-E510-BC93ED522510}"/>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7"/>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a16="http://schemas.microsoft.com/office/drawing/2014/main" id="{78FC0640-5196-0D8F-0A83-311C95EC0069}"/>
            </a:ext>
          </a:extLst>
        </p:cNvPr>
        <p:cNvGrpSpPr/>
        <p:nvPr/>
      </p:nvGrpSpPr>
      <p:grpSpPr>
        <a:xfrm>
          <a:off x="0" y="0"/>
          <a:ext cx="0" cy="0"/>
          <a:chOff x="0" y="0"/>
          <a:chExt cx="0" cy="0"/>
        </a:xfrm>
      </p:grpSpPr>
      <p:sp>
        <p:nvSpPr>
          <p:cNvPr id="315" name="Google Shape;315;p29">
            <a:extLst>
              <a:ext uri="{FF2B5EF4-FFF2-40B4-BE49-F238E27FC236}">
                <a16:creationId xmlns:a16="http://schemas.microsoft.com/office/drawing/2014/main" id="{4362F534-2EA5-2A20-59AA-2F1A97D518A7}"/>
              </a:ext>
            </a:extLst>
          </p:cNvPr>
          <p:cNvSpPr txBox="1"/>
          <p:nvPr/>
        </p:nvSpPr>
        <p:spPr>
          <a:xfrm>
            <a:off x="139353" y="97520"/>
            <a:ext cx="7057234" cy="604268"/>
          </a:xfrm>
          <a:prstGeom prst="rect">
            <a:avLst/>
          </a:prstGeom>
          <a:noFill/>
          <a:ln>
            <a:noFill/>
          </a:ln>
        </p:spPr>
        <p:txBody>
          <a:bodyPr spcFirstLastPara="1" wrap="square" lIns="0" tIns="0" rIns="0" bIns="0" anchor="t" anchorCtr="0">
            <a:spAutoFit/>
          </a:bodyPr>
          <a:lstStyle/>
          <a:p>
            <a:pPr lvl="0">
              <a:lnSpc>
                <a:spcPct val="115000"/>
              </a:lnSpc>
              <a:spcBef>
                <a:spcPts val="1400"/>
              </a:spcBef>
              <a:buClr>
                <a:schemeClr val="dk1"/>
              </a:buClr>
              <a:buSzPts val="1100"/>
            </a:pPr>
            <a:r>
              <a:rPr lang="el-GR" sz="2400" b="1" u="sng" dirty="0">
                <a:solidFill>
                  <a:schemeClr val="tx1"/>
                </a:solidFill>
              </a:rPr>
              <a:t>Πραγματικά παραδείγματα ψηφιακής αφήγησης</a:t>
            </a:r>
          </a:p>
        </p:txBody>
      </p:sp>
      <p:sp>
        <p:nvSpPr>
          <p:cNvPr id="317" name="Google Shape;317;p29">
            <a:extLst>
              <a:ext uri="{FF2B5EF4-FFF2-40B4-BE49-F238E27FC236}">
                <a16:creationId xmlns:a16="http://schemas.microsoft.com/office/drawing/2014/main" id="{8DEA24F9-4B97-63F6-DFE0-9B0D8E2FF062}"/>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a16="http://schemas.microsoft.com/office/drawing/2014/main" id="{A8829A19-20AE-14A9-AFF0-F32154110E65}"/>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a16="http://schemas.microsoft.com/office/drawing/2014/main" id="{DB9A8199-0900-0619-6196-C5614828234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a16="http://schemas.microsoft.com/office/drawing/2014/main" id="{313DE925-57D8-B5D0-B01C-E505AAFBEE3A}"/>
              </a:ext>
            </a:extLst>
          </p:cNvPr>
          <p:cNvSpPr txBox="1"/>
          <p:nvPr/>
        </p:nvSpPr>
        <p:spPr>
          <a:xfrm>
            <a:off x="266169" y="915054"/>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6">
                  <a:extLst>
                    <a:ext uri="{A12FA001-AC4F-418D-AE19-62706E023703}">
                      <ahyp:hlinkClr xmlns:ahyp="http://schemas.microsoft.com/office/drawing/2018/hyperlinkcolor" val="tx"/>
                    </a:ext>
                  </a:extLst>
                </a:hlinkClick>
              </a:rPr>
              <a:t>Equipo Planeta</a:t>
            </a:r>
            <a:endParaRPr sz="2400" b="1" dirty="0">
              <a:solidFill>
                <a:schemeClr val="accent1">
                  <a:lumMod val="50000"/>
                </a:schemeClr>
              </a:solidFill>
            </a:endParaRPr>
          </a:p>
        </p:txBody>
      </p:sp>
      <p:sp>
        <p:nvSpPr>
          <p:cNvPr id="3" name="Google Shape;316;p29">
            <a:extLst>
              <a:ext uri="{FF2B5EF4-FFF2-40B4-BE49-F238E27FC236}">
                <a16:creationId xmlns:a16="http://schemas.microsoft.com/office/drawing/2014/main" id="{D902776B-6FCC-FD12-A5D9-20EA25BA957E}"/>
              </a:ext>
            </a:extLst>
          </p:cNvPr>
          <p:cNvSpPr txBox="1"/>
          <p:nvPr/>
        </p:nvSpPr>
        <p:spPr>
          <a:xfrm>
            <a:off x="266169" y="1697053"/>
            <a:ext cx="5554500" cy="1938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i="1" dirty="0">
                <a:solidFill>
                  <a:schemeClr val="tx1"/>
                </a:solidFill>
              </a:rPr>
              <a:t>Τηλεοπτικό πρόγραμμα για παιδιά που συνδυάζει πραγματικούς ανθρώπους, μαριονέτες και κινούμενα σχέδια.</a:t>
            </a:r>
          </a:p>
          <a:p>
            <a:pPr marL="0" marR="0" lvl="0" indent="0" algn="l" rtl="0">
              <a:lnSpc>
                <a:spcPct val="140000"/>
              </a:lnSpc>
              <a:spcBef>
                <a:spcPts val="0"/>
              </a:spcBef>
              <a:spcAft>
                <a:spcPts val="0"/>
              </a:spcAft>
              <a:buNone/>
            </a:pPr>
            <a:endParaRPr lang="en-US" sz="1800" i="1" dirty="0">
              <a:solidFill>
                <a:schemeClr val="tx1"/>
              </a:solidFill>
            </a:endParaRPr>
          </a:p>
          <a:p>
            <a:pPr marL="0" marR="0" lvl="0" indent="0" algn="l" rtl="0">
              <a:lnSpc>
                <a:spcPct val="140000"/>
              </a:lnSpc>
              <a:spcBef>
                <a:spcPts val="0"/>
              </a:spcBef>
              <a:spcAft>
                <a:spcPts val="0"/>
              </a:spcAft>
              <a:buNone/>
            </a:pPr>
            <a:r>
              <a:rPr lang="en-US" sz="1800" i="1" dirty="0">
                <a:solidFill>
                  <a:schemeClr val="tx1"/>
                </a:solidFill>
              </a:rPr>
              <a:t>Δείχνει πώς η αφήγηση μπορεί να απλοποιήσει σύνθετα θέματα όπως η βιωσιμότητα μέσω του παιχνιδιού και της φαντασίας.</a:t>
            </a:r>
          </a:p>
        </p:txBody>
      </p:sp>
      <p:sp>
        <p:nvSpPr>
          <p:cNvPr id="4" name="Google Shape;65;p13">
            <a:extLst>
              <a:ext uri="{FF2B5EF4-FFF2-40B4-BE49-F238E27FC236}">
                <a16:creationId xmlns:a16="http://schemas.microsoft.com/office/drawing/2014/main" id="{A9DA4F88-34D0-FC98-9E4B-C0D71A91D24C}"/>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7"/>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242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69"/>
        <p:cNvGrpSpPr/>
        <p:nvPr/>
      </p:nvGrpSpPr>
      <p:grpSpPr>
        <a:xfrm>
          <a:off x="0" y="0"/>
          <a:ext cx="0" cy="0"/>
          <a:chOff x="0" y="0"/>
          <a:chExt cx="0" cy="0"/>
        </a:xfrm>
      </p:grpSpPr>
      <p:sp>
        <p:nvSpPr>
          <p:cNvPr id="70" name="Google Shape;7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7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7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sp>
        <p:nvSpPr>
          <p:cNvPr id="74" name="Google Shape;74;p14"/>
          <p:cNvSpPr/>
          <p:nvPr/>
        </p:nvSpPr>
        <p:spPr>
          <a:xfrm>
            <a:off x="468424" y="161282"/>
            <a:ext cx="8515939" cy="4821124"/>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lang="en" sz="1050" b="1" dirty="0">
              <a:solidFill>
                <a:schemeClr val="dk1"/>
              </a:solidFill>
            </a:endParaRPr>
          </a:p>
          <a:p>
            <a:pPr lvl="0"/>
            <a:r>
              <a:rPr lang="el-GR" sz="1200" b="1" dirty="0">
                <a:solidFill>
                  <a:schemeClr val="dk1"/>
                </a:solidFill>
              </a:rPr>
              <a:t>ΠΕΡΙΕΧΟΜΕΝΑ</a:t>
            </a:r>
          </a:p>
          <a:p>
            <a:pPr lvl="0"/>
            <a:endParaRPr lang="el-GR" sz="1050" dirty="0">
              <a:solidFill>
                <a:schemeClr val="dk1"/>
              </a:solidFill>
            </a:endParaRPr>
          </a:p>
          <a:p>
            <a:pPr lvl="0">
              <a:lnSpc>
                <a:spcPct val="115000"/>
              </a:lnSpc>
              <a:spcBef>
                <a:spcPts val="1200"/>
              </a:spcBef>
              <a:buClr>
                <a:schemeClr val="dk1"/>
              </a:buClr>
              <a:buSzPts val="1100"/>
            </a:pPr>
            <a:r>
              <a:rPr lang="el-GR" sz="1200" b="1" u="sng" dirty="0" err="1">
                <a:solidFill>
                  <a:schemeClr val="dk1"/>
                </a:solidFill>
              </a:rPr>
              <a:t>Webinar</a:t>
            </a:r>
            <a:r>
              <a:rPr lang="el-GR" sz="1200" b="1" u="sng" dirty="0">
                <a:solidFill>
                  <a:schemeClr val="dk1"/>
                </a:solidFill>
              </a:rPr>
              <a:t> 1:  Βασικές αρχές της ψηφιακής αφήγησης  </a:t>
            </a:r>
          </a:p>
          <a:p>
            <a:pPr>
              <a:lnSpc>
                <a:spcPct val="115000"/>
              </a:lnSpc>
              <a:spcBef>
                <a:spcPts val="1200"/>
              </a:spcBef>
              <a:buClr>
                <a:schemeClr val="dk1"/>
              </a:buClr>
              <a:buSzPts val="1100"/>
            </a:pPr>
            <a:r>
              <a:rPr lang="el-GR" sz="1200" b="1" dirty="0">
                <a:solidFill>
                  <a:schemeClr val="dk1"/>
                </a:solidFill>
              </a:rPr>
              <a:t>Γιατί να αφηγούμαστε ιστορίες; Τι είναι η ψηφιακή αφήγηση</a:t>
            </a:r>
          </a:p>
          <a:p>
            <a:pPr lvl="0">
              <a:lnSpc>
                <a:spcPct val="115000"/>
              </a:lnSpc>
              <a:spcBef>
                <a:spcPts val="1200"/>
              </a:spcBef>
              <a:buClr>
                <a:schemeClr val="dk1"/>
              </a:buClr>
              <a:buSzPts val="1100"/>
            </a:pPr>
            <a:r>
              <a:rPr lang="el-GR" sz="1200" b="1" dirty="0">
                <a:solidFill>
                  <a:schemeClr val="dk1"/>
                </a:solidFill>
              </a:rPr>
              <a:t>Δομή ιστορίας για οπτικές αφηγήσεις, μέρος 1</a:t>
            </a:r>
          </a:p>
          <a:p>
            <a:pPr lvl="0">
              <a:lnSpc>
                <a:spcPct val="115000"/>
              </a:lnSpc>
              <a:spcBef>
                <a:spcPts val="1200"/>
              </a:spcBef>
              <a:buClr>
                <a:schemeClr val="dk1"/>
              </a:buClr>
              <a:buSzPts val="1100"/>
            </a:pPr>
            <a:r>
              <a:rPr lang="el-GR" sz="1200" b="1" dirty="0">
                <a:solidFill>
                  <a:schemeClr val="dk1"/>
                </a:solidFill>
              </a:rPr>
              <a:t>Δομή ιστορίας για οπτικές αφηγήσεις, μέρος 2</a:t>
            </a:r>
          </a:p>
          <a:p>
            <a:pPr>
              <a:lnSpc>
                <a:spcPct val="115000"/>
              </a:lnSpc>
              <a:spcBef>
                <a:spcPts val="1200"/>
              </a:spcBef>
              <a:buClr>
                <a:schemeClr val="dk1"/>
              </a:buClr>
              <a:buSzPts val="1100"/>
            </a:pPr>
            <a:r>
              <a:rPr lang="el-GR" sz="1200" b="1" dirty="0">
                <a:solidFill>
                  <a:schemeClr val="dk1"/>
                </a:solidFill>
              </a:rPr>
              <a:t>Συναισθηματική αντήχηση μέσω εικόνων</a:t>
            </a:r>
          </a:p>
          <a:p>
            <a:pPr lvl="0">
              <a:lnSpc>
                <a:spcPct val="115000"/>
              </a:lnSpc>
              <a:spcBef>
                <a:spcPts val="1200"/>
              </a:spcBef>
              <a:buClr>
                <a:schemeClr val="dk1"/>
              </a:buClr>
              <a:buSzPts val="1100"/>
            </a:pPr>
            <a:r>
              <a:rPr lang="el-GR" sz="1200" b="1" dirty="0">
                <a:solidFill>
                  <a:schemeClr val="dk1"/>
                </a:solidFill>
              </a:rPr>
              <a:t>Βέλτιστες πρακτικές για την αφήγηση ιστοριών με τη φωτογραφία</a:t>
            </a:r>
          </a:p>
          <a:p>
            <a:pPr lvl="0">
              <a:lnSpc>
                <a:spcPct val="115000"/>
              </a:lnSpc>
              <a:spcBef>
                <a:spcPts val="1200"/>
              </a:spcBef>
              <a:buClr>
                <a:schemeClr val="dk1"/>
              </a:buClr>
              <a:buSzPts val="1100"/>
            </a:pPr>
            <a:r>
              <a:rPr lang="el-GR" sz="1200" b="1" dirty="0">
                <a:solidFill>
                  <a:schemeClr val="dk1"/>
                </a:solidFill>
              </a:rPr>
              <a:t>Δραστηριότητα 1</a:t>
            </a:r>
          </a:p>
          <a:p>
            <a:pPr lvl="0">
              <a:lnSpc>
                <a:spcPct val="115000"/>
              </a:lnSpc>
              <a:spcBef>
                <a:spcPts val="1200"/>
              </a:spcBef>
              <a:buClr>
                <a:schemeClr val="dk1"/>
              </a:buClr>
              <a:buSzPts val="1100"/>
            </a:pPr>
            <a:r>
              <a:rPr lang="el-GR" sz="1200" b="1" dirty="0">
                <a:solidFill>
                  <a:schemeClr val="dk1"/>
                </a:solidFill>
              </a:rPr>
              <a:t>Δραστηριότητα 2</a:t>
            </a:r>
          </a:p>
          <a:p>
            <a:pPr lvl="0">
              <a:lnSpc>
                <a:spcPct val="115000"/>
              </a:lnSpc>
              <a:spcBef>
                <a:spcPts val="1200"/>
              </a:spcBef>
              <a:buClr>
                <a:schemeClr val="dk1"/>
              </a:buClr>
              <a:buSzPts val="1100"/>
            </a:pPr>
            <a:r>
              <a:rPr lang="el-GR" sz="1200" b="1" dirty="0">
                <a:solidFill>
                  <a:schemeClr val="dk1"/>
                </a:solidFill>
              </a:rPr>
              <a:t>Σκέψεις και </a:t>
            </a:r>
            <a:r>
              <a:rPr lang="el-GR" sz="1200" b="1" dirty="0" err="1">
                <a:solidFill>
                  <a:schemeClr val="dk1"/>
                </a:solidFill>
              </a:rPr>
              <a:t>ερωταπαντήσεις</a:t>
            </a:r>
            <a:endParaRPr lang="el-GR" sz="1200" b="1" dirty="0">
              <a:solidFill>
                <a:schemeClr val="dk1"/>
              </a:solidFill>
            </a:endParaRPr>
          </a:p>
          <a:p>
            <a:pPr lvl="0">
              <a:lnSpc>
                <a:spcPct val="115000"/>
              </a:lnSpc>
              <a:spcBef>
                <a:spcPts val="1200"/>
              </a:spcBef>
              <a:buClr>
                <a:schemeClr val="dk1"/>
              </a:buClr>
              <a:buSzPts val="1100"/>
            </a:pPr>
            <a:r>
              <a:rPr lang="el-GR" sz="1200" b="1" dirty="0">
                <a:solidFill>
                  <a:schemeClr val="dk1"/>
                </a:solidFill>
              </a:rPr>
              <a:t>Αναφορές και βιβλιογραφία</a:t>
            </a:r>
          </a:p>
          <a:p>
            <a:pPr marL="0" marR="0" lvl="0" indent="0" algn="l" rtl="0">
              <a:spcBef>
                <a:spcPts val="1200"/>
              </a:spcBef>
              <a:spcAft>
                <a:spcPts val="0"/>
              </a:spcAft>
              <a:buNone/>
            </a:pPr>
            <a:endParaRPr sz="900" dirty="0">
              <a:solidFill>
                <a:schemeClr val="dk1"/>
              </a:solidFill>
            </a:endParaRPr>
          </a:p>
        </p:txBody>
      </p:sp>
      <p:sp>
        <p:nvSpPr>
          <p:cNvPr id="76" name="Google Shape;76;p14"/>
          <p:cNvSpPr/>
          <p:nvPr/>
        </p:nvSpPr>
        <p:spPr>
          <a:xfrm>
            <a:off x="2850559" y="2973805"/>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 name="Google Shape;7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78" name="Google Shape;7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 name="Google Shape;7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 name="Google Shape;8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 name="Google Shape;65;p13">
            <a:extLst>
              <a:ext uri="{FF2B5EF4-FFF2-40B4-BE49-F238E27FC236}">
                <a16:creationId xmlns:a16="http://schemas.microsoft.com/office/drawing/2014/main" id="{B4BACF17-11DF-4E31-3CD3-CBAC37416A8C}"/>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10"/>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a16="http://schemas.microsoft.com/office/drawing/2014/main" id="{627ED92C-AA48-A69A-A9C6-D68B1BA9C0FF}"/>
            </a:ext>
          </a:extLst>
        </p:cNvPr>
        <p:cNvGrpSpPr/>
        <p:nvPr/>
      </p:nvGrpSpPr>
      <p:grpSpPr>
        <a:xfrm>
          <a:off x="0" y="0"/>
          <a:ext cx="0" cy="0"/>
          <a:chOff x="0" y="0"/>
          <a:chExt cx="0" cy="0"/>
        </a:xfrm>
      </p:grpSpPr>
      <p:sp>
        <p:nvSpPr>
          <p:cNvPr id="316" name="Google Shape;316;p29">
            <a:extLst>
              <a:ext uri="{FF2B5EF4-FFF2-40B4-BE49-F238E27FC236}">
                <a16:creationId xmlns:a16="http://schemas.microsoft.com/office/drawing/2014/main" id="{F18599C3-5EA9-81EF-4D42-AD163E6C89CE}"/>
              </a:ext>
            </a:extLst>
          </p:cNvPr>
          <p:cNvSpPr txBox="1"/>
          <p:nvPr/>
        </p:nvSpPr>
        <p:spPr>
          <a:xfrm>
            <a:off x="262707" y="1821984"/>
            <a:ext cx="5554500" cy="2714589"/>
          </a:xfrm>
          <a:prstGeom prst="rect">
            <a:avLst/>
          </a:prstGeom>
          <a:noFill/>
          <a:ln>
            <a:noFill/>
          </a:ln>
        </p:spPr>
        <p:txBody>
          <a:bodyPr spcFirstLastPara="1" wrap="square" lIns="0" tIns="0" rIns="0" bIns="0" anchor="t" anchorCtr="0">
            <a:spAutoFit/>
          </a:bodyPr>
          <a:lstStyle/>
          <a:p>
            <a:pPr lvl="0">
              <a:lnSpc>
                <a:spcPct val="140000"/>
              </a:lnSpc>
            </a:pPr>
            <a:r>
              <a:rPr lang="en-US" sz="1800" i="1" dirty="0" err="1">
                <a:solidFill>
                  <a:schemeClr val="tx1"/>
                </a:solidFill>
              </a:rPr>
              <a:t>Έν</a:t>
            </a:r>
            <a:r>
              <a:rPr lang="en-US" sz="1800" i="1" dirty="0">
                <a:solidFill>
                  <a:schemeClr val="tx1"/>
                </a:solidFill>
              </a:rPr>
              <a:t>α ψηφιακό κινούμενο σχέδιο από Έλληνες μαθητές γυμνασίου, εμπνευσμένο από το ποίημα του Κ.Π. Καβ</a:t>
            </a:r>
            <a:r>
              <a:rPr lang="en-US" sz="1800" i="1" dirty="0" err="1">
                <a:solidFill>
                  <a:schemeClr val="tx1"/>
                </a:solidFill>
              </a:rPr>
              <a:t>άφη</a:t>
            </a:r>
            <a:r>
              <a:rPr lang="en-US" sz="1800" i="1" dirty="0">
                <a:solidFill>
                  <a:schemeClr val="tx1"/>
                </a:solidFill>
              </a:rPr>
              <a:t>.</a:t>
            </a:r>
          </a:p>
          <a:p>
            <a:pPr lvl="0">
              <a:lnSpc>
                <a:spcPct val="140000"/>
              </a:lnSpc>
            </a:pPr>
            <a:endParaRPr lang="en-US" sz="1800" i="1" dirty="0">
              <a:solidFill>
                <a:schemeClr val="tx1"/>
              </a:solidFill>
            </a:endParaRPr>
          </a:p>
          <a:p>
            <a:pPr lvl="0">
              <a:lnSpc>
                <a:spcPct val="140000"/>
              </a:lnSpc>
            </a:pPr>
            <a:r>
              <a:rPr lang="en-US" sz="1800" i="1" dirty="0" err="1">
                <a:solidFill>
                  <a:schemeClr val="tx1"/>
                </a:solidFill>
              </a:rPr>
              <a:t>Δείχνει</a:t>
            </a:r>
            <a:r>
              <a:rPr lang="en-US" sz="1800" i="1" dirty="0">
                <a:solidFill>
                  <a:schemeClr val="tx1"/>
                </a:solidFill>
              </a:rPr>
              <a:t> π</a:t>
            </a:r>
            <a:r>
              <a:rPr lang="en-US" sz="1800" i="1" dirty="0" err="1">
                <a:solidFill>
                  <a:schemeClr val="tx1"/>
                </a:solidFill>
              </a:rPr>
              <a:t>ώς</a:t>
            </a:r>
            <a:r>
              <a:rPr lang="en-US" sz="1800" i="1" dirty="0">
                <a:solidFill>
                  <a:schemeClr val="tx1"/>
                </a:solidFill>
              </a:rPr>
              <a:t> η </a:t>
            </a:r>
            <a:r>
              <a:rPr lang="en-US" sz="1800" i="1" dirty="0" err="1">
                <a:solidFill>
                  <a:schemeClr val="tx1"/>
                </a:solidFill>
              </a:rPr>
              <a:t>τέχνη</a:t>
            </a:r>
            <a:r>
              <a:rPr lang="en-US" sz="1800" i="1" dirty="0">
                <a:solidFill>
                  <a:schemeClr val="tx1"/>
                </a:solidFill>
              </a:rPr>
              <a:t> και η π</a:t>
            </a:r>
            <a:r>
              <a:rPr lang="en-US" sz="1800" i="1" dirty="0" err="1">
                <a:solidFill>
                  <a:schemeClr val="tx1"/>
                </a:solidFill>
              </a:rPr>
              <a:t>οίηση</a:t>
            </a:r>
            <a:r>
              <a:rPr lang="en-US" sz="1800" i="1" dirty="0">
                <a:solidFill>
                  <a:schemeClr val="tx1"/>
                </a:solidFill>
              </a:rPr>
              <a:t> μπ</a:t>
            </a:r>
            <a:r>
              <a:rPr lang="en-US" sz="1800" i="1" dirty="0" err="1">
                <a:solidFill>
                  <a:schemeClr val="tx1"/>
                </a:solidFill>
              </a:rPr>
              <a:t>ορούν</a:t>
            </a:r>
            <a:r>
              <a:rPr lang="en-US" sz="1800" i="1" dirty="0">
                <a:solidFill>
                  <a:schemeClr val="tx1"/>
                </a:solidFill>
              </a:rPr>
              <a:t> να </a:t>
            </a:r>
            <a:r>
              <a:rPr lang="en-US" sz="1800" i="1" dirty="0" err="1">
                <a:solidFill>
                  <a:schemeClr val="tx1"/>
                </a:solidFill>
              </a:rPr>
              <a:t>χρησιμο</a:t>
            </a:r>
            <a:r>
              <a:rPr lang="en-US" sz="1800" i="1" dirty="0">
                <a:solidFill>
                  <a:schemeClr val="tx1"/>
                </a:solidFill>
              </a:rPr>
              <a:t>ποιηθούν για να συζητηθούν θέματα όπως η ένταξη, τα σύνορα και η αίσθηση του «ανήκειν».</a:t>
            </a:r>
          </a:p>
        </p:txBody>
      </p:sp>
      <p:sp>
        <p:nvSpPr>
          <p:cNvPr id="317" name="Google Shape;317;p29">
            <a:extLst>
              <a:ext uri="{FF2B5EF4-FFF2-40B4-BE49-F238E27FC236}">
                <a16:creationId xmlns:a16="http://schemas.microsoft.com/office/drawing/2014/main" id="{46073855-4735-1FA6-D6F2-B9A81C7208BE}"/>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a16="http://schemas.microsoft.com/office/drawing/2014/main" id="{B6F53C65-1DEF-95FF-6A9D-476478E191D3}"/>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a16="http://schemas.microsoft.com/office/drawing/2014/main" id="{494D6C5B-1D2C-A07D-2591-76D29C1C31CF}"/>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 name="Google Shape;315;p29">
            <a:extLst>
              <a:ext uri="{FF2B5EF4-FFF2-40B4-BE49-F238E27FC236}">
                <a16:creationId xmlns:a16="http://schemas.microsoft.com/office/drawing/2014/main" id="{D84EF347-17EC-5BA1-7FDD-1B41CE469999}"/>
              </a:ext>
            </a:extLst>
          </p:cNvPr>
          <p:cNvSpPr txBox="1"/>
          <p:nvPr/>
        </p:nvSpPr>
        <p:spPr>
          <a:xfrm>
            <a:off x="232914" y="37325"/>
            <a:ext cx="7144916"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u="sng" dirty="0">
                <a:solidFill>
                  <a:schemeClr val="tx1"/>
                </a:solidFill>
              </a:rPr>
              <a:t>Πραγματικά παραδείγματα ψηφιακής αφήγησης</a:t>
            </a:r>
            <a:endParaRPr sz="2400" b="1" u="sng" dirty="0">
              <a:solidFill>
                <a:schemeClr val="tx1"/>
              </a:solidFill>
            </a:endParaRPr>
          </a:p>
        </p:txBody>
      </p:sp>
      <p:sp>
        <p:nvSpPr>
          <p:cNvPr id="4" name="Google Shape;315;p29">
            <a:extLst>
              <a:ext uri="{FF2B5EF4-FFF2-40B4-BE49-F238E27FC236}">
                <a16:creationId xmlns:a16="http://schemas.microsoft.com/office/drawing/2014/main" id="{BA10CC9B-405E-7819-BB59-5A94EDA43150}"/>
              </a:ext>
            </a:extLst>
          </p:cNvPr>
          <p:cNvSpPr txBox="1"/>
          <p:nvPr/>
        </p:nvSpPr>
        <p:spPr>
          <a:xfrm>
            <a:off x="328800" y="923509"/>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6">
                  <a:extLst>
                    <a:ext uri="{A12FA001-AC4F-418D-AE19-62706E023703}">
                      <ahyp:hlinkClr xmlns:ahyp="http://schemas.microsoft.com/office/drawing/2018/hyperlinkcolor" val="tx"/>
                    </a:ext>
                  </a:extLst>
                </a:hlinkClick>
              </a:rPr>
              <a:t>Τείχη</a:t>
            </a:r>
            <a:endParaRPr sz="2400" b="1" dirty="0">
              <a:solidFill>
                <a:schemeClr val="accent1">
                  <a:lumMod val="50000"/>
                </a:schemeClr>
              </a:solidFill>
            </a:endParaRPr>
          </a:p>
        </p:txBody>
      </p:sp>
      <p:sp>
        <p:nvSpPr>
          <p:cNvPr id="2" name="Google Shape;65;p13">
            <a:extLst>
              <a:ext uri="{FF2B5EF4-FFF2-40B4-BE49-F238E27FC236}">
                <a16:creationId xmlns:a16="http://schemas.microsoft.com/office/drawing/2014/main" id="{190AC018-51ED-3F9D-E3C2-60D007AD7C3B}"/>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7"/>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97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a:extLst>
            <a:ext uri="{FF2B5EF4-FFF2-40B4-BE49-F238E27FC236}">
              <a16:creationId xmlns:a16="http://schemas.microsoft.com/office/drawing/2014/main" id="{6F73B244-DB5B-D04A-B123-ED6005D39D4F}"/>
            </a:ext>
          </a:extLst>
        </p:cNvPr>
        <p:cNvGrpSpPr/>
        <p:nvPr/>
      </p:nvGrpSpPr>
      <p:grpSpPr>
        <a:xfrm>
          <a:off x="0" y="0"/>
          <a:ext cx="0" cy="0"/>
          <a:chOff x="0" y="0"/>
          <a:chExt cx="0" cy="0"/>
        </a:xfrm>
      </p:grpSpPr>
      <p:sp>
        <p:nvSpPr>
          <p:cNvPr id="361" name="Google Shape;361;p33">
            <a:extLst>
              <a:ext uri="{FF2B5EF4-FFF2-40B4-BE49-F238E27FC236}">
                <a16:creationId xmlns:a16="http://schemas.microsoft.com/office/drawing/2014/main" id="{04648F7D-F64F-3AF4-0DD4-2E0EEDACAB8B}"/>
              </a:ext>
            </a:extLst>
          </p:cNvPr>
          <p:cNvSpPr/>
          <p:nvPr/>
        </p:nvSpPr>
        <p:spPr>
          <a:xfrm rot="-6179677">
            <a:off x="6727747"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a:extLst>
              <a:ext uri="{FF2B5EF4-FFF2-40B4-BE49-F238E27FC236}">
                <a16:creationId xmlns:a16="http://schemas.microsoft.com/office/drawing/2014/main" id="{3150051A-23D0-B415-14CB-19ACE7A2F565}"/>
              </a:ext>
            </a:extLst>
          </p:cNvPr>
          <p:cNvSpPr/>
          <p:nvPr/>
        </p:nvSpPr>
        <p:spPr>
          <a:xfrm>
            <a:off x="6679213"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33">
            <a:extLst>
              <a:ext uri="{FF2B5EF4-FFF2-40B4-BE49-F238E27FC236}">
                <a16:creationId xmlns:a16="http://schemas.microsoft.com/office/drawing/2014/main" id="{649B4178-F48E-1DB0-3ABF-DFB7E5060D92}"/>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63;p33">
            <a:extLst>
              <a:ext uri="{FF2B5EF4-FFF2-40B4-BE49-F238E27FC236}">
                <a16:creationId xmlns:a16="http://schemas.microsoft.com/office/drawing/2014/main" id="{3DBB3735-AE94-3965-2D8A-AE4A4EC42407}"/>
              </a:ext>
            </a:extLst>
          </p:cNvPr>
          <p:cNvSpPr txBox="1"/>
          <p:nvPr/>
        </p:nvSpPr>
        <p:spPr>
          <a:xfrm>
            <a:off x="356028" y="0"/>
            <a:ext cx="7284849" cy="861774"/>
          </a:xfrm>
          <a:prstGeom prst="rect">
            <a:avLst/>
          </a:prstGeom>
          <a:noFill/>
          <a:ln>
            <a:noFill/>
          </a:ln>
        </p:spPr>
        <p:txBody>
          <a:bodyPr spcFirstLastPara="1" wrap="square" lIns="0" tIns="0" rIns="0" bIns="0" anchor="t" anchorCtr="0">
            <a:spAutoFit/>
          </a:bodyPr>
          <a:lstStyle/>
          <a:p>
            <a:pPr marL="0" marR="0" lvl="0" indent="0" rtl="0">
              <a:lnSpc>
                <a:spcPct val="139979"/>
              </a:lnSpc>
              <a:spcBef>
                <a:spcPts val="0"/>
              </a:spcBef>
              <a:spcAft>
                <a:spcPts val="0"/>
              </a:spcAft>
              <a:buNone/>
            </a:pPr>
            <a:r>
              <a:rPr lang="en-US" sz="2000" b="1" dirty="0">
                <a:solidFill>
                  <a:schemeClr val="tx1"/>
                </a:solidFill>
                <a:latin typeface="Arial Black" panose="020B0A04020102020204" pitchFamily="34" charset="0"/>
              </a:rPr>
              <a:t>Πρακτική δραστηριότητα: Σκεφτείτε την ιστορία σας</a:t>
            </a:r>
          </a:p>
          <a:p>
            <a:pPr>
              <a:lnSpc>
                <a:spcPct val="139979"/>
              </a:lnSpc>
            </a:pPr>
            <a:r>
              <a:rPr lang="en-US" b="1" dirty="0"/>
              <a:t>Εργασία: </a:t>
            </a:r>
            <a:r>
              <a:rPr lang="en-US" dirty="0"/>
              <a:t>Σχεδιάστε μια ψηφιακή ιστορία για την τάξη σας</a:t>
            </a:r>
          </a:p>
          <a:p>
            <a:pPr marL="0" marR="0" lvl="0" indent="0" algn="ctr" rtl="0">
              <a:lnSpc>
                <a:spcPct val="139979"/>
              </a:lnSpc>
              <a:spcBef>
                <a:spcPts val="0"/>
              </a:spcBef>
              <a:spcAft>
                <a:spcPts val="0"/>
              </a:spcAft>
              <a:buNone/>
            </a:pPr>
            <a:endParaRPr sz="600" dirty="0">
              <a:solidFill>
                <a:schemeClr val="tx1"/>
              </a:solidFill>
            </a:endParaRPr>
          </a:p>
        </p:txBody>
      </p:sp>
      <p:sp>
        <p:nvSpPr>
          <p:cNvPr id="3" name="Google Shape;367;p33">
            <a:extLst>
              <a:ext uri="{FF2B5EF4-FFF2-40B4-BE49-F238E27FC236}">
                <a16:creationId xmlns:a16="http://schemas.microsoft.com/office/drawing/2014/main" id="{9EA37D41-96CE-4D87-7BC4-6D6D1AE161EA}"/>
              </a:ext>
            </a:extLst>
          </p:cNvPr>
          <p:cNvSpPr txBox="1"/>
          <p:nvPr/>
        </p:nvSpPr>
        <p:spPr>
          <a:xfrm>
            <a:off x="117764" y="798152"/>
            <a:ext cx="7886368" cy="9588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chemeClr val="tx1"/>
              </a:buClr>
              <a:buFont typeface="+mj-lt"/>
              <a:buAutoNum type="arabicPeriod"/>
            </a:pPr>
            <a:r>
              <a:rPr lang="en-US" sz="1700" dirty="0">
                <a:solidFill>
                  <a:schemeClr val="tx1"/>
                </a:solidFill>
              </a:rPr>
              <a:t>Σκεφτείτε ένα σχολικό μάθημα (π.χ. </a:t>
            </a:r>
            <a:r>
              <a:rPr lang="el-GR" sz="1700" dirty="0">
                <a:solidFill>
                  <a:schemeClr val="tx1"/>
                </a:solidFill>
              </a:rPr>
              <a:t>Φυσική</a:t>
            </a:r>
            <a:r>
              <a:rPr lang="en-US" sz="1700" dirty="0">
                <a:solidFill>
                  <a:schemeClr val="tx1"/>
                </a:solidFill>
              </a:rPr>
              <a:t>, Λογοτεχνία, Ιστορία, Γεωγραφία, </a:t>
            </a:r>
            <a:r>
              <a:rPr lang="el-GR" sz="1700" dirty="0">
                <a:solidFill>
                  <a:schemeClr val="tx1"/>
                </a:solidFill>
              </a:rPr>
              <a:t>Καλλιτεχνικά</a:t>
            </a:r>
            <a:r>
              <a:rPr lang="en-US" sz="1700" dirty="0">
                <a:solidFill>
                  <a:schemeClr val="tx1"/>
                </a:solidFill>
              </a:rPr>
              <a:t>).</a:t>
            </a: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tx1"/>
              </a:buClr>
              <a:buFont typeface="+mj-lt"/>
              <a:buAutoNum type="arabicPeriod"/>
            </a:pPr>
            <a:r>
              <a:rPr lang="en-US" sz="1700" dirty="0">
                <a:solidFill>
                  <a:schemeClr val="tx1"/>
                </a:solidFill>
              </a:rPr>
              <a:t>Σκεφτείτε ένα θέμα που θα μπορούσε να γίνει ψηφιακή ιστορία — κάτι που οι μαθητές θα μπορούσαν να φωτογραφίσουν, να αφηγηθούν ή να απεικονίσουν δημιουργικά.</a:t>
            </a: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tx1"/>
              </a:buClr>
              <a:buFont typeface="+mj-lt"/>
              <a:buAutoNum type="arabicPeriod"/>
            </a:pPr>
            <a:r>
              <a:rPr lang="en-US" sz="1700" dirty="0">
                <a:solidFill>
                  <a:schemeClr val="tx1"/>
                </a:solidFill>
              </a:rPr>
              <a:t>Σε μικρές ομάδες, συζητήστε:</a:t>
            </a:r>
          </a:p>
          <a:p>
            <a:pPr marL="720725" lvl="0" indent="-285750" algn="l" rtl="0">
              <a:spcBef>
                <a:spcPts val="0"/>
              </a:spcBef>
              <a:spcAft>
                <a:spcPts val="0"/>
              </a:spcAft>
              <a:buClr>
                <a:schemeClr val="tx1"/>
              </a:buClr>
              <a:buFont typeface="Courier New" panose="02070309020205020404" pitchFamily="49" charset="0"/>
              <a:buChar char="o"/>
            </a:pPr>
            <a:r>
              <a:rPr lang="en-US" sz="1700" dirty="0">
                <a:solidFill>
                  <a:schemeClr val="tx1"/>
                </a:solidFill>
              </a:rPr>
              <a:t>Ποιο μήνυμα θα μεταφέρει η ιστορία;</a:t>
            </a:r>
          </a:p>
          <a:p>
            <a:pPr marL="720725" lvl="0" indent="-285750" algn="l" rtl="0">
              <a:spcBef>
                <a:spcPts val="0"/>
              </a:spcBef>
              <a:spcAft>
                <a:spcPts val="0"/>
              </a:spcAft>
              <a:buClr>
                <a:schemeClr val="tx1"/>
              </a:buClr>
              <a:buFont typeface="Courier New" panose="02070309020205020404" pitchFamily="49" charset="0"/>
              <a:buChar char="o"/>
            </a:pPr>
            <a:r>
              <a:rPr lang="en-US" sz="1700" dirty="0">
                <a:solidFill>
                  <a:schemeClr val="tx1"/>
                </a:solidFill>
              </a:rPr>
              <a:t>Ποια συναισθήματα θα πρέπει να προκαλεί;</a:t>
            </a:r>
          </a:p>
          <a:p>
            <a:pPr marL="720725" lvl="0" indent="-285750" algn="l" rtl="0">
              <a:spcBef>
                <a:spcPts val="0"/>
              </a:spcBef>
              <a:spcAft>
                <a:spcPts val="0"/>
              </a:spcAft>
              <a:buClr>
                <a:schemeClr val="tx1"/>
              </a:buClr>
              <a:buFont typeface="Courier New" panose="02070309020205020404" pitchFamily="49" charset="0"/>
              <a:buChar char="o"/>
            </a:pPr>
            <a:r>
              <a:rPr lang="en-US" sz="1700" dirty="0">
                <a:solidFill>
                  <a:schemeClr val="tx1"/>
                </a:solidFill>
              </a:rPr>
              <a:t>Ποιες εικόνες ή φωνές θα μπορούσαν να το εκφράσουν;</a:t>
            </a:r>
          </a:p>
          <a:p>
            <a:pPr lvl="0" algn="l" rtl="0">
              <a:spcBef>
                <a:spcPts val="0"/>
              </a:spcBef>
              <a:spcAft>
                <a:spcPts val="0"/>
              </a:spcAft>
              <a:buClr>
                <a:schemeClr val="bg1"/>
              </a:buClr>
            </a:pPr>
            <a:endParaRPr lang="en-US" sz="1700" dirty="0">
              <a:solidFill>
                <a:schemeClr val="tx1"/>
              </a:solidFill>
            </a:endParaRPr>
          </a:p>
          <a:p>
            <a:pPr lvl="0" algn="l" rtl="0">
              <a:spcBef>
                <a:spcPts val="0"/>
              </a:spcBef>
              <a:spcAft>
                <a:spcPts val="0"/>
              </a:spcAft>
              <a:buClr>
                <a:schemeClr val="bg1"/>
              </a:buClr>
            </a:pPr>
            <a:r>
              <a:rPr lang="en-US" sz="1700" dirty="0">
                <a:solidFill>
                  <a:schemeClr val="tx1"/>
                </a:solidFill>
              </a:rPr>
              <a:t>4. Κάθε ομάδα μοιράζεται μια πρόταση που ξεκινά με: «Η ιστορία μας θα </a:t>
            </a:r>
          </a:p>
          <a:p>
            <a:pPr lvl="0" algn="l" rtl="0">
              <a:spcBef>
                <a:spcPts val="0"/>
              </a:spcBef>
              <a:spcAft>
                <a:spcPts val="0"/>
              </a:spcAft>
              <a:buClr>
                <a:schemeClr val="bg1"/>
              </a:buClr>
            </a:pPr>
            <a:r>
              <a:rPr lang="en-US" sz="1700" dirty="0">
                <a:solidFill>
                  <a:schemeClr val="tx1"/>
                </a:solidFill>
              </a:rPr>
              <a:t>        δείξει στους μαθητές ότι...»</a:t>
            </a:r>
            <a:endParaRPr sz="1700" dirty="0">
              <a:solidFill>
                <a:schemeClr val="tx1"/>
              </a:solidFill>
            </a:endParaRPr>
          </a:p>
        </p:txBody>
      </p:sp>
      <p:sp>
        <p:nvSpPr>
          <p:cNvPr id="4" name="Google Shape;65;p13">
            <a:extLst>
              <a:ext uri="{FF2B5EF4-FFF2-40B4-BE49-F238E27FC236}">
                <a16:creationId xmlns:a16="http://schemas.microsoft.com/office/drawing/2014/main" id="{3F8F9CFC-BAFF-D301-3B2E-D20140DD3879}"/>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6"/>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850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382"/>
        <p:cNvGrpSpPr/>
        <p:nvPr/>
      </p:nvGrpSpPr>
      <p:grpSpPr>
        <a:xfrm>
          <a:off x="0" y="0"/>
          <a:ext cx="0" cy="0"/>
          <a:chOff x="0" y="0"/>
          <a:chExt cx="0" cy="0"/>
        </a:xfrm>
      </p:grpSpPr>
      <p:sp>
        <p:nvSpPr>
          <p:cNvPr id="383" name="Google Shape;383;p35"/>
          <p:cNvSpPr txBox="1"/>
          <p:nvPr/>
        </p:nvSpPr>
        <p:spPr>
          <a:xfrm>
            <a:off x="3777841" y="1804028"/>
            <a:ext cx="3663000" cy="667875"/>
          </a:xfrm>
          <a:prstGeom prst="rect">
            <a:avLst/>
          </a:prstGeom>
          <a:noFill/>
          <a:ln>
            <a:noFill/>
          </a:ln>
        </p:spPr>
        <p:txBody>
          <a:bodyPr spcFirstLastPara="1" wrap="square" lIns="0" tIns="0" rIns="0" bIns="0" anchor="t" anchorCtr="0">
            <a:spAutoFit/>
          </a:bodyPr>
          <a:lstStyle/>
          <a:p>
            <a:pPr lvl="0" algn="ctr">
              <a:lnSpc>
                <a:spcPct val="140000"/>
              </a:lnSpc>
            </a:pPr>
            <a:r>
              <a:rPr lang="en" sz="3100" b="1" dirty="0">
                <a:solidFill>
                  <a:srgbClr val="293739"/>
                </a:solidFill>
              </a:rPr>
              <a:t>Ευχαριστούμε</a:t>
            </a:r>
            <a:r>
              <a:rPr lang="en" sz="3100" b="1" dirty="0">
                <a:solidFill>
                  <a:srgbClr val="293739"/>
                </a:solidFill>
                <a:latin typeface="Arial"/>
                <a:ea typeface="Arial"/>
                <a:cs typeface="Arial"/>
                <a:sym typeface="Arial"/>
              </a:rPr>
              <a:t>!</a:t>
            </a:r>
            <a:endParaRPr sz="700" dirty="0"/>
          </a:p>
        </p:txBody>
      </p:sp>
      <p:sp>
        <p:nvSpPr>
          <p:cNvPr id="385" name="Google Shape;385;p35"/>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35"/>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35"/>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8" name="Google Shape;388;p35"/>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9" name="Google Shape;389;p35"/>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35"/>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34;p38">
            <a:extLst>
              <a:ext uri="{FF2B5EF4-FFF2-40B4-BE49-F238E27FC236}">
                <a16:creationId xmlns:a16="http://schemas.microsoft.com/office/drawing/2014/main" id="{924B293F-9E9C-F577-7C15-F8CF78CC71B0}"/>
              </a:ext>
            </a:extLst>
          </p:cNvPr>
          <p:cNvSpPr txBox="1"/>
          <p:nvPr/>
        </p:nvSpPr>
        <p:spPr>
          <a:xfrm>
            <a:off x="5937212" y="3858927"/>
            <a:ext cx="3160251" cy="904863"/>
          </a:xfrm>
          <a:prstGeom prst="rect">
            <a:avLst/>
          </a:prstGeom>
          <a:noFill/>
          <a:ln>
            <a:noFill/>
          </a:ln>
        </p:spPr>
        <p:txBody>
          <a:bodyPr spcFirstLastPara="1" wrap="square" lIns="0" tIns="0" rIns="0" bIns="0" anchor="t" anchorCtr="0">
            <a:spAutoFit/>
          </a:bodyPr>
          <a:lstStyle/>
          <a:p>
            <a:pPr lvl="0">
              <a:lnSpc>
                <a:spcPct val="140032"/>
              </a:lnSpc>
            </a:pPr>
            <a:r>
              <a:rPr lang="en-US" sz="600" dirty="0" err="1">
                <a:solidFill>
                  <a:srgbClr val="383936"/>
                </a:solidFill>
              </a:rPr>
              <a:t>Χρημ</a:t>
            </a:r>
            <a:r>
              <a:rPr lang="en-US" sz="600" dirty="0">
                <a:solidFill>
                  <a:srgbClr val="383936"/>
                </a:solidFill>
              </a:rPr>
              <a:t>ατοδοτείται από την Ευρωπαϊκή Ένωση. </a:t>
            </a:r>
            <a:r>
              <a:rPr lang="en-US" sz="600" dirty="0" err="1">
                <a:solidFill>
                  <a:srgbClr val="383936"/>
                </a:solidFill>
              </a:rPr>
              <a:t>Ωστόσο</a:t>
            </a:r>
            <a:r>
              <a:rPr lang="en-US" sz="600" dirty="0">
                <a:solidFill>
                  <a:srgbClr val="383936"/>
                </a:solidFill>
              </a:rPr>
              <a:t>, </a:t>
            </a:r>
            <a:r>
              <a:rPr lang="en-US" sz="600" dirty="0" err="1">
                <a:solidFill>
                  <a:srgbClr val="383936"/>
                </a:solidFill>
              </a:rPr>
              <a:t>οι</a:t>
            </a:r>
            <a:r>
              <a:rPr lang="en-US" sz="600" dirty="0">
                <a:solidFill>
                  <a:srgbClr val="383936"/>
                </a:solidFill>
              </a:rPr>
              <a:t> απ</a:t>
            </a:r>
            <a:r>
              <a:rPr lang="en-US" sz="600" dirty="0" err="1">
                <a:solidFill>
                  <a:srgbClr val="383936"/>
                </a:solidFill>
              </a:rPr>
              <a:t>όψεις</a:t>
            </a:r>
            <a:r>
              <a:rPr lang="en-US" sz="600" dirty="0">
                <a:solidFill>
                  <a:srgbClr val="383936"/>
                </a:solidFill>
              </a:rPr>
              <a:t> και </a:t>
            </a:r>
            <a:r>
              <a:rPr lang="en-US" sz="600" dirty="0" err="1">
                <a:solidFill>
                  <a:srgbClr val="383936"/>
                </a:solidFill>
              </a:rPr>
              <a:t>οι</a:t>
            </a:r>
            <a:r>
              <a:rPr lang="en-US" sz="600" dirty="0">
                <a:solidFill>
                  <a:srgbClr val="383936"/>
                </a:solidFill>
              </a:rPr>
              <a:t> </a:t>
            </a:r>
            <a:r>
              <a:rPr lang="en-US" sz="600" dirty="0" err="1">
                <a:solidFill>
                  <a:srgbClr val="383936"/>
                </a:solidFill>
              </a:rPr>
              <a:t>γνώμες</a:t>
            </a:r>
            <a:r>
              <a:rPr lang="en-US" sz="600" dirty="0">
                <a:solidFill>
                  <a:srgbClr val="383936"/>
                </a:solidFill>
              </a:rPr>
              <a:t> π</a:t>
            </a:r>
            <a:r>
              <a:rPr lang="en-US" sz="600" dirty="0" err="1">
                <a:solidFill>
                  <a:srgbClr val="383936"/>
                </a:solidFill>
              </a:rPr>
              <a:t>ου</a:t>
            </a:r>
            <a:r>
              <a:rPr lang="en-US" sz="600" dirty="0">
                <a:solidFill>
                  <a:srgbClr val="383936"/>
                </a:solidFill>
              </a:rPr>
              <a:t> </a:t>
            </a:r>
            <a:r>
              <a:rPr lang="en-US" sz="600" dirty="0" err="1">
                <a:solidFill>
                  <a:srgbClr val="383936"/>
                </a:solidFill>
              </a:rPr>
              <a:t>εκφράζοντ</a:t>
            </a:r>
            <a:r>
              <a:rPr lang="en-US" sz="600" dirty="0">
                <a:solidFill>
                  <a:srgbClr val="383936"/>
                </a:solidFill>
              </a:rPr>
              <a:t>αι είναι αποκλειστικά του/των συγγραφέα/συγγραφέων και δεν αντανακλούν απαραίτητα τις απόψεις της Ευρωπαϊκής Ένωσης ή του Ευρωπαϊκού Εκτελεστικού Οργανισμού Εκπαίδευσης και Πολιτισμού (EACEA). </a:t>
            </a:r>
            <a:r>
              <a:rPr lang="en-US" sz="600" dirty="0" err="1">
                <a:solidFill>
                  <a:srgbClr val="383936"/>
                </a:solidFill>
              </a:rPr>
              <a:t>Ούτε</a:t>
            </a:r>
            <a:r>
              <a:rPr lang="en-US" sz="600" dirty="0">
                <a:solidFill>
                  <a:srgbClr val="383936"/>
                </a:solidFill>
              </a:rPr>
              <a:t> η </a:t>
            </a:r>
            <a:r>
              <a:rPr lang="en-US" sz="600" dirty="0" err="1">
                <a:solidFill>
                  <a:srgbClr val="383936"/>
                </a:solidFill>
              </a:rPr>
              <a:t>Ευρω</a:t>
            </a:r>
            <a:r>
              <a:rPr lang="en-US" sz="600" dirty="0">
                <a:solidFill>
                  <a:srgbClr val="383936"/>
                </a:solidFill>
              </a:rPr>
              <a:t>παϊκή Ένωση ούτε ο EACEA μπορούν να θεωρηθούν υπεύθυνοι για αυτές.</a:t>
            </a:r>
          </a:p>
          <a:p>
            <a:pPr marL="0" marR="0" lvl="0" indent="0" algn="l" rtl="0">
              <a:lnSpc>
                <a:spcPct val="140032"/>
              </a:lnSpc>
              <a:spcBef>
                <a:spcPts val="0"/>
              </a:spcBef>
              <a:spcAft>
                <a:spcPts val="0"/>
              </a:spcAft>
              <a:buNone/>
            </a:pP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(either free or 4.0 share alike)</a:t>
            </a:r>
            <a:endParaRPr sz="700" dirty="0"/>
          </a:p>
        </p:txBody>
      </p:sp>
      <p:pic>
        <p:nvPicPr>
          <p:cNvPr id="3" name="Picture 2" descr="A black and white sign with a person in a circle&#10;&#10;AI-generated content may be incorrect.">
            <a:extLst>
              <a:ext uri="{FF2B5EF4-FFF2-40B4-BE49-F238E27FC236}">
                <a16:creationId xmlns:a16="http://schemas.microsoft.com/office/drawing/2014/main" id="{68437972-3AC1-9829-0FDA-BA6B8E62528F}"/>
              </a:ext>
            </a:extLst>
          </p:cNvPr>
          <p:cNvPicPr>
            <a:picLocks noChangeAspect="1"/>
          </p:cNvPicPr>
          <p:nvPr/>
        </p:nvPicPr>
        <p:blipFill>
          <a:blip r:embed="rId8"/>
          <a:stretch>
            <a:fillRect/>
          </a:stretch>
        </p:blipFill>
        <p:spPr>
          <a:xfrm>
            <a:off x="6998885" y="4852147"/>
            <a:ext cx="714444" cy="249967"/>
          </a:xfrm>
          <a:prstGeom prst="rect">
            <a:avLst/>
          </a:prstGeom>
        </p:spPr>
      </p:pic>
      <p:sp>
        <p:nvSpPr>
          <p:cNvPr id="4" name="Google Shape;65;p13">
            <a:extLst>
              <a:ext uri="{FF2B5EF4-FFF2-40B4-BE49-F238E27FC236}">
                <a16:creationId xmlns:a16="http://schemas.microsoft.com/office/drawing/2014/main" id="{0F9BC83D-6B32-A974-1D25-C46BC1748562}"/>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9"/>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395"/>
        <p:cNvGrpSpPr/>
        <p:nvPr/>
      </p:nvGrpSpPr>
      <p:grpSpPr>
        <a:xfrm>
          <a:off x="0" y="0"/>
          <a:ext cx="0" cy="0"/>
          <a:chOff x="0" y="0"/>
          <a:chExt cx="0" cy="0"/>
        </a:xfrm>
      </p:grpSpPr>
      <p:sp>
        <p:nvSpPr>
          <p:cNvPr id="399" name="Google Shape;399;p36"/>
          <p:cNvSpPr/>
          <p:nvPr/>
        </p:nvSpPr>
        <p:spPr>
          <a:xfrm>
            <a:off x="9601701" y="2688354"/>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1" name="Google Shape;401;p36"/>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2" name="Google Shape;402;p36"/>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oogle Shape;396;p36">
            <a:extLst>
              <a:ext uri="{FF2B5EF4-FFF2-40B4-BE49-F238E27FC236}">
                <a16:creationId xmlns:a16="http://schemas.microsoft.com/office/drawing/2014/main" id="{374559F2-16FF-F9C5-F582-C5022106C0D8}"/>
              </a:ext>
            </a:extLst>
          </p:cNvPr>
          <p:cNvGrpSpPr/>
          <p:nvPr/>
        </p:nvGrpSpPr>
        <p:grpSpPr>
          <a:xfrm>
            <a:off x="424184" y="351759"/>
            <a:ext cx="7532854" cy="4482248"/>
            <a:chOff x="-267584" y="9525"/>
            <a:chExt cx="10313084" cy="14705033"/>
          </a:xfrm>
        </p:grpSpPr>
        <p:sp>
          <p:nvSpPr>
            <p:cNvPr id="3" name="Google Shape;397;p36">
              <a:extLst>
                <a:ext uri="{FF2B5EF4-FFF2-40B4-BE49-F238E27FC236}">
                  <a16:creationId xmlns:a16="http://schemas.microsoft.com/office/drawing/2014/main" id="{F63B760C-D064-055B-F1FB-400EECB694B5}"/>
                </a:ext>
              </a:extLst>
            </p:cNvPr>
            <p:cNvSpPr txBox="1"/>
            <p:nvPr/>
          </p:nvSpPr>
          <p:spPr>
            <a:xfrm>
              <a:off x="0" y="9525"/>
              <a:ext cx="10045500" cy="98520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dirty="0">
                  <a:solidFill>
                    <a:srgbClr val="383936"/>
                  </a:solidFill>
                  <a:latin typeface="Arial"/>
                  <a:ea typeface="Arial"/>
                  <a:cs typeface="Arial"/>
                  <a:sym typeface="Arial"/>
                </a:rPr>
                <a:t>Αναφορές και βιβλιογραφία</a:t>
              </a:r>
              <a:endParaRPr sz="700" dirty="0"/>
            </a:p>
          </p:txBody>
        </p:sp>
        <p:sp>
          <p:nvSpPr>
            <p:cNvPr id="4" name="Google Shape;398;p36">
              <a:extLst>
                <a:ext uri="{FF2B5EF4-FFF2-40B4-BE49-F238E27FC236}">
                  <a16:creationId xmlns:a16="http://schemas.microsoft.com/office/drawing/2014/main" id="{0933D853-2396-F5CF-12E2-97FB274FB827}"/>
                </a:ext>
              </a:extLst>
            </p:cNvPr>
            <p:cNvSpPr txBox="1"/>
            <p:nvPr/>
          </p:nvSpPr>
          <p:spPr>
            <a:xfrm>
              <a:off x="-267584" y="1324058"/>
              <a:ext cx="10045500" cy="13390500"/>
            </a:xfrm>
            <a:prstGeom prst="rect">
              <a:avLst/>
            </a:prstGeom>
            <a:noFill/>
            <a:ln>
              <a:noFill/>
            </a:ln>
          </p:spPr>
          <p:txBody>
            <a:bodyPr spcFirstLastPara="1" wrap="square" lIns="0" tIns="0" rIns="0" bIns="0" anchor="t" anchorCtr="0">
              <a:spAutoFit/>
            </a:bodyPr>
            <a:lstStyle/>
            <a:p>
              <a:pPr marL="0" lvl="0" indent="0" algn="l" rtl="0">
                <a:lnSpc>
                  <a:spcPct val="107000"/>
                </a:lnSpc>
                <a:spcBef>
                  <a:spcPts val="0"/>
                </a:spcBef>
                <a:spcAft>
                  <a:spcPts val="0"/>
                </a:spcAft>
                <a:buClr>
                  <a:schemeClr val="dk1"/>
                </a:buClr>
                <a:buSzPts val="1100"/>
                <a:buFont typeface="Arial"/>
                <a:buNone/>
              </a:pPr>
              <a:r>
                <a:rPr lang="en" sz="1200" dirty="0">
                  <a:solidFill>
                    <a:schemeClr val="dk1"/>
                  </a:solidFill>
                </a:rPr>
                <a:t> 	</a:t>
              </a:r>
              <a:br>
                <a:rPr lang="en" sz="1200" dirty="0">
                  <a:solidFill>
                    <a:schemeClr val="dk1"/>
                  </a:solidFill>
                </a:rPr>
              </a:br>
              <a:r>
                <a:rPr lang="en" sz="1200" dirty="0">
                  <a:solidFill>
                    <a:schemeClr val="dk1"/>
                  </a:solidFill>
                </a:rPr>
                <a:t>Sontag, S. (1977). On Photography. Farrar, Straus and Giroux.</a:t>
              </a:r>
              <a:br>
                <a:rPr lang="en" sz="1200" dirty="0">
                  <a:solidFill>
                    <a:schemeClr val="dk1"/>
                  </a:solidFill>
                </a:rPr>
              </a:b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Barthes, R. (1981). Camera Lucida: Reflections on Photography. Hill and Wang.</a:t>
              </a:r>
              <a:br>
                <a:rPr lang="en" sz="1200" dirty="0">
                  <a:solidFill>
                    <a:schemeClr val="dk1"/>
                  </a:solidFill>
                </a:rPr>
              </a:b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Project Zero Harvard (n.d) Pzs thinking routines toolbox. Διαθέσιμο στο: https://pz.harvard.edu/thinking-routines (Πρόσβαση: 19-6-2025).</a:t>
              </a:r>
              <a:br>
                <a:rPr lang="en" sz="1200" dirty="0">
                  <a:solidFill>
                    <a:schemeClr val="dk1"/>
                  </a:solidFill>
                </a:rPr>
              </a:b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Lambert, J., &amp; Hessler, B. (2008). Digital Storytelling: Capturing Lives, Creating Community. Routledge.</a:t>
              </a:r>
              <a:br>
                <a:rPr lang="en" sz="1200" dirty="0">
                  <a:solidFill>
                    <a:schemeClr val="dk1"/>
                  </a:solidFill>
                </a:rPr>
              </a:b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 McCurry, S. (1984) Sharbat Gula (Afghan Girl) [online photograph]. Διαθέσιμο στο: https://en.wikipedia.org/wiki/Afghan_Girl#/media/File:Sharbat_Gula.jpg (Πρόσβαση: 30 Ιουνίου 2025).</a:t>
              </a:r>
              <a:endParaRPr sz="1200" dirty="0">
                <a:solidFill>
                  <a:srgbClr val="202122"/>
                </a:solidFill>
              </a:endParaRPr>
            </a:p>
            <a:p>
              <a:pPr marL="0" lvl="0" indent="0" algn="l" rtl="0">
                <a:lnSpc>
                  <a:spcPct val="115000"/>
                </a:lnSpc>
                <a:spcBef>
                  <a:spcPts val="1200"/>
                </a:spcBef>
                <a:spcAft>
                  <a:spcPts val="0"/>
                </a:spcAft>
                <a:buNone/>
              </a:pPr>
              <a:r>
                <a:rPr lang="en" sz="1200" dirty="0">
                  <a:solidFill>
                    <a:schemeClr val="dk1"/>
                  </a:solidFill>
                </a:rPr>
                <a:t>Wegman, W. (1970), Falling Glass.  [online φωτογραφία]. Διαθέσιμο στο: https://bpb-us-e1.wpmucdn.com/you.stonybrook.edu/dist/0/2212/files/2017/09/%EC%8A%A4%ED%81%AC%EB%A6%B0%EC%83%B755-2beh3rw.pngΠρόσβαση: 30 Ιουνίου 2025)</a:t>
              </a:r>
              <a:br>
                <a:rPr lang="en" sz="1200" dirty="0">
                  <a:solidFill>
                    <a:schemeClr val="dk1"/>
                  </a:solidFill>
                </a:rPr>
              </a:br>
              <a:endParaRPr sz="1200" dirty="0">
                <a:solidFill>
                  <a:schemeClr val="dk1"/>
                </a:solidFill>
              </a:endParaRPr>
            </a:p>
            <a:p>
              <a:pPr marL="0" lvl="0" indent="0" algn="l" rtl="0">
                <a:lnSpc>
                  <a:spcPct val="107000"/>
                </a:lnSpc>
                <a:spcBef>
                  <a:spcPts val="12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dirty="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dirty="0">
                <a:solidFill>
                  <a:schemeClr val="dk1"/>
                </a:solidFill>
              </a:endParaRPr>
            </a:p>
            <a:p>
              <a:pPr marL="0" marR="0" lvl="0" indent="0" algn="l" rtl="0">
                <a:lnSpc>
                  <a:spcPct val="140000"/>
                </a:lnSpc>
                <a:spcBef>
                  <a:spcPts val="0"/>
                </a:spcBef>
                <a:spcAft>
                  <a:spcPts val="0"/>
                </a:spcAft>
                <a:buNone/>
              </a:pPr>
              <a:endParaRPr sz="1200" dirty="0">
                <a:solidFill>
                  <a:srgbClr val="383936"/>
                </a:solidFill>
              </a:endParaRPr>
            </a:p>
          </p:txBody>
        </p:sp>
      </p:grpSp>
      <p:sp>
        <p:nvSpPr>
          <p:cNvPr id="5" name="Google Shape;65;p13">
            <a:extLst>
              <a:ext uri="{FF2B5EF4-FFF2-40B4-BE49-F238E27FC236}">
                <a16:creationId xmlns:a16="http://schemas.microsoft.com/office/drawing/2014/main" id="{F9E68922-D564-70D8-A1DD-01BC14931DC0}"/>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6"/>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6"/>
        <p:cNvGrpSpPr/>
        <p:nvPr/>
      </p:nvGrpSpPr>
      <p:grpSpPr>
        <a:xfrm>
          <a:off x="0" y="0"/>
          <a:ext cx="0" cy="0"/>
          <a:chOff x="0" y="0"/>
          <a:chExt cx="0" cy="0"/>
        </a:xfrm>
      </p:grpSpPr>
      <p:sp>
        <p:nvSpPr>
          <p:cNvPr id="407" name="Google Shape;407;p37"/>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8" name="Google Shape;408;p37"/>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9" name="Google Shape;409;p37"/>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1" name="Google Shape;411;p37"/>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2" name="Google Shape;412;p37"/>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3" name="Google Shape;413;p37"/>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4" name="Google Shape;414;p37"/>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37"/>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7">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37"/>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8">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7" name="Google Shape;417;p37"/>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8" name="Google Shape;418;p37"/>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9" name="Google Shape;419;p37"/>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1">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0" name="Google Shape;420;p37"/>
          <p:cNvSpPr txBox="1"/>
          <p:nvPr/>
        </p:nvSpPr>
        <p:spPr>
          <a:xfrm>
            <a:off x="141581" y="469761"/>
            <a:ext cx="5173800" cy="473078"/>
          </a:xfrm>
          <a:prstGeom prst="rect">
            <a:avLst/>
          </a:prstGeom>
          <a:noFill/>
          <a:ln>
            <a:noFill/>
          </a:ln>
        </p:spPr>
        <p:txBody>
          <a:bodyPr spcFirstLastPara="1" wrap="square" lIns="0" tIns="0" rIns="0" bIns="0" anchor="t" anchorCtr="0">
            <a:spAutoFit/>
          </a:bodyPr>
          <a:lstStyle/>
          <a:p>
            <a:pPr marL="0" marR="0" lvl="0" indent="0" algn="l" rtl="0">
              <a:lnSpc>
                <a:spcPct val="105999"/>
              </a:lnSpc>
              <a:spcBef>
                <a:spcPts val="0"/>
              </a:spcBef>
              <a:spcAft>
                <a:spcPts val="0"/>
              </a:spcAft>
              <a:buNone/>
            </a:pPr>
            <a:r>
              <a:rPr lang="en" sz="2900" b="1" dirty="0">
                <a:solidFill>
                  <a:schemeClr val="tx1"/>
                </a:solidFill>
                <a:latin typeface="Arial"/>
                <a:ea typeface="Arial"/>
                <a:cs typeface="Arial"/>
                <a:sym typeface="Arial"/>
              </a:rPr>
              <a:t> </a:t>
            </a:r>
            <a:r>
              <a:rPr lang="el-GR" sz="2900" b="1" dirty="0">
                <a:solidFill>
                  <a:schemeClr val="tx1"/>
                </a:solidFill>
                <a:latin typeface="Arial"/>
                <a:ea typeface="Arial"/>
                <a:cs typeface="Arial"/>
                <a:sym typeface="Arial"/>
              </a:rPr>
              <a:t>Η ΟΜΑΔΑ</a:t>
            </a:r>
            <a:r>
              <a:rPr lang="en" sz="2900" b="1" dirty="0">
                <a:solidFill>
                  <a:schemeClr val="tx1"/>
                </a:solidFill>
                <a:latin typeface="Arial"/>
                <a:ea typeface="Arial"/>
                <a:cs typeface="Arial"/>
                <a:sym typeface="Arial"/>
              </a:rPr>
              <a:t> </a:t>
            </a:r>
            <a:r>
              <a:rPr lang="el-GR" sz="2900" b="1" dirty="0">
                <a:solidFill>
                  <a:schemeClr val="tx1"/>
                </a:solidFill>
                <a:latin typeface="Arial"/>
                <a:ea typeface="Arial"/>
                <a:cs typeface="Arial"/>
                <a:sym typeface="Arial"/>
              </a:rPr>
              <a:t>ΤΟΥ </a:t>
            </a:r>
            <a:r>
              <a:rPr lang="en" sz="2900" b="1" dirty="0">
                <a:solidFill>
                  <a:schemeClr val="tx1"/>
                </a:solidFill>
                <a:latin typeface="Arial"/>
                <a:ea typeface="Arial"/>
                <a:cs typeface="Arial"/>
                <a:sym typeface="Arial"/>
              </a:rPr>
              <a:t>SHOOT</a:t>
            </a:r>
            <a:endParaRPr sz="700" dirty="0">
              <a:solidFill>
                <a:schemeClr val="tx1"/>
              </a:solidFill>
            </a:endParaRPr>
          </a:p>
        </p:txBody>
      </p:sp>
      <p:sp>
        <p:nvSpPr>
          <p:cNvPr id="2" name="Google Shape;65;p13">
            <a:extLst>
              <a:ext uri="{FF2B5EF4-FFF2-40B4-BE49-F238E27FC236}">
                <a16:creationId xmlns:a16="http://schemas.microsoft.com/office/drawing/2014/main" id="{A69D96B5-CB3D-E08B-22ED-0F1F0F936A0A}"/>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12"/>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a:extLst>
            <a:ext uri="{FF2B5EF4-FFF2-40B4-BE49-F238E27FC236}">
              <a16:creationId xmlns:a16="http://schemas.microsoft.com/office/drawing/2014/main" id="{9C4DA2BE-BE46-2EAC-9E8C-1FDDF3862DF6}"/>
            </a:ext>
          </a:extLst>
        </p:cNvPr>
        <p:cNvGrpSpPr/>
        <p:nvPr/>
      </p:nvGrpSpPr>
      <p:grpSpPr>
        <a:xfrm>
          <a:off x="0" y="0"/>
          <a:ext cx="0" cy="0"/>
          <a:chOff x="0" y="0"/>
          <a:chExt cx="0" cy="0"/>
        </a:xfrm>
      </p:grpSpPr>
      <p:sp>
        <p:nvSpPr>
          <p:cNvPr id="86" name="Google Shape;86;p15">
            <a:extLst>
              <a:ext uri="{FF2B5EF4-FFF2-40B4-BE49-F238E27FC236}">
                <a16:creationId xmlns:a16="http://schemas.microsoft.com/office/drawing/2014/main" id="{BE1E77F0-8FC8-A599-9D85-44C671D47879}"/>
              </a:ext>
            </a:extLst>
          </p:cNvPr>
          <p:cNvSpPr txBox="1"/>
          <p:nvPr/>
        </p:nvSpPr>
        <p:spPr>
          <a:xfrm>
            <a:off x="370153" y="852042"/>
            <a:ext cx="4945022" cy="4395049"/>
          </a:xfrm>
          <a:prstGeom prst="rect">
            <a:avLst/>
          </a:prstGeom>
          <a:noFill/>
          <a:ln>
            <a:noFill/>
          </a:ln>
        </p:spPr>
        <p:txBody>
          <a:bodyPr spcFirstLastPara="1" wrap="square" lIns="0" tIns="0" rIns="0" bIns="0" anchor="t" anchorCtr="0">
            <a:spAutoFit/>
          </a:bodyPr>
          <a:lstStyle/>
          <a:p>
            <a:pPr lvl="0">
              <a:lnSpc>
                <a:spcPct val="140000"/>
              </a:lnSpc>
            </a:pPr>
            <a:r>
              <a:rPr lang="el-GR" sz="1200" b="1" dirty="0">
                <a:solidFill>
                  <a:schemeClr val="tx1"/>
                </a:solidFill>
              </a:rPr>
              <a:t>Αυτή η μεθοδολογία εισάγει μια καινοτόμο προσέγγιση στη διδασκαλία, ενσωματώνοντας την ψηφιακή αφήγηση μέσω της φωτογραφίας. </a:t>
            </a:r>
          </a:p>
          <a:p>
            <a:pPr lvl="0">
              <a:lnSpc>
                <a:spcPct val="140000"/>
              </a:lnSpc>
            </a:pPr>
            <a:r>
              <a:rPr lang="el-GR" sz="1200" b="1" dirty="0">
                <a:solidFill>
                  <a:schemeClr val="tx1"/>
                </a:solidFill>
              </a:rPr>
              <a:t>Με βάση τη </a:t>
            </a:r>
            <a:r>
              <a:rPr lang="el-GR" sz="1200" b="1" dirty="0" err="1">
                <a:solidFill>
                  <a:schemeClr val="tx1"/>
                </a:solidFill>
              </a:rPr>
              <a:t>νευροεπιστήμη</a:t>
            </a:r>
            <a:r>
              <a:rPr lang="el-GR" sz="1200" b="1" dirty="0">
                <a:solidFill>
                  <a:schemeClr val="tx1"/>
                </a:solidFill>
              </a:rPr>
              <a:t>, η αφήγηση ιστοριών ενισχύει τις συναισθηματικές συνδέσεις, καθιστώντας τις πληροφορίες πιο προσιτές και ευκολομνημόνευτες. </a:t>
            </a:r>
          </a:p>
          <a:p>
            <a:pPr lvl="0">
              <a:lnSpc>
                <a:spcPct val="140000"/>
              </a:lnSpc>
            </a:pPr>
            <a:endParaRPr lang="el-GR" sz="1200" b="1" dirty="0">
              <a:solidFill>
                <a:schemeClr val="tx1"/>
              </a:solidFill>
            </a:endParaRPr>
          </a:p>
          <a:p>
            <a:pPr lvl="0">
              <a:lnSpc>
                <a:spcPct val="140000"/>
              </a:lnSpc>
            </a:pPr>
            <a:r>
              <a:rPr lang="el-GR" sz="1200" b="1" dirty="0">
                <a:solidFill>
                  <a:schemeClr val="tx1"/>
                </a:solidFill>
              </a:rPr>
              <a:t>Ασχολείται με τις προκλήσεις που αντιμετωπίζουν οι μαθητές χωρίς κίνητρα και εκείνοι με μαθησιακές δυσκολίες, αξιοποιώντας τις σύγχρονες τεχνολογίες για να δημιουργήσει ένα ελκυστικό, χωρίς αποκλεισμούς μαθησιακό περιβάλλον.</a:t>
            </a:r>
          </a:p>
          <a:p>
            <a:pPr lvl="0">
              <a:lnSpc>
                <a:spcPct val="140000"/>
              </a:lnSpc>
            </a:pPr>
            <a:endParaRPr lang="el-GR" sz="1200" b="1" dirty="0">
              <a:solidFill>
                <a:schemeClr val="tx1"/>
              </a:solidFill>
            </a:endParaRPr>
          </a:p>
          <a:p>
            <a:pPr lvl="0">
              <a:lnSpc>
                <a:spcPct val="140000"/>
              </a:lnSpc>
            </a:pPr>
            <a:r>
              <a:rPr lang="el-GR" sz="1200" b="1" dirty="0">
                <a:solidFill>
                  <a:schemeClr val="tx1"/>
                </a:solidFill>
              </a:rPr>
              <a:t>Η αφήγηση ιστοριών αυξάνει το ενδιαφέρον, τη δημιουργικότητα και την κατανόηση σε όλα τα μαθήματα του προγράμματος σπουδών, ενώ ταυτόχρονα καλύπτει διαφορετικές μαθησιακές ανάγκες, συμπεριλαμβανομένων των μαθητών με μαθησιακές </a:t>
            </a:r>
            <a:r>
              <a:rPr lang="en" sz="1200" b="1" dirty="0">
                <a:solidFill>
                  <a:schemeClr val="tx1"/>
                </a:solidFill>
              </a:rPr>
              <a:t>δυσκολίες</a:t>
            </a:r>
            <a:r>
              <a:rPr lang="el-GR" sz="1200" b="1" dirty="0">
                <a:solidFill>
                  <a:schemeClr val="tx1"/>
                </a:solidFill>
              </a:rPr>
              <a:t>.</a:t>
            </a:r>
            <a:endParaRPr sz="1200" b="1" dirty="0">
              <a:solidFill>
                <a:schemeClr val="tx1"/>
              </a:solidFill>
              <a:latin typeface="Arial"/>
              <a:ea typeface="Arial"/>
              <a:cs typeface="Arial"/>
              <a:sym typeface="Arial"/>
            </a:endParaRPr>
          </a:p>
        </p:txBody>
      </p:sp>
      <p:sp>
        <p:nvSpPr>
          <p:cNvPr id="87" name="Google Shape;87;p15">
            <a:extLst>
              <a:ext uri="{FF2B5EF4-FFF2-40B4-BE49-F238E27FC236}">
                <a16:creationId xmlns:a16="http://schemas.microsoft.com/office/drawing/2014/main" id="{C96AF2C5-C9CB-A9EE-BC7B-2E23748FAA86}"/>
              </a:ext>
            </a:extLst>
          </p:cNvPr>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a:extLst>
              <a:ext uri="{FF2B5EF4-FFF2-40B4-BE49-F238E27FC236}">
                <a16:creationId xmlns:a16="http://schemas.microsoft.com/office/drawing/2014/main" id="{E48A09B4-403A-9F62-84B9-6588FB096011}"/>
              </a:ext>
            </a:extLst>
          </p:cNvPr>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a:extLst>
              <a:ext uri="{FF2B5EF4-FFF2-40B4-BE49-F238E27FC236}">
                <a16:creationId xmlns:a16="http://schemas.microsoft.com/office/drawing/2014/main" id="{846F7A34-F4ED-23AE-0D9A-93185517573F}"/>
              </a:ext>
            </a:extLst>
          </p:cNvPr>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a:extLst>
              <a:ext uri="{FF2B5EF4-FFF2-40B4-BE49-F238E27FC236}">
                <a16:creationId xmlns:a16="http://schemas.microsoft.com/office/drawing/2014/main" id="{B3E57500-E358-C2B9-6869-3722940ABC17}"/>
              </a:ext>
            </a:extLst>
          </p:cNvPr>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a:extLst>
              <a:ext uri="{FF2B5EF4-FFF2-40B4-BE49-F238E27FC236}">
                <a16:creationId xmlns:a16="http://schemas.microsoft.com/office/drawing/2014/main" id="{93F4B4F4-24AD-DCEF-1879-A8858A8F9C7C}"/>
              </a:ext>
            </a:extLst>
          </p:cNvPr>
          <p:cNvSpPr txBox="1"/>
          <p:nvPr/>
        </p:nvSpPr>
        <p:spPr>
          <a:xfrm>
            <a:off x="370154" y="154941"/>
            <a:ext cx="5338800" cy="864532"/>
          </a:xfrm>
          <a:prstGeom prst="rect">
            <a:avLst/>
          </a:prstGeom>
          <a:noFill/>
          <a:ln>
            <a:noFill/>
          </a:ln>
        </p:spPr>
        <p:txBody>
          <a:bodyPr spcFirstLastPara="1" wrap="square" lIns="0" tIns="0" rIns="0" bIns="0" anchor="t" anchorCtr="0">
            <a:spAutoFit/>
          </a:bodyPr>
          <a:lstStyle/>
          <a:p>
            <a:pPr>
              <a:lnSpc>
                <a:spcPct val="106000"/>
              </a:lnSpc>
            </a:pPr>
            <a:r>
              <a:rPr lang="el-GR" sz="2300" b="1" dirty="0">
                <a:solidFill>
                  <a:schemeClr val="tx1"/>
                </a:solidFill>
              </a:rPr>
              <a:t>Η</a:t>
            </a:r>
            <a:r>
              <a:rPr lang="en" sz="2300" b="1" dirty="0">
                <a:solidFill>
                  <a:schemeClr val="tx1"/>
                </a:solidFill>
                <a:latin typeface="Arial"/>
                <a:ea typeface="Arial"/>
                <a:cs typeface="Arial"/>
                <a:sym typeface="Arial"/>
              </a:rPr>
              <a:t> </a:t>
            </a:r>
            <a:r>
              <a:rPr lang="el-GR" sz="2300" b="1" dirty="0">
                <a:solidFill>
                  <a:schemeClr val="tx1"/>
                </a:solidFill>
              </a:rPr>
              <a:t>ΜΕΘΟΔΟΛΟΓΙΑ ΑΦΗΓΗΣΗΣ ΙΣΤΟΡΙΩΝ ΤΟΥ </a:t>
            </a:r>
            <a:r>
              <a:rPr lang="en-US" sz="2300" b="1" dirty="0">
                <a:solidFill>
                  <a:schemeClr val="tx1"/>
                </a:solidFill>
              </a:rPr>
              <a:t>SHOOT</a:t>
            </a:r>
            <a:endParaRPr lang="el-GR" sz="700" dirty="0">
              <a:solidFill>
                <a:schemeClr val="tx1"/>
              </a:solidFill>
            </a:endParaRPr>
          </a:p>
          <a:p>
            <a:pPr marL="0" marR="0" lvl="0" indent="0" algn="l" rtl="0">
              <a:lnSpc>
                <a:spcPct val="106000"/>
              </a:lnSpc>
              <a:spcBef>
                <a:spcPts val="0"/>
              </a:spcBef>
              <a:spcAft>
                <a:spcPts val="0"/>
              </a:spcAft>
              <a:buNone/>
            </a:pPr>
            <a:endParaRPr sz="700" dirty="0">
              <a:solidFill>
                <a:schemeClr val="tx1"/>
              </a:solidFill>
            </a:endParaRPr>
          </a:p>
        </p:txBody>
      </p:sp>
      <p:sp>
        <p:nvSpPr>
          <p:cNvPr id="2" name="Google Shape;65;p13">
            <a:extLst>
              <a:ext uri="{FF2B5EF4-FFF2-40B4-BE49-F238E27FC236}">
                <a16:creationId xmlns:a16="http://schemas.microsoft.com/office/drawing/2014/main" id="{F9BF3BBF-66B3-38D7-02D7-CE61E039BE62}"/>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4"/>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07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70154" y="1433740"/>
            <a:ext cx="4946866" cy="3317831"/>
          </a:xfrm>
          <a:prstGeom prst="rect">
            <a:avLst/>
          </a:prstGeom>
          <a:noFill/>
          <a:ln>
            <a:noFill/>
          </a:ln>
        </p:spPr>
        <p:txBody>
          <a:bodyPr spcFirstLastPara="1" wrap="square" lIns="0" tIns="0" rIns="0" bIns="0" anchor="t" anchorCtr="0">
            <a:spAutoFit/>
          </a:bodyPr>
          <a:lstStyle/>
          <a:p>
            <a:pPr lvl="0">
              <a:lnSpc>
                <a:spcPct val="140000"/>
              </a:lnSpc>
            </a:pPr>
            <a:r>
              <a:rPr lang="el-GR" sz="1200" b="1" dirty="0">
                <a:solidFill>
                  <a:schemeClr val="tx1"/>
                </a:solidFill>
              </a:rPr>
              <a:t>Αυτή η μεθοδολογία περιλαμβάνει μια σειρά από </a:t>
            </a:r>
            <a:r>
              <a:rPr lang="el-GR" sz="1200" b="1" u="sng" dirty="0">
                <a:solidFill>
                  <a:schemeClr val="tx1"/>
                </a:solidFill>
              </a:rPr>
              <a:t>3 διαδικτυακά σεμινάρια </a:t>
            </a:r>
            <a:r>
              <a:rPr lang="el-GR" sz="1200" b="1" dirty="0">
                <a:solidFill>
                  <a:schemeClr val="tx1"/>
                </a:solidFill>
              </a:rPr>
              <a:t>και </a:t>
            </a:r>
            <a:r>
              <a:rPr lang="el-GR" sz="1200" b="1" u="sng" dirty="0">
                <a:solidFill>
                  <a:schemeClr val="tx1"/>
                </a:solidFill>
              </a:rPr>
              <a:t>οδηγίες για εκπαιδευτές</a:t>
            </a:r>
            <a:r>
              <a:rPr lang="el-GR" sz="1200" b="1" dirty="0">
                <a:solidFill>
                  <a:schemeClr val="tx1"/>
                </a:solidFill>
              </a:rPr>
              <a:t>. Προορίζεται να χρησιμοποιηθεί μαζί με τη </a:t>
            </a:r>
            <a:r>
              <a:rPr lang="el-GR" sz="1200" b="1" u="sng" dirty="0">
                <a:solidFill>
                  <a:schemeClr val="tx1"/>
                </a:solidFill>
              </a:rPr>
              <a:t>συλλογή βέλτιστων πρακτικών </a:t>
            </a:r>
            <a:r>
              <a:rPr lang="el-GR" sz="1200" b="1" dirty="0">
                <a:solidFill>
                  <a:schemeClr val="tx1"/>
                </a:solidFill>
              </a:rPr>
              <a:t>για την ψηφιακή αφήγηση ιστοριών, η οποία επίσης αποτελεί μέρος του WP3.</a:t>
            </a:r>
          </a:p>
          <a:p>
            <a:pPr lvl="0">
              <a:lnSpc>
                <a:spcPct val="140000"/>
              </a:lnSpc>
            </a:pPr>
            <a:endParaRPr lang="el-GR" sz="1200" b="1" dirty="0">
              <a:solidFill>
                <a:schemeClr val="tx1"/>
              </a:solidFill>
            </a:endParaRPr>
          </a:p>
          <a:p>
            <a:pPr lvl="0">
              <a:lnSpc>
                <a:spcPct val="140000"/>
              </a:lnSpc>
            </a:pPr>
            <a:r>
              <a:rPr lang="el-GR" sz="1200" b="1" dirty="0">
                <a:solidFill>
                  <a:schemeClr val="tx1"/>
                </a:solidFill>
              </a:rPr>
              <a:t>Αποτελεί τη φυσική συνέχεια των εγχειριδίων για την Διδασκαλία μέσα από την Ψηφιακή Φωτογραφία, και μέσα από αυτήν, οι μαθητές και μαθήτριες θα μπορέσουν να αναπτύξουν τα δικά τους μαθησιακά υλικά, δημιουργώντας </a:t>
            </a:r>
            <a:r>
              <a:rPr lang="el-GR" sz="1200" b="1" dirty="0" err="1">
                <a:solidFill>
                  <a:schemeClr val="tx1"/>
                </a:solidFill>
              </a:rPr>
              <a:t>εμβυθιστικά</a:t>
            </a:r>
            <a:r>
              <a:rPr lang="el-GR" sz="1200" b="1" dirty="0">
                <a:solidFill>
                  <a:schemeClr val="tx1"/>
                </a:solidFill>
              </a:rPr>
              <a:t> μαθήματα των οποίων θα είναι οι ίδιοι εμπνευστές και δημιουργοί. </a:t>
            </a:r>
          </a:p>
          <a:p>
            <a:pPr lvl="0">
              <a:lnSpc>
                <a:spcPct val="140000"/>
              </a:lnSpc>
            </a:pPr>
            <a:endParaRPr lang="el-GR" sz="1100" b="1" dirty="0">
              <a:solidFill>
                <a:schemeClr val="tx1"/>
              </a:solidFill>
            </a:endParaRP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5"/>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p:cNvSpPr txBox="1"/>
          <p:nvPr/>
        </p:nvSpPr>
        <p:spPr>
          <a:xfrm>
            <a:off x="370154" y="154941"/>
            <a:ext cx="5338800" cy="1125501"/>
          </a:xfrm>
          <a:prstGeom prst="rect">
            <a:avLst/>
          </a:prstGeom>
          <a:noFill/>
          <a:ln>
            <a:noFill/>
          </a:ln>
        </p:spPr>
        <p:txBody>
          <a:bodyPr spcFirstLastPara="1" wrap="square" lIns="0" tIns="0" rIns="0" bIns="0" anchor="t" anchorCtr="0">
            <a:spAutoFit/>
          </a:bodyPr>
          <a:lstStyle/>
          <a:p>
            <a:pPr>
              <a:lnSpc>
                <a:spcPct val="106000"/>
              </a:lnSpc>
            </a:pPr>
            <a:r>
              <a:rPr lang="el-GR" sz="2300" b="1" dirty="0">
                <a:solidFill>
                  <a:schemeClr val="tx1"/>
                </a:solidFill>
              </a:rPr>
              <a:t>Η</a:t>
            </a:r>
            <a:r>
              <a:rPr lang="en" sz="2300" b="1" dirty="0">
                <a:solidFill>
                  <a:schemeClr val="tx1"/>
                </a:solidFill>
              </a:rPr>
              <a:t> </a:t>
            </a:r>
            <a:r>
              <a:rPr lang="el-GR" sz="2300" b="1" dirty="0">
                <a:solidFill>
                  <a:schemeClr val="tx1"/>
                </a:solidFill>
              </a:rPr>
              <a:t>ΜΕΘΟΔΟΛΟΓΙΑ ΑΦΗΓΗΣΗΣ ΙΣΤΟΡΙΩΝ ΤΟΥ </a:t>
            </a:r>
            <a:r>
              <a:rPr lang="en-US" sz="2300" b="1" dirty="0">
                <a:solidFill>
                  <a:schemeClr val="tx1"/>
                </a:solidFill>
              </a:rPr>
              <a:t>SHOOT</a:t>
            </a:r>
            <a:endParaRPr lang="el-GR" sz="700" dirty="0">
              <a:solidFill>
                <a:schemeClr val="tx1"/>
              </a:solidFill>
            </a:endParaRPr>
          </a:p>
          <a:p>
            <a:pPr lvl="0">
              <a:lnSpc>
                <a:spcPct val="106000"/>
              </a:lnSpc>
            </a:pPr>
            <a:r>
              <a:rPr lang="el-GR" sz="2300" b="1" dirty="0">
                <a:solidFill>
                  <a:schemeClr val="tx1"/>
                </a:solidFill>
              </a:rPr>
              <a:t>ΤΟ ΟΛΟΚΛΗΡΩΜΕΝΟ ΠΛΑΙΣΙΟ</a:t>
            </a:r>
            <a:endParaRPr lang="el-GR" sz="7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p:cNvGrpSpPr/>
        <p:nvPr/>
      </p:nvGrpSpPr>
      <p:grpSpPr>
        <a:xfrm>
          <a:off x="0" y="0"/>
          <a:ext cx="0" cy="0"/>
          <a:chOff x="0" y="0"/>
          <a:chExt cx="0" cy="0"/>
        </a:xfrm>
      </p:grpSpPr>
      <p:sp>
        <p:nvSpPr>
          <p:cNvPr id="98" name="Google Shape;98;p16"/>
          <p:cNvSpPr/>
          <p:nvPr/>
        </p:nvSpPr>
        <p:spPr>
          <a:xfrm rot="-1378363">
            <a:off x="5007489" y="2759458"/>
            <a:ext cx="3130927" cy="2898922"/>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p:cNvSpPr/>
          <p:nvPr/>
        </p:nvSpPr>
        <p:spPr>
          <a:xfrm>
            <a:off x="5771693" y="2571749"/>
            <a:ext cx="2775922" cy="2691503"/>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p:cNvSpPr txBox="1"/>
          <p:nvPr/>
        </p:nvSpPr>
        <p:spPr>
          <a:xfrm>
            <a:off x="546640" y="369513"/>
            <a:ext cx="6090380" cy="1291892"/>
          </a:xfrm>
          <a:prstGeom prst="rect">
            <a:avLst/>
          </a:prstGeom>
          <a:noFill/>
          <a:ln>
            <a:noFill/>
          </a:ln>
        </p:spPr>
        <p:txBody>
          <a:bodyPr spcFirstLastPara="1" wrap="square" lIns="0" tIns="0" rIns="0" bIns="0" anchor="t" anchorCtr="0">
            <a:spAutoFit/>
          </a:bodyPr>
          <a:lstStyle/>
          <a:p>
            <a:pPr lvl="0">
              <a:lnSpc>
                <a:spcPct val="107916"/>
              </a:lnSpc>
              <a:buClr>
                <a:schemeClr val="dk1"/>
              </a:buClr>
              <a:buSzPts val="1100"/>
            </a:pPr>
            <a:r>
              <a:rPr lang="en" sz="2400" b="1" dirty="0">
                <a:solidFill>
                  <a:schemeClr val="lt1"/>
                </a:solidFill>
              </a:rPr>
              <a:t>Webinar 1: Βασικές αρχές της ψηφιακής αφήγησης </a:t>
            </a:r>
            <a:endParaRPr sz="2400" b="1" dirty="0">
              <a:solidFill>
                <a:schemeClr val="lt1"/>
              </a:solidFill>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03" name="Google Shape;10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 name="Google Shape;113;p17"/>
          <p:cNvSpPr txBox="1"/>
          <p:nvPr/>
        </p:nvSpPr>
        <p:spPr>
          <a:xfrm>
            <a:off x="427941" y="1483920"/>
            <a:ext cx="5888734" cy="2604046"/>
          </a:xfrm>
          <a:prstGeom prst="rect">
            <a:avLst/>
          </a:prstGeom>
          <a:noFill/>
          <a:ln>
            <a:noFill/>
          </a:ln>
        </p:spPr>
        <p:txBody>
          <a:bodyPr spcFirstLastPara="1" wrap="square" lIns="0" tIns="0" rIns="0" bIns="0" anchor="t" anchorCtr="0">
            <a:spAutoFit/>
          </a:bodyPr>
          <a:lstStyle/>
          <a:p>
            <a:pPr lvl="0">
              <a:lnSpc>
                <a:spcPct val="107916"/>
              </a:lnSpc>
              <a:spcAft>
                <a:spcPts val="800"/>
              </a:spcAft>
              <a:buClr>
                <a:schemeClr val="dk1"/>
              </a:buClr>
              <a:buSzPts val="1100"/>
            </a:pPr>
            <a:r>
              <a:rPr lang="el-GR" sz="2200" b="1" dirty="0">
                <a:solidFill>
                  <a:schemeClr val="lt1"/>
                </a:solidFill>
              </a:rPr>
              <a:t>Σήμερα θα δούμε:</a:t>
            </a:r>
          </a:p>
          <a:p>
            <a:pPr lvl="0">
              <a:lnSpc>
                <a:spcPct val="107916"/>
              </a:lnSpc>
              <a:spcAft>
                <a:spcPts val="800"/>
              </a:spcAft>
              <a:buClr>
                <a:schemeClr val="dk1"/>
              </a:buClr>
              <a:buSzPts val="1100"/>
            </a:pPr>
            <a:r>
              <a:rPr lang="el-GR" sz="2200" b="1" dirty="0">
                <a:solidFill>
                  <a:schemeClr val="lt1"/>
                </a:solidFill>
              </a:rPr>
              <a:t>- μια εισαγωγή στην ψηφιακή αφήγηση ιστοριών, </a:t>
            </a:r>
          </a:p>
          <a:p>
            <a:pPr lvl="0">
              <a:lnSpc>
                <a:spcPct val="107916"/>
              </a:lnSpc>
              <a:spcAft>
                <a:spcPts val="800"/>
              </a:spcAft>
              <a:buClr>
                <a:schemeClr val="dk1"/>
              </a:buClr>
              <a:buSzPts val="1100"/>
            </a:pPr>
            <a:r>
              <a:rPr lang="el-GR" sz="2200" b="1" dirty="0">
                <a:solidFill>
                  <a:schemeClr val="lt1"/>
                </a:solidFill>
              </a:rPr>
              <a:t>- βασικά στοιχεία στη δομή μιας ιστορίας, </a:t>
            </a:r>
          </a:p>
          <a:p>
            <a:pPr lvl="0">
              <a:lnSpc>
                <a:spcPct val="107916"/>
              </a:lnSpc>
              <a:spcAft>
                <a:spcPts val="800"/>
              </a:spcAft>
              <a:buClr>
                <a:schemeClr val="dk1"/>
              </a:buClr>
              <a:buSzPts val="1100"/>
            </a:pPr>
            <a:r>
              <a:rPr lang="el-GR" sz="2200" b="1" dirty="0">
                <a:solidFill>
                  <a:schemeClr val="lt1"/>
                </a:solidFill>
              </a:rPr>
              <a:t>- παραδείγματα αφήγησης ιστοριών με τη χρήση ψηφιακών μέσων και φωτογραφίας</a:t>
            </a:r>
          </a:p>
        </p:txBody>
      </p:sp>
      <p:sp>
        <p:nvSpPr>
          <p:cNvPr id="2" name="Google Shape;65;p13">
            <a:extLst>
              <a:ext uri="{FF2B5EF4-FFF2-40B4-BE49-F238E27FC236}">
                <a16:creationId xmlns:a16="http://schemas.microsoft.com/office/drawing/2014/main" id="{E37A02BD-0B9C-36C6-EA8F-DA1BFB97513A}"/>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8"/>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p:cNvGrpSpPr/>
        <p:nvPr/>
      </p:nvGrpSpPr>
      <p:grpSpPr>
        <a:xfrm>
          <a:off x="0" y="0"/>
          <a:ext cx="0" cy="0"/>
          <a:chOff x="0" y="0"/>
          <a:chExt cx="0" cy="0"/>
        </a:xfrm>
      </p:grpSpPr>
      <p:sp>
        <p:nvSpPr>
          <p:cNvPr id="168" name="Google Shape;168;p22"/>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Toys at a tabl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3" name="Google Shape;173;p22"/>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2"/>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87F67E91-A7A1-94D3-35FA-4ECA4BE7F973}"/>
              </a:ext>
            </a:extLst>
          </p:cNvPr>
          <p:cNvSpPr txBox="1"/>
          <p:nvPr/>
        </p:nvSpPr>
        <p:spPr>
          <a:xfrm>
            <a:off x="741838" y="290078"/>
            <a:ext cx="4664009"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err="1">
                <a:solidFill>
                  <a:schemeClr val="dk1"/>
                </a:solidFill>
              </a:rPr>
              <a:t>Γι</a:t>
            </a:r>
            <a:r>
              <a:rPr lang="en-US" sz="2400" b="1" dirty="0">
                <a:solidFill>
                  <a:schemeClr val="dk1"/>
                </a:solidFill>
              </a:rPr>
              <a:t>ατί να αφηγούμαστε ιστορίες;</a:t>
            </a:r>
            <a:endParaRPr lang="en-US" sz="1800" b="1" dirty="0">
              <a:solidFill>
                <a:schemeClr val="dk1"/>
              </a:solidFill>
            </a:endParaRPr>
          </a:p>
        </p:txBody>
      </p:sp>
      <p:sp>
        <p:nvSpPr>
          <p:cNvPr id="3" name="Google Shape;172;p22">
            <a:extLst>
              <a:ext uri="{FF2B5EF4-FFF2-40B4-BE49-F238E27FC236}">
                <a16:creationId xmlns:a16="http://schemas.microsoft.com/office/drawing/2014/main" id="{5C81CA8B-2C7C-E975-0B4E-9115775D3660}"/>
              </a:ext>
            </a:extLst>
          </p:cNvPr>
          <p:cNvSpPr txBox="1"/>
          <p:nvPr/>
        </p:nvSpPr>
        <p:spPr>
          <a:xfrm>
            <a:off x="270793" y="989778"/>
            <a:ext cx="4906969" cy="3530197"/>
          </a:xfrm>
          <a:prstGeom prst="rect">
            <a:avLst/>
          </a:prstGeom>
          <a:noFill/>
          <a:ln>
            <a:noFill/>
          </a:ln>
        </p:spPr>
        <p:txBody>
          <a:bodyPr spcFirstLastPara="1" wrap="square" lIns="0" tIns="0" rIns="0" bIns="0" anchor="t" anchorCtr="0">
            <a:spAutoFit/>
          </a:bodyPr>
          <a:lstStyle/>
          <a:p>
            <a:pPr lvl="0">
              <a:lnSpc>
                <a:spcPct val="115000"/>
              </a:lnSpc>
              <a:spcBef>
                <a:spcPts val="1200"/>
              </a:spcBef>
            </a:pPr>
            <a:r>
              <a:rPr lang="en-US" sz="1800" b="1" dirty="0">
                <a:solidFill>
                  <a:schemeClr val="dk1"/>
                </a:solidFill>
              </a:rPr>
              <a:t>3 βασικοί λόγοι</a:t>
            </a:r>
          </a:p>
          <a:p>
            <a:pPr lvl="0">
              <a:lnSpc>
                <a:spcPct val="115000"/>
              </a:lnSpc>
              <a:spcBef>
                <a:spcPts val="1200"/>
              </a:spcBef>
            </a:pPr>
            <a:endParaRPr lang="en-US" sz="1800" b="1" dirty="0">
              <a:solidFill>
                <a:schemeClr val="dk1"/>
              </a:solidFill>
            </a:endParaRPr>
          </a:p>
          <a:p>
            <a:pPr>
              <a:lnSpc>
                <a:spcPct val="150000"/>
              </a:lnSpc>
            </a:pPr>
            <a:r>
              <a:rPr lang="en-US" b="1" dirty="0"/>
              <a:t>1</a:t>
            </a:r>
            <a:r>
              <a:rPr lang="en-US" sz="1600" b="1" dirty="0"/>
              <a:t>. Ενδυνάμωση</a:t>
            </a:r>
            <a:endParaRPr lang="en-US" sz="1600" dirty="0"/>
          </a:p>
          <a:p>
            <a:pPr marL="541338" lvl="2" indent="-285750">
              <a:lnSpc>
                <a:spcPct val="150000"/>
              </a:lnSpc>
              <a:buSzPct val="110000"/>
              <a:buFont typeface="Arial" panose="020B0604020202020204" pitchFamily="34" charset="0"/>
              <a:buChar char="•"/>
            </a:pPr>
            <a:r>
              <a:rPr lang="el-GR" sz="1600" dirty="0"/>
              <a:t>Μοιράζεστε</a:t>
            </a:r>
            <a:r>
              <a:rPr lang="en-US" sz="1600" dirty="0"/>
              <a:t> τις απόψεις και τις προοπτικές σας</a:t>
            </a:r>
          </a:p>
          <a:p>
            <a:pPr marL="541338" lvl="0" indent="-285750">
              <a:lnSpc>
                <a:spcPct val="150000"/>
              </a:lnSpc>
              <a:buSzPct val="110000"/>
              <a:buFont typeface="Arial" panose="020B0604020202020204" pitchFamily="34" charset="0"/>
              <a:buChar char="•"/>
            </a:pPr>
            <a:r>
              <a:rPr lang="el-GR" sz="1600" dirty="0"/>
              <a:t>Είναι ένας χ</a:t>
            </a:r>
            <a:r>
              <a:rPr lang="en-US" sz="1600" dirty="0" err="1"/>
              <a:t>ώρος</a:t>
            </a:r>
            <a:r>
              <a:rPr lang="en-US" sz="1600" dirty="0"/>
              <a:t> για όσους αισθάνονται </a:t>
            </a:r>
            <a:r>
              <a:rPr lang="el-GR" sz="1600" dirty="0"/>
              <a:t>πως δεν εκπροσωπούνται με τη γραφή</a:t>
            </a:r>
            <a:endParaRPr lang="en-US" sz="1600" dirty="0"/>
          </a:p>
          <a:p>
            <a:pPr marL="541338" lvl="0" indent="-285750">
              <a:lnSpc>
                <a:spcPct val="150000"/>
              </a:lnSpc>
              <a:buSzPct val="110000"/>
              <a:buFont typeface="Arial" panose="020B0604020202020204" pitchFamily="34" charset="0"/>
              <a:buChar char="•"/>
            </a:pPr>
            <a:r>
              <a:rPr lang="en-US" sz="1600" dirty="0"/>
              <a:t>Εναλλακτική λύση στην επικοινωνία μέσω κειμένου</a:t>
            </a:r>
          </a:p>
          <a:p>
            <a:pPr marL="541338" lvl="0" indent="-285750">
              <a:lnSpc>
                <a:spcPct val="150000"/>
              </a:lnSpc>
              <a:buSzPct val="110000"/>
              <a:buFont typeface="Arial" panose="020B0604020202020204" pitchFamily="34" charset="0"/>
              <a:buChar char="•"/>
            </a:pPr>
            <a:r>
              <a:rPr lang="en-US" sz="1600" dirty="0"/>
              <a:t>Διαφορετική προσέγγιση σύνθετων εννοιών</a:t>
            </a:r>
          </a:p>
        </p:txBody>
      </p:sp>
      <p:sp>
        <p:nvSpPr>
          <p:cNvPr id="4" name="Google Shape;65;p13">
            <a:extLst>
              <a:ext uri="{FF2B5EF4-FFF2-40B4-BE49-F238E27FC236}">
                <a16:creationId xmlns:a16="http://schemas.microsoft.com/office/drawing/2014/main" id="{FD40547A-FF4C-F9E4-10B6-E63E87F1304B}"/>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6"/>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a:extLst>
            <a:ext uri="{FF2B5EF4-FFF2-40B4-BE49-F238E27FC236}">
              <a16:creationId xmlns:a16="http://schemas.microsoft.com/office/drawing/2014/main" id="{D30ED020-8FE3-67D2-A19D-97625398208E}"/>
            </a:ext>
          </a:extLst>
        </p:cNvPr>
        <p:cNvGrpSpPr/>
        <p:nvPr/>
      </p:nvGrpSpPr>
      <p:grpSpPr>
        <a:xfrm>
          <a:off x="0" y="0"/>
          <a:ext cx="0" cy="0"/>
          <a:chOff x="0" y="0"/>
          <a:chExt cx="0" cy="0"/>
        </a:xfrm>
      </p:grpSpPr>
      <p:sp>
        <p:nvSpPr>
          <p:cNvPr id="168" name="Google Shape;168;p22">
            <a:extLst>
              <a:ext uri="{FF2B5EF4-FFF2-40B4-BE49-F238E27FC236}">
                <a16:creationId xmlns:a16="http://schemas.microsoft.com/office/drawing/2014/main" id="{8B95A05D-9D4B-E661-4175-C6477524797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a:extLst>
              <a:ext uri="{FF2B5EF4-FFF2-40B4-BE49-F238E27FC236}">
                <a16:creationId xmlns:a16="http://schemas.microsoft.com/office/drawing/2014/main" id="{0729541B-1DCA-04A0-6F37-57FC8211D05E}"/>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Hardcover books">
            <a:extLst>
              <a:ext uri="{FF2B5EF4-FFF2-40B4-BE49-F238E27FC236}">
                <a16:creationId xmlns:a16="http://schemas.microsoft.com/office/drawing/2014/main" id="{E7299477-5687-A76B-3269-2B93EDC150EE}"/>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a:extLst>
              <a:ext uri="{FF2B5EF4-FFF2-40B4-BE49-F238E27FC236}">
                <a16:creationId xmlns:a16="http://schemas.microsoft.com/office/drawing/2014/main" id="{A44FC971-531F-50D2-C954-2C893CCADDA8}"/>
              </a:ext>
            </a:extLst>
          </p:cNvPr>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3" name="Google Shape;173;p22">
            <a:extLst>
              <a:ext uri="{FF2B5EF4-FFF2-40B4-BE49-F238E27FC236}">
                <a16:creationId xmlns:a16="http://schemas.microsoft.com/office/drawing/2014/main" id="{1078B6CE-FEBA-251F-97AB-675A7B6C1C03}"/>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a:extLst>
              <a:ext uri="{FF2B5EF4-FFF2-40B4-BE49-F238E27FC236}">
                <a16:creationId xmlns:a16="http://schemas.microsoft.com/office/drawing/2014/main" id="{91B807F3-9D82-4ACD-C14D-69C79F80565D}"/>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1A086CCB-F043-5DFB-AF30-D53CF5BD7BAB}"/>
              </a:ext>
            </a:extLst>
          </p:cNvPr>
          <p:cNvSpPr txBox="1"/>
          <p:nvPr/>
        </p:nvSpPr>
        <p:spPr>
          <a:xfrm>
            <a:off x="741838" y="290078"/>
            <a:ext cx="4769613"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err="1">
                <a:solidFill>
                  <a:schemeClr val="dk1"/>
                </a:solidFill>
              </a:rPr>
              <a:t>Γι</a:t>
            </a:r>
            <a:r>
              <a:rPr lang="en-US" sz="2400" b="1" dirty="0">
                <a:solidFill>
                  <a:schemeClr val="dk1"/>
                </a:solidFill>
              </a:rPr>
              <a:t>ατί να αφηγούμαστε ιστορίες; (συνέχεια)</a:t>
            </a:r>
            <a:endParaRPr lang="en-US" sz="1800" b="1" dirty="0">
              <a:solidFill>
                <a:schemeClr val="dk1"/>
              </a:solidFill>
            </a:endParaRPr>
          </a:p>
        </p:txBody>
      </p:sp>
      <p:sp>
        <p:nvSpPr>
          <p:cNvPr id="3" name="Google Shape;172;p22">
            <a:extLst>
              <a:ext uri="{FF2B5EF4-FFF2-40B4-BE49-F238E27FC236}">
                <a16:creationId xmlns:a16="http://schemas.microsoft.com/office/drawing/2014/main" id="{FC022C38-9A8C-C04C-1A19-11B33AD7DEF3}"/>
              </a:ext>
            </a:extLst>
          </p:cNvPr>
          <p:cNvSpPr txBox="1"/>
          <p:nvPr/>
        </p:nvSpPr>
        <p:spPr>
          <a:xfrm>
            <a:off x="767398" y="1433409"/>
            <a:ext cx="4183560" cy="2585323"/>
          </a:xfrm>
          <a:prstGeom prst="rect">
            <a:avLst/>
          </a:prstGeom>
          <a:noFill/>
          <a:ln>
            <a:noFill/>
          </a:ln>
        </p:spPr>
        <p:txBody>
          <a:bodyPr spcFirstLastPara="1" wrap="square" lIns="0" tIns="0" rIns="0" bIns="0" anchor="t" anchorCtr="0">
            <a:spAutoFit/>
          </a:bodyPr>
          <a:lstStyle/>
          <a:p>
            <a:pPr>
              <a:lnSpc>
                <a:spcPct val="150000"/>
              </a:lnSpc>
            </a:pPr>
            <a:r>
              <a:rPr lang="en-US" sz="1600" b="1" dirty="0"/>
              <a:t>2. Προβληματισμός</a:t>
            </a:r>
            <a:endParaRPr lang="en-US" sz="1600" dirty="0"/>
          </a:p>
          <a:p>
            <a:pPr lvl="0">
              <a:lnSpc>
                <a:spcPct val="150000"/>
              </a:lnSpc>
            </a:pPr>
            <a:r>
              <a:rPr lang="en-US" sz="1600" dirty="0"/>
              <a:t>Κατανόηση του εαυτού μας και των άλλων</a:t>
            </a:r>
          </a:p>
          <a:p>
            <a:pPr lvl="0">
              <a:lnSpc>
                <a:spcPct val="150000"/>
              </a:lnSpc>
            </a:pPr>
            <a:r>
              <a:rPr lang="en-US" sz="1600" dirty="0"/>
              <a:t>Εξερεύνηση του τρόπου σκέψης, της ταυτότητας και των ιδεών μας</a:t>
            </a:r>
          </a:p>
          <a:p>
            <a:pPr lvl="0">
              <a:lnSpc>
                <a:spcPct val="150000"/>
              </a:lnSpc>
            </a:pPr>
            <a:endParaRPr lang="en-US" sz="1600" dirty="0"/>
          </a:p>
          <a:p>
            <a:pPr>
              <a:lnSpc>
                <a:spcPct val="150000"/>
              </a:lnSpc>
            </a:pPr>
            <a:r>
              <a:rPr lang="en-US" sz="1600" b="1" dirty="0"/>
              <a:t>3. Βαθιά μάθηση</a:t>
            </a:r>
            <a:endParaRPr lang="en-US" sz="1600" dirty="0"/>
          </a:p>
          <a:p>
            <a:pPr lvl="0">
              <a:lnSpc>
                <a:spcPct val="150000"/>
              </a:lnSpc>
            </a:pPr>
            <a:r>
              <a:rPr lang="en-US" sz="1600" dirty="0"/>
              <a:t>Πέρα από την απομνημόνευση</a:t>
            </a:r>
          </a:p>
          <a:p>
            <a:pPr lvl="0">
              <a:lnSpc>
                <a:spcPct val="150000"/>
              </a:lnSpc>
            </a:pPr>
            <a:r>
              <a:rPr lang="en-US" sz="1600" dirty="0"/>
              <a:t>Επίτευξη ουσιαστικής κατανόησης</a:t>
            </a:r>
            <a:endParaRPr lang="en" sz="1800" dirty="0">
              <a:solidFill>
                <a:schemeClr val="dk1"/>
              </a:solidFill>
            </a:endParaRPr>
          </a:p>
        </p:txBody>
      </p:sp>
      <p:sp>
        <p:nvSpPr>
          <p:cNvPr id="4" name="Google Shape;65;p13">
            <a:extLst>
              <a:ext uri="{FF2B5EF4-FFF2-40B4-BE49-F238E27FC236}">
                <a16:creationId xmlns:a16="http://schemas.microsoft.com/office/drawing/2014/main" id="{FB9BC9B6-1C02-E039-F278-A9A65DC5CAD9}"/>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5"/>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24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9"/>
        <p:cNvGrpSpPr/>
        <p:nvPr/>
      </p:nvGrpSpPr>
      <p:grpSpPr>
        <a:xfrm>
          <a:off x="0" y="0"/>
          <a:ext cx="0" cy="0"/>
          <a:chOff x="0" y="0"/>
          <a:chExt cx="0" cy="0"/>
        </a:xfrm>
      </p:grpSpPr>
      <p:sp>
        <p:nvSpPr>
          <p:cNvPr id="180" name="Google Shape;180;p23"/>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3"/>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2" name="Google Shape;182;p23" descr="Teenager admiring homemade robot"/>
          <p:cNvSpPr/>
          <p:nvPr/>
        </p:nvSpPr>
        <p:spPr>
          <a:xfrm>
            <a:off x="5953638" y="-79244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83" name="Google Shape;183;p23"/>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85" name="Google Shape;185;p2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6" name="Google Shape;186;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BE5EA2CD-99F7-5DE4-76EF-20D494779770}"/>
              </a:ext>
            </a:extLst>
          </p:cNvPr>
          <p:cNvSpPr txBox="1"/>
          <p:nvPr/>
        </p:nvSpPr>
        <p:spPr>
          <a:xfrm>
            <a:off x="741839" y="290078"/>
            <a:ext cx="3598800"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err="1">
                <a:solidFill>
                  <a:schemeClr val="dk1"/>
                </a:solidFill>
              </a:rPr>
              <a:t>Γι</a:t>
            </a:r>
            <a:r>
              <a:rPr lang="en-US" sz="2400" b="1" dirty="0">
                <a:solidFill>
                  <a:schemeClr val="dk1"/>
                </a:solidFill>
              </a:rPr>
              <a:t>ατί να λέμε ιστορίες;</a:t>
            </a:r>
            <a:endParaRPr lang="en-US" sz="1800" b="1" dirty="0">
              <a:solidFill>
                <a:schemeClr val="dk1"/>
              </a:solidFill>
            </a:endParaRPr>
          </a:p>
        </p:txBody>
      </p:sp>
      <p:sp>
        <p:nvSpPr>
          <p:cNvPr id="3" name="Google Shape;184;p23">
            <a:extLst>
              <a:ext uri="{FF2B5EF4-FFF2-40B4-BE49-F238E27FC236}">
                <a16:creationId xmlns:a16="http://schemas.microsoft.com/office/drawing/2014/main" id="{46CF14A8-851E-D405-2CBF-6A7C437EDCA0}"/>
              </a:ext>
            </a:extLst>
          </p:cNvPr>
          <p:cNvSpPr txBox="1"/>
          <p:nvPr/>
        </p:nvSpPr>
        <p:spPr>
          <a:xfrm>
            <a:off x="346682" y="1066856"/>
            <a:ext cx="4831080" cy="3188565"/>
          </a:xfrm>
          <a:prstGeom prst="rect">
            <a:avLst/>
          </a:prstGeom>
          <a:noFill/>
          <a:ln>
            <a:noFill/>
          </a:ln>
        </p:spPr>
        <p:txBody>
          <a:bodyPr spcFirstLastPara="1" wrap="square" lIns="0" tIns="0" rIns="0" bIns="0" anchor="t" anchorCtr="0">
            <a:spAutoFit/>
          </a:bodyPr>
          <a:lstStyle/>
          <a:p>
            <a:pPr marL="457200" lvl="0">
              <a:lnSpc>
                <a:spcPct val="115000"/>
              </a:lnSpc>
              <a:spcBef>
                <a:spcPts val="1200"/>
              </a:spcBef>
            </a:pPr>
            <a:r>
              <a:rPr lang="en-US" sz="1600" dirty="0">
                <a:solidFill>
                  <a:schemeClr val="dk1"/>
                </a:solidFill>
              </a:rPr>
              <a:t>Μπορείτε να βρείτε άλλους λόγους;</a:t>
            </a:r>
          </a:p>
          <a:p>
            <a:pPr marL="457200" lvl="0">
              <a:lnSpc>
                <a:spcPct val="115000"/>
              </a:lnSpc>
              <a:spcBef>
                <a:spcPts val="1200"/>
              </a:spcBef>
            </a:pPr>
            <a:r>
              <a:rPr lang="en-US" sz="1600" dirty="0">
                <a:solidFill>
                  <a:schemeClr val="dk1"/>
                </a:solidFill>
              </a:rPr>
              <a:t>Γιατί να λέμε ιστορίες;</a:t>
            </a:r>
          </a:p>
          <a:p>
            <a:pPr marL="457200" lvl="0">
              <a:lnSpc>
                <a:spcPct val="115000"/>
              </a:lnSpc>
              <a:spcBef>
                <a:spcPts val="1200"/>
              </a:spcBef>
            </a:pPr>
            <a:r>
              <a:rPr lang="en-US" sz="1600" dirty="0">
                <a:solidFill>
                  <a:schemeClr val="dk1"/>
                </a:solidFill>
              </a:rPr>
              <a:t>Γιατί να λέμε ιστορίες τώρα;</a:t>
            </a:r>
          </a:p>
          <a:p>
            <a:pPr marL="457200" lvl="0">
              <a:lnSpc>
                <a:spcPct val="115000"/>
              </a:lnSpc>
              <a:spcBef>
                <a:spcPts val="1200"/>
              </a:spcBef>
            </a:pPr>
            <a:r>
              <a:rPr lang="en-US" sz="1600" dirty="0">
                <a:solidFill>
                  <a:schemeClr val="dk1"/>
                </a:solidFill>
              </a:rPr>
              <a:t>Γιατί οι άνθρωποι έλεγαν ιστορίες στο παρελθόν;</a:t>
            </a:r>
            <a:endParaRPr lang="el-GR" sz="1600" dirty="0">
              <a:solidFill>
                <a:schemeClr val="dk1"/>
              </a:solidFill>
            </a:endParaRPr>
          </a:p>
          <a:p>
            <a:pPr marL="457200" lvl="0">
              <a:lnSpc>
                <a:spcPct val="115000"/>
              </a:lnSpc>
              <a:spcBef>
                <a:spcPts val="1200"/>
              </a:spcBef>
            </a:pPr>
            <a:endParaRPr lang="en-US" sz="1600" dirty="0"/>
          </a:p>
          <a:p>
            <a:pPr lvl="0">
              <a:lnSpc>
                <a:spcPct val="115000"/>
              </a:lnSpc>
              <a:spcBef>
                <a:spcPts val="1200"/>
              </a:spcBef>
            </a:pPr>
            <a:r>
              <a:rPr lang="en-US" sz="1600" dirty="0"/>
              <a:t>Προσωπική ανάμνηση: ποια ιστορία άλλαξε τον τρόπο που βλέπετε κάτι; </a:t>
            </a:r>
            <a:endParaRPr sz="2800" b="1" dirty="0">
              <a:solidFill>
                <a:srgbClr val="293739"/>
              </a:solidFill>
            </a:endParaRPr>
          </a:p>
        </p:txBody>
      </p:sp>
      <p:sp>
        <p:nvSpPr>
          <p:cNvPr id="4" name="Google Shape;65;p13">
            <a:extLst>
              <a:ext uri="{FF2B5EF4-FFF2-40B4-BE49-F238E27FC236}">
                <a16:creationId xmlns:a16="http://schemas.microsoft.com/office/drawing/2014/main" id="{F5272558-233E-682F-B95C-F65DE4A501B4}"/>
              </a:ext>
            </a:extLst>
          </p:cNvPr>
          <p:cNvSpPr/>
          <p:nvPr/>
        </p:nvSpPr>
        <p:spPr>
          <a:xfrm>
            <a:off x="7781192" y="4834007"/>
            <a:ext cx="1316270"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a:blip r:embed="rId5"/>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a:extLst>
            <a:ext uri="{FF2B5EF4-FFF2-40B4-BE49-F238E27FC236}">
              <a16:creationId xmlns:a16="http://schemas.microsoft.com/office/drawing/2014/main" id="{467A0976-FAD5-063D-E6D1-119D2727F970}"/>
            </a:ext>
          </a:extLst>
        </p:cNvPr>
        <p:cNvGrpSpPr/>
        <p:nvPr/>
      </p:nvGrpSpPr>
      <p:grpSpPr>
        <a:xfrm>
          <a:off x="0" y="0"/>
          <a:ext cx="0" cy="0"/>
          <a:chOff x="0" y="0"/>
          <a:chExt cx="0" cy="0"/>
        </a:xfrm>
      </p:grpSpPr>
      <p:sp>
        <p:nvSpPr>
          <p:cNvPr id="305" name="Google Shape;305;p28">
            <a:extLst>
              <a:ext uri="{FF2B5EF4-FFF2-40B4-BE49-F238E27FC236}">
                <a16:creationId xmlns:a16="http://schemas.microsoft.com/office/drawing/2014/main" id="{9054623E-F605-8282-684E-D3E4B06FF9BB}"/>
              </a:ext>
            </a:extLst>
          </p:cNvPr>
          <p:cNvSpPr txBox="1"/>
          <p:nvPr/>
        </p:nvSpPr>
        <p:spPr>
          <a:xfrm>
            <a:off x="2742083" y="43050"/>
            <a:ext cx="6664964" cy="1696490"/>
          </a:xfrm>
          <a:prstGeom prst="rect">
            <a:avLst/>
          </a:prstGeom>
          <a:noFill/>
          <a:ln>
            <a:noFill/>
          </a:ln>
        </p:spPr>
        <p:txBody>
          <a:bodyPr spcFirstLastPara="1" wrap="square" lIns="0" tIns="0" rIns="0" bIns="0" anchor="t" anchorCtr="0">
            <a:spAutoFit/>
          </a:bodyPr>
          <a:lstStyle/>
          <a:p>
            <a:pPr lvl="0">
              <a:lnSpc>
                <a:spcPct val="106000"/>
              </a:lnSpc>
            </a:pPr>
            <a:r>
              <a:rPr lang="el-GR" sz="2800" b="1" dirty="0">
                <a:solidFill>
                  <a:srgbClr val="383936"/>
                </a:solidFill>
              </a:rPr>
              <a:t>Τι είναι η ψηφιακή αφήγηση;</a:t>
            </a:r>
          </a:p>
          <a:p>
            <a:pPr lvl="0">
              <a:lnSpc>
                <a:spcPct val="106000"/>
              </a:lnSpc>
            </a:pPr>
            <a:endParaRPr lang="el-GR" sz="2800" b="1" dirty="0">
              <a:solidFill>
                <a:srgbClr val="383936"/>
              </a:solidFill>
            </a:endParaRPr>
          </a:p>
          <a:p>
            <a:pPr lvl="0">
              <a:lnSpc>
                <a:spcPct val="106000"/>
              </a:lnSpc>
            </a:pPr>
            <a:r>
              <a:rPr lang="el-GR" sz="2400" i="1" dirty="0">
                <a:solidFill>
                  <a:srgbClr val="383936"/>
                </a:solidFill>
              </a:rPr>
              <a:t>Η αφήγηση μιας ιστορίας χρησιμοποιώντας </a:t>
            </a:r>
            <a:r>
              <a:rPr lang="el-GR" sz="2400" b="1" i="1" dirty="0">
                <a:solidFill>
                  <a:srgbClr val="383936"/>
                </a:solidFill>
              </a:rPr>
              <a:t>φωτογραφίες </a:t>
            </a:r>
            <a:r>
              <a:rPr lang="el-GR" sz="2400" i="1" dirty="0">
                <a:solidFill>
                  <a:srgbClr val="383936"/>
                </a:solidFill>
              </a:rPr>
              <a:t>+ </a:t>
            </a:r>
            <a:r>
              <a:rPr lang="el-GR" sz="2400" b="1" i="1" dirty="0">
                <a:solidFill>
                  <a:srgbClr val="383936"/>
                </a:solidFill>
              </a:rPr>
              <a:t>ήχο </a:t>
            </a:r>
            <a:r>
              <a:rPr lang="el-GR" sz="2400" i="1" dirty="0">
                <a:solidFill>
                  <a:srgbClr val="383936"/>
                </a:solidFill>
              </a:rPr>
              <a:t>+ </a:t>
            </a:r>
            <a:r>
              <a:rPr lang="el-GR" sz="2400" b="1" i="1" dirty="0">
                <a:solidFill>
                  <a:srgbClr val="383936"/>
                </a:solidFill>
              </a:rPr>
              <a:t>λέξεις </a:t>
            </a:r>
            <a:r>
              <a:rPr lang="el-GR" sz="2400" i="1" dirty="0">
                <a:solidFill>
                  <a:srgbClr val="383936"/>
                </a:solidFill>
              </a:rPr>
              <a:t>+ </a:t>
            </a:r>
            <a:r>
              <a:rPr lang="el-GR" sz="2400" b="1" i="1" dirty="0">
                <a:solidFill>
                  <a:srgbClr val="383936"/>
                </a:solidFill>
              </a:rPr>
              <a:t>φαντασία.</a:t>
            </a:r>
            <a:endParaRPr lang="el-GR" sz="2400" i="1" dirty="0"/>
          </a:p>
        </p:txBody>
      </p:sp>
      <p:sp>
        <p:nvSpPr>
          <p:cNvPr id="306" name="Google Shape;306;p28">
            <a:extLst>
              <a:ext uri="{FF2B5EF4-FFF2-40B4-BE49-F238E27FC236}">
                <a16:creationId xmlns:a16="http://schemas.microsoft.com/office/drawing/2014/main" id="{BFAD97BC-A278-ABB3-438F-6D1EFA447F17}"/>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a:extLst>
              <a:ext uri="{FF2B5EF4-FFF2-40B4-BE49-F238E27FC236}">
                <a16:creationId xmlns:a16="http://schemas.microsoft.com/office/drawing/2014/main" id="{73062745-801F-E446-D287-CA65234499BC}"/>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9" name="Google Shape;309;p28">
            <a:extLst>
              <a:ext uri="{FF2B5EF4-FFF2-40B4-BE49-F238E27FC236}">
                <a16:creationId xmlns:a16="http://schemas.microsoft.com/office/drawing/2014/main" id="{FA78144A-6642-B654-FBE0-31A2580AC7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0" name="Google Shape;310;p28">
            <a:extLst>
              <a:ext uri="{FF2B5EF4-FFF2-40B4-BE49-F238E27FC236}">
                <a16:creationId xmlns:a16="http://schemas.microsoft.com/office/drawing/2014/main" id="{952CAC45-8D8A-1D85-BA30-E12F0E09D55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27A9A5D-D514-3FCC-C51E-A8E9355F93D8}"/>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a16="http://schemas.microsoft.com/office/drawing/2014/main" id="{705DA9E3-2B58-2982-493A-CC23FF7E2E2D}"/>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5CB18DF9-FD51-80F9-D62F-1C27418BA813}"/>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descr="City lights focused in magnifying glass">
            <a:extLst>
              <a:ext uri="{FF2B5EF4-FFF2-40B4-BE49-F238E27FC236}">
                <a16:creationId xmlns:a16="http://schemas.microsoft.com/office/drawing/2014/main" id="{FE462347-05AB-075B-21BE-5CF05CD36E6E}"/>
              </a:ext>
            </a:extLst>
          </p:cNvPr>
          <p:cNvSpPr/>
          <p:nvPr/>
        </p:nvSpPr>
        <p:spPr>
          <a:xfrm rot="661030">
            <a:off x="-405622" y="-229438"/>
            <a:ext cx="2792363" cy="3030616"/>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5"/>
            <a:stretch>
              <a:fillRect/>
            </a:stretch>
          </a:blipFill>
        </p:spPr>
        <p:txBody>
          <a:bodyPr/>
          <a:lstStyle/>
          <a:p>
            <a:endParaRPr lang="en-US"/>
          </a:p>
        </p:txBody>
      </p:sp>
      <p:sp>
        <p:nvSpPr>
          <p:cNvPr id="5" name="TextBox 4">
            <a:extLst>
              <a:ext uri="{FF2B5EF4-FFF2-40B4-BE49-F238E27FC236}">
                <a16:creationId xmlns:a16="http://schemas.microsoft.com/office/drawing/2014/main" id="{FF41B439-8B80-B787-D87C-B38A42C4EC92}"/>
              </a:ext>
            </a:extLst>
          </p:cNvPr>
          <p:cNvSpPr txBox="1"/>
          <p:nvPr/>
        </p:nvSpPr>
        <p:spPr>
          <a:xfrm>
            <a:off x="688931" y="2832775"/>
            <a:ext cx="8830850" cy="2200602"/>
          </a:xfrm>
          <a:prstGeom prst="rect">
            <a:avLst/>
          </a:prstGeom>
          <a:noFill/>
        </p:spPr>
        <p:txBody>
          <a:bodyPr wrap="square" rtlCol="0">
            <a:spAutoFit/>
          </a:bodyPr>
          <a:lstStyle/>
          <a:p>
            <a:pPr>
              <a:lnSpc>
                <a:spcPct val="150000"/>
              </a:lnSpc>
            </a:pPr>
            <a:r>
              <a:rPr lang="en-US" sz="1600" b="1" dirty="0" err="1"/>
              <a:t>Γι</a:t>
            </a:r>
            <a:r>
              <a:rPr lang="en-US" sz="1600" b="1" dirty="0"/>
              <a:t>ατί είναι σημαντικ</a:t>
            </a:r>
            <a:r>
              <a:rPr lang="el-GR" sz="1600" b="1" dirty="0"/>
              <a:t>ή</a:t>
            </a:r>
            <a:r>
              <a:rPr lang="en-US" sz="1600" dirty="0"/>
              <a:t>:</a:t>
            </a:r>
          </a:p>
          <a:p>
            <a:pPr>
              <a:lnSpc>
                <a:spcPct val="150000"/>
              </a:lnSpc>
            </a:pPr>
            <a:r>
              <a:rPr lang="en-US" sz="1600" dirty="0" err="1"/>
              <a:t>Θυμόμ</a:t>
            </a:r>
            <a:r>
              <a:rPr lang="en-US" sz="1600" dirty="0"/>
              <a:t>αστε ιστορίες που μας κάνουν </a:t>
            </a:r>
            <a:r>
              <a:rPr lang="en-US" sz="1600" b="1" dirty="0"/>
              <a:t>να νιώθουμε </a:t>
            </a:r>
            <a:r>
              <a:rPr lang="en-US" sz="1600" dirty="0"/>
              <a:t>κάτι.</a:t>
            </a:r>
          </a:p>
          <a:p>
            <a:pPr>
              <a:lnSpc>
                <a:spcPct val="150000"/>
              </a:lnSpc>
            </a:pPr>
            <a:r>
              <a:rPr lang="en-US" sz="1600" dirty="0" err="1"/>
              <a:t>Οι</a:t>
            </a:r>
            <a:r>
              <a:rPr lang="en-US" sz="1600" dirty="0"/>
              <a:t> </a:t>
            </a:r>
            <a:r>
              <a:rPr lang="en-US" sz="1600" dirty="0" err="1"/>
              <a:t>φωτογρ</a:t>
            </a:r>
            <a:r>
              <a:rPr lang="en-US" sz="1600" dirty="0"/>
              <a:t>αφίες μας βοηθούν να δούμε τον κόσμο από </a:t>
            </a:r>
            <a:r>
              <a:rPr lang="en-US" sz="1600" b="1" dirty="0"/>
              <a:t>την οπτική γωνία κάποιου άλλου</a:t>
            </a:r>
            <a:r>
              <a:rPr lang="en-US" sz="1600" dirty="0"/>
              <a:t>.</a:t>
            </a:r>
          </a:p>
          <a:p>
            <a:pPr>
              <a:lnSpc>
                <a:spcPct val="150000"/>
              </a:lnSpc>
            </a:pPr>
            <a:r>
              <a:rPr lang="en-US" sz="1600" dirty="0" err="1"/>
              <a:t>Μι</a:t>
            </a:r>
            <a:r>
              <a:rPr lang="en-US" sz="1600" dirty="0"/>
              <a:t>α </a:t>
            </a:r>
            <a:r>
              <a:rPr lang="el-GR" sz="1600" dirty="0"/>
              <a:t>δυνατή</a:t>
            </a:r>
            <a:r>
              <a:rPr lang="en-US" sz="1600" dirty="0"/>
              <a:t> </a:t>
            </a:r>
            <a:r>
              <a:rPr lang="en-US" sz="1600" dirty="0" err="1"/>
              <a:t>ιστορί</a:t>
            </a:r>
            <a:r>
              <a:rPr lang="en-US" sz="1600" dirty="0"/>
              <a:t>α δεν έχει να κάνει με ακριβά εργαλεία — έχει να κάνει με </a:t>
            </a:r>
            <a:r>
              <a:rPr lang="en-US" sz="1600" b="1" dirty="0"/>
              <a:t>συναίσθημα + μήνυμα</a:t>
            </a:r>
            <a:r>
              <a:rPr lang="en-US" sz="1600" dirty="0"/>
              <a:t>.</a:t>
            </a:r>
          </a:p>
          <a:p>
            <a:endParaRPr lang="en-US" sz="1700" dirty="0"/>
          </a:p>
        </p:txBody>
      </p:sp>
      <p:sp>
        <p:nvSpPr>
          <p:cNvPr id="7" name="Google Shape;308;p28">
            <a:extLst>
              <a:ext uri="{FF2B5EF4-FFF2-40B4-BE49-F238E27FC236}">
                <a16:creationId xmlns:a16="http://schemas.microsoft.com/office/drawing/2014/main" id="{ACFC0EBE-5A67-368B-F323-B6675123D3FB}"/>
              </a:ext>
            </a:extLst>
          </p:cNvPr>
          <p:cNvSpPr txBox="1"/>
          <p:nvPr/>
        </p:nvSpPr>
        <p:spPr>
          <a:xfrm>
            <a:off x="2787834" y="1740753"/>
            <a:ext cx="6427194" cy="1177245"/>
          </a:xfrm>
          <a:prstGeom prst="rect">
            <a:avLst/>
          </a:prstGeom>
          <a:noFill/>
          <a:ln>
            <a:noFill/>
          </a:ln>
        </p:spPr>
        <p:txBody>
          <a:bodyPr spcFirstLastPara="1" wrap="square" lIns="0" tIns="0" rIns="0" bIns="0" anchor="t" anchorCtr="0">
            <a:spAutoFit/>
          </a:bodyPr>
          <a:lstStyle/>
          <a:p>
            <a:pPr>
              <a:lnSpc>
                <a:spcPct val="150000"/>
              </a:lnSpc>
            </a:pPr>
            <a:r>
              <a:rPr lang="en-US" sz="1700" b="1" dirty="0"/>
              <a:t>Φωτογραφία </a:t>
            </a:r>
            <a:r>
              <a:rPr lang="en-US" sz="1700" dirty="0"/>
              <a:t>(οι εικόνες σας δείχνουν την ιστορία)</a:t>
            </a:r>
          </a:p>
          <a:p>
            <a:pPr>
              <a:lnSpc>
                <a:spcPct val="150000"/>
              </a:lnSpc>
            </a:pPr>
            <a:r>
              <a:rPr lang="en-US" sz="1700" b="1" dirty="0"/>
              <a:t>Φωνή / κείμενο </a:t>
            </a:r>
            <a:r>
              <a:rPr lang="en-US" sz="1700" dirty="0"/>
              <a:t>(εσείς καθοδηγείτε το νόημα)</a:t>
            </a:r>
          </a:p>
          <a:p>
            <a:pPr>
              <a:lnSpc>
                <a:spcPct val="150000"/>
              </a:lnSpc>
            </a:pPr>
            <a:r>
              <a:rPr lang="en-US" sz="1700" b="1" dirty="0"/>
              <a:t>Μουσική ή ηχητικά εφέ </a:t>
            </a:r>
            <a:r>
              <a:rPr lang="en-US" sz="1700" dirty="0"/>
              <a:t>(δημιουργούν την ατμόσφαιρα)</a:t>
            </a:r>
          </a:p>
        </p:txBody>
      </p:sp>
    </p:spTree>
    <p:extLst>
      <p:ext uri="{BB962C8B-B14F-4D97-AF65-F5344CB8AC3E}">
        <p14:creationId xmlns:p14="http://schemas.microsoft.com/office/powerpoint/2010/main" val="393415516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42bcd06687b7d06f72d6ac3a8e5f16cb">
  <xsd:schema xmlns:xsd="http://www.w3.org/2001/XMLSchema" xmlns:xs="http://www.w3.org/2001/XMLSchema" xmlns:p="http://schemas.microsoft.com/office/2006/metadata/properties" xmlns:ns2="3847c925-5dc8-460c-9b3c-6e741e74d928" targetNamespace="http://schemas.microsoft.com/office/2006/metadata/properties" ma:root="true" ma:fieldsID="83dfd2dab27f94545322ee33821248f9"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CE4F1F-87CA-4290-A94C-746C5BCD9DD3}">
  <ds:schemaRefs>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3847c925-5dc8-460c-9b3c-6e741e74d928"/>
  </ds:schemaRefs>
</ds:datastoreItem>
</file>

<file path=customXml/itemProps2.xml><?xml version="1.0" encoding="utf-8"?>
<ds:datastoreItem xmlns:ds="http://schemas.openxmlformats.org/officeDocument/2006/customXml" ds:itemID="{AC2D6380-2C4F-4264-B8FC-F589BD3ECA30}">
  <ds:schemaRefs>
    <ds:schemaRef ds:uri="http://schemas.microsoft.com/sharepoint/v3/contenttype/forms"/>
  </ds:schemaRefs>
</ds:datastoreItem>
</file>

<file path=customXml/itemProps3.xml><?xml version="1.0" encoding="utf-8"?>
<ds:datastoreItem xmlns:ds="http://schemas.openxmlformats.org/officeDocument/2006/customXml" ds:itemID="{C8B048B4-067E-4B59-B5EE-0B37D93D65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3504</TotalTime>
  <Words>3677</Words>
  <Application>Microsoft Office PowerPoint</Application>
  <PresentationFormat>On-screen Show (16:9)</PresentationFormat>
  <Paragraphs>230</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Tahoma</vt:lpstr>
      <vt:lpstr>Wingdings</vt:lpstr>
      <vt:lpstr>Calibri</vt:lpstr>
      <vt:lpstr>Courier New</vt:lpstr>
      <vt:lpstr>Arial</vt:lpstr>
      <vt:lpstr>Arial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IDEC</dc:creator>
  <cp:lastModifiedBy>Eleni Fazaki</cp:lastModifiedBy>
  <cp:revision>4</cp:revision>
  <dcterms:modified xsi:type="dcterms:W3CDTF">2025-12-08T14:06:49Z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