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Tahoma"/>
      <p:regular r:id="rId29"/>
      <p:bold r:id="rId30"/>
    </p:embeddedFont>
    <p:embeddedFont>
      <p:font typeface="Arial Black"/>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2" roundtripDataSignature="AMtx7mhhGliAWxGf/31T4ezqFvo1VEqo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34C7A2-FAB3-4E8E-B4AB-9D5A73AF67A3}">
  <a:tblStyle styleId="{D634C7A2-FAB3-4E8E-B4AB-9D5A73AF67A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Tahom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Black-regular.fntdata"/><Relationship Id="rId30" Type="http://schemas.openxmlformats.org/officeDocument/2006/relationships/font" Target="fonts/Tahoma-bold.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JJwdhWM9d0Y" TargetMode="External"/><Relationship Id="rId3" Type="http://schemas.openxmlformats.org/officeDocument/2006/relationships/hyperlink" Target="https://youtu.be/JJwdhWM9d0Y"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ejm.org/projects/the-diary-of-renia-spiegel-digital-storytelling-and-education-for-human-rights/%20%20https:/galiciajewishmuseum.org/en/projekty/the-diary-of-renia-spiege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Notice the shift from passive to active, from one-way to interactive. Digital stories can be paused, replayed, shared. Students with dyslexia, visual learners, auditory learners—all can engage. </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This isn't about replacing traditional writing; it's about expanding our toolkit.</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a:p>
        </p:txBody>
      </p:sp>
      <p:sp>
        <p:nvSpPr>
          <p:cNvPr id="173" name="Google Shape;17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solidFill>
                  <a:schemeClr val="dk1"/>
                </a:solidFill>
                <a:latin typeface="Tahoma"/>
                <a:ea typeface="Tahoma"/>
                <a:cs typeface="Tahoma"/>
                <a:sym typeface="Tahoma"/>
              </a:rPr>
              <a:t>Digital storytelling is an art. We tell stories using digital tools, media and content. From photos, videos, audio, to 3d objects, digital archival material or emojis, to make our story more engaging. </a:t>
            </a:r>
            <a:endParaRPr/>
          </a:p>
          <a:p>
            <a:pPr indent="0" lvl="0" marL="0" marR="0" rtl="0" algn="l">
              <a:lnSpc>
                <a:spcPct val="100000"/>
              </a:lnSpc>
              <a:spcBef>
                <a:spcPts val="0"/>
              </a:spcBef>
              <a:spcAft>
                <a:spcPts val="0"/>
              </a:spcAft>
              <a:buClr>
                <a:srgbClr val="000000"/>
              </a:buClr>
              <a:buSzPts val="1100"/>
              <a:buFont typeface="Arial"/>
              <a:buNone/>
            </a:pPr>
            <a:r>
              <a:rPr lang="en-US" sz="1200">
                <a:solidFill>
                  <a:schemeClr val="dk1"/>
                </a:solidFill>
                <a:latin typeface="Tahoma"/>
                <a:ea typeface="Tahoma"/>
                <a:cs typeface="Tahoma"/>
                <a:sym typeface="Tahoma"/>
              </a:rPr>
              <a:t>T</a:t>
            </a:r>
            <a:r>
              <a:rPr lang="en-US">
                <a:solidFill>
                  <a:schemeClr val="dk1"/>
                </a:solidFill>
                <a:latin typeface="Tahoma"/>
                <a:ea typeface="Tahoma"/>
                <a:cs typeface="Tahoma"/>
                <a:sym typeface="Tahoma"/>
              </a:rPr>
              <a:t>elling stories, by using the body, speech, signs, drawings, any media we can imagine, has been an ancient practice of humans and it is crossing through ever changing societies and cultures, often reinventing itself with the different media of each era: oral stories, </a:t>
            </a:r>
            <a:r>
              <a:rPr lang="en-US" sz="1100">
                <a:solidFill>
                  <a:schemeClr val="dk1"/>
                </a:solidFill>
              </a:rPr>
              <a:t>writing, print, visual and audiovisual media, digital and the online.</a:t>
            </a:r>
            <a:endParaRPr>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191" name="Google Shape;1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Tahoma"/>
                <a:ea typeface="Tahoma"/>
                <a:cs typeface="Tahoma"/>
                <a:sym typeface="Tahoma"/>
              </a:rPr>
              <a:t>We first must introduce the concept of empathy, its social, ethical, personal, political and aesthetic dimensions. In that context, photography is a critical tool for the power of a single image to capture complex emotions , ideas, events, and most importantly: instantly. As important American critic and author who talked a lot about photography, Susan Sontag (1977) said, photographs invite us to empathize with the subject, while generating feelings or new ways of thinking. Furthermore, she believed that photographs do more than just capture moments: they  show us reality and sometimes twist it, shaping how we see and understand the world around us. </a:t>
            </a:r>
            <a:endParaRPr/>
          </a:p>
          <a:p>
            <a:pPr indent="0" lvl="0" marL="0" marR="0" rtl="0" algn="l">
              <a:lnSpc>
                <a:spcPct val="115000"/>
              </a:lnSpc>
              <a:spcBef>
                <a:spcPts val="1200"/>
              </a:spcBef>
              <a:spcAft>
                <a:spcPts val="0"/>
              </a:spcAft>
              <a:buClr>
                <a:schemeClr val="dk1"/>
              </a:buClr>
              <a:buSzPts val="1100"/>
              <a:buFont typeface="Arial"/>
              <a:buNone/>
            </a:pPr>
            <a:r>
              <a:rPr lang="en-US">
                <a:solidFill>
                  <a:schemeClr val="dk1"/>
                </a:solidFill>
                <a:latin typeface="Tahoma"/>
                <a:ea typeface="Tahoma"/>
                <a:cs typeface="Tahoma"/>
                <a:sym typeface="Tahoma"/>
              </a:rPr>
              <a:t>At school and for a class, </a:t>
            </a:r>
            <a:r>
              <a:rPr b="0" i="0" lang="en-US" sz="1100" u="none" cap="none" strike="noStrike">
                <a:solidFill>
                  <a:srgbClr val="000000"/>
                </a:solidFill>
                <a:latin typeface="Arial"/>
                <a:ea typeface="Arial"/>
                <a:cs typeface="Arial"/>
                <a:sym typeface="Arial"/>
              </a:rPr>
              <a:t>when students photograph their interpretation of a concept, they're making creative decisions: angle, light, subject. These decisions reveal understanding. And when viewers see those images, they don't just learn facts—they feel the student's perspective. That's empathy. That's deep learning.</a:t>
            </a:r>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a:p>
        </p:txBody>
      </p:sp>
      <p:sp>
        <p:nvSpPr>
          <p:cNvPr id="204" name="Google Shape;2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br>
              <a:rPr lang="en-US"/>
            </a:br>
            <a:r>
              <a:rPr lang="en-US">
                <a:solidFill>
                  <a:schemeClr val="dk1"/>
                </a:solidFill>
                <a:latin typeface="Tahoma"/>
                <a:ea typeface="Tahoma"/>
                <a:cs typeface="Tahoma"/>
                <a:sym typeface="Tahoma"/>
              </a:rPr>
              <a:t>It is important to engage with schemes and story structures that work as models to organize visual narratives in terms of understanding , perceιving and also producing. Freytag’s Pyramid was developed by Gustav Freytag, a 19th-century German playwright, novelist, and literary critic, best known for his research around narrative structure analysis. He breaks stories into five parts that reflect the emotional development of the work. Exposition is the beginning of the story, rising action is the moment a tension or change happens, climax as the word indicates is the pick of what happens, falling action shows the impact of what happened, resolution is the end of the story which includes how things will continue to be but also morals, decisions, imagination. This model can be observed often in cinema, in photography, in video games, in classical or other music also.  </a:t>
            </a:r>
            <a:endParaRPr>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a:p>
        </p:txBody>
      </p:sp>
      <p:sp>
        <p:nvSpPr>
          <p:cNvPr id="215" name="Google Shape;21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US">
                <a:solidFill>
                  <a:schemeClr val="dk1"/>
                </a:solidFill>
                <a:latin typeface="Tahoma"/>
                <a:ea typeface="Tahoma"/>
                <a:cs typeface="Tahoma"/>
                <a:sym typeface="Tahoma"/>
              </a:rPr>
              <a:t>Take some time to think which famous story is here ( Romeo and Juliet). Study the pyramid. Exposition (introducing the families, the Montagues and Capulets). Rising Action. (Romeo and Juliet meet, fall in love, and marry, despite the families disagree). Climax (Two murders make it complex or Romeo , leading to his banishment). Falling Action (Juliet fakes her death to avoid marrying Paris, Romeo doesn't receive the message). Resolution (Romeo and Juliet kill themselves)</a:t>
            </a:r>
            <a:endParaRPr>
              <a:solidFill>
                <a:schemeClr val="dk1"/>
              </a:solidFill>
              <a:latin typeface="Tahoma"/>
              <a:ea typeface="Tahoma"/>
              <a:cs typeface="Tahoma"/>
              <a:sym typeface="Tahoma"/>
            </a:endParaRPr>
          </a:p>
          <a:p>
            <a:pPr indent="0" lvl="0" marL="0" rtl="0" algn="l">
              <a:lnSpc>
                <a:spcPct val="115000"/>
              </a:lnSpc>
              <a:spcBef>
                <a:spcPts val="1200"/>
              </a:spcBef>
              <a:spcAft>
                <a:spcPts val="0"/>
              </a:spcAft>
              <a:buSzPts val="1100"/>
              <a:buNone/>
            </a:pPr>
            <a:r>
              <a:rPr b="0" i="0" lang="en-US" sz="1100" u="none" cap="none" strike="noStrike">
                <a:solidFill>
                  <a:srgbClr val="000000"/>
                </a:solidFill>
                <a:latin typeface="Arial"/>
                <a:ea typeface="Arial"/>
                <a:cs typeface="Arial"/>
                <a:sym typeface="Arial"/>
              </a:rPr>
              <a:t>Even summarized in bullet points, you can feel the structure—setup, complications building, crisis, tragic resolution. This same structure can guide a 5-photo story about the water cycle or a video about a historical event</a:t>
            </a:r>
            <a:br>
              <a:rPr lang="en-US">
                <a:solidFill>
                  <a:schemeClr val="dk1"/>
                </a:solidFill>
                <a:latin typeface="Tahoma"/>
                <a:ea typeface="Tahoma"/>
                <a:cs typeface="Tahoma"/>
                <a:sym typeface="Tahoma"/>
              </a:rPr>
            </a:br>
            <a:br>
              <a:rPr lang="en-US">
                <a:solidFill>
                  <a:schemeClr val="dk1"/>
                </a:solidFill>
                <a:latin typeface="Tahoma"/>
                <a:ea typeface="Tahoma"/>
                <a:cs typeface="Tahoma"/>
                <a:sym typeface="Tahoma"/>
              </a:rPr>
            </a:br>
            <a:endParaRPr>
              <a:solidFill>
                <a:schemeClr val="dk1"/>
              </a:solidFill>
              <a:latin typeface="Tahoma"/>
              <a:ea typeface="Tahoma"/>
              <a:cs typeface="Tahoma"/>
              <a:sym typeface="Tahoma"/>
            </a:endParaRPr>
          </a:p>
          <a:p>
            <a:pPr indent="0" lvl="0" marL="0" rtl="0" algn="l">
              <a:lnSpc>
                <a:spcPct val="115000"/>
              </a:lnSpc>
              <a:spcBef>
                <a:spcPts val="1200"/>
              </a:spcBef>
              <a:spcAft>
                <a:spcPts val="0"/>
              </a:spcAft>
              <a:buSzPts val="1100"/>
              <a:buNone/>
            </a:pPr>
            <a:r>
              <a:rPr lang="en-US">
                <a:solidFill>
                  <a:schemeClr val="dk1"/>
                </a:solidFill>
                <a:latin typeface="Tahoma"/>
                <a:ea typeface="Tahoma"/>
                <a:cs typeface="Tahoma"/>
                <a:sym typeface="Tahoma"/>
              </a:rPr>
              <a:t>It is important to engage with schemes and story structures that work as models to organize visual narratives in terms of understanding , perceving and also producing. Freytag’s Pyramid was developed by Gustav Freytag, a 19th-century German novelisto to analyse narratives. He breaks stories into five parts that reflect the emotional development of the work. Exposition is the beginning of the story, rising action is the moment a tension or change happens, climax as the word inticates is the pick of what happens, falling action shows the impakt of what happened, resolution is the end of the story which includes how things will continue to be but also morals, decisions, imagination. This model can be observed often in cinema, in photography, in videogames, in classical or other music also.  </a:t>
            </a:r>
            <a:endParaRPr>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a:p>
        </p:txBody>
      </p:sp>
      <p:sp>
        <p:nvSpPr>
          <p:cNvPr id="230" name="Google Shape;23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US">
                <a:solidFill>
                  <a:schemeClr val="dk1"/>
                </a:solidFill>
                <a:latin typeface="Tahoma"/>
                <a:ea typeface="Tahoma"/>
                <a:cs typeface="Tahoma"/>
                <a:sym typeface="Tahoma"/>
              </a:rPr>
              <a:t>As french philosopher who talks so deeply about photography, Roland Barthes said, the forms of narrative in the world are infinite, and this is liberating to our expression. It is important to understand this, and particularly how the everytime “new”media create different and alternative story structuring possibilities. Look at the facebook or instagram album . It is already offering an image sequence, you can play with it and make your own rules. Still, to break the rules you need to know them. Digital media are famous for breaking the continuity of narratives.Think of the hypertext, think of auviovisual narratives, think of collaborative digital narratives.</a:t>
            </a:r>
            <a:endParaRPr>
              <a:solidFill>
                <a:schemeClr val="dk1"/>
              </a:solidFill>
              <a:latin typeface="Tahoma"/>
              <a:ea typeface="Tahoma"/>
              <a:cs typeface="Tahoma"/>
              <a:sym typeface="Tahoma"/>
            </a:endParaRPr>
          </a:p>
          <a:p>
            <a:pPr indent="0" lvl="0" marL="0" rtl="0" algn="l">
              <a:lnSpc>
                <a:spcPct val="115000"/>
              </a:lnSpc>
              <a:spcBef>
                <a:spcPts val="1200"/>
              </a:spcBef>
              <a:spcAft>
                <a:spcPts val="0"/>
              </a:spcAft>
              <a:buClr>
                <a:schemeClr val="dk1"/>
              </a:buClr>
              <a:buSzPts val="1100"/>
              <a:buFont typeface="Arial"/>
              <a:buNone/>
            </a:pPr>
            <a:br>
              <a:rPr lang="en-US"/>
            </a:br>
            <a:r>
              <a:rPr lang="en-US">
                <a:solidFill>
                  <a:schemeClr val="dk1"/>
                </a:solidFill>
                <a:latin typeface="Tahoma"/>
                <a:ea typeface="Tahoma"/>
                <a:cs typeface="Tahoma"/>
                <a:sym typeface="Tahoma"/>
              </a:rPr>
              <a:t>It is important to engage with schemes and story structures that work as models to organize visual narratives in terms of understanding , perceiving and also producing. Freytag’s Pyramid was developed by Gustav Freytag, a 19th-century German novelisto to analyse narratives. He breaks stories into five parts that reflect the emotional development of the work. Exposition is the beginning of the story, rising action is the moment a tension or change happens, climax as the word indicates is the pick of what happens, falling action shows the impact of what happened, resolution is the end of the story which includes how things will continue to be but also morals, decisions, imagination. This model can be observed often in cinema, in photography, in video games, in classical or other music also.  </a:t>
            </a:r>
            <a:endParaRPr>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a:p>
        </p:txBody>
      </p:sp>
      <p:sp>
        <p:nvSpPr>
          <p:cNvPr id="244" name="Google Shape;24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US" sz="1100" u="sng">
                <a:solidFill>
                  <a:schemeClr val="lt1"/>
                </a:solidFill>
                <a:hlinkClick r:id="rId2">
                  <a:extLst>
                    <a:ext uri="{A12FA001-AC4F-418D-AE19-62706E023703}">
                      <ahyp:hlinkClr val="tx"/>
                    </a:ext>
                  </a:extLst>
                </a:hlinkClick>
              </a:rPr>
              <a:t>“The Underdogs</a:t>
            </a:r>
            <a:r>
              <a:rPr i="1" lang="en-US" u="sng">
                <a:solidFill>
                  <a:schemeClr val="lt1"/>
                </a:solidFill>
                <a:hlinkClick r:id="rId3">
                  <a:extLst>
                    <a:ext uri="{A12FA001-AC4F-418D-AE19-62706E023703}">
                      <ahyp:hlinkClr val="tx"/>
                    </a:ext>
                  </a:extLst>
                </a:hlinkClick>
              </a:rPr>
              <a:t>”</a:t>
            </a:r>
            <a:r>
              <a:rPr i="1" lang="en-US" u="sng">
                <a:solidFill>
                  <a:schemeClr val="lt1"/>
                </a:solidFill>
              </a:rPr>
              <a:t> </a:t>
            </a:r>
            <a:r>
              <a:rPr i="0" lang="en-US" u="none">
                <a:solidFill>
                  <a:schemeClr val="lt1"/>
                </a:solidFill>
              </a:rPr>
              <a:t>is </a:t>
            </a:r>
            <a:r>
              <a:rPr b="0" i="0" lang="en-US" sz="1100" u="none" cap="none" strike="noStrike">
                <a:solidFill>
                  <a:srgbClr val="000000"/>
                </a:solidFill>
                <a:latin typeface="Arial"/>
                <a:ea typeface="Arial"/>
                <a:cs typeface="Arial"/>
                <a:sym typeface="Arial"/>
              </a:rPr>
              <a:t>the first installment of an Apple advertising campaign showcasing workplace collaboration through its product ecosystem. It is based on dramatization to get through its message.  </a:t>
            </a:r>
            <a:endParaRPr/>
          </a:p>
          <a:p>
            <a:pPr indent="0" lvl="0" marL="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0" i="0" lang="en-US" sz="1100" u="none" cap="none" strike="noStrike">
                <a:solidFill>
                  <a:srgbClr val="000000"/>
                </a:solidFill>
                <a:latin typeface="Arial"/>
                <a:ea typeface="Arial"/>
                <a:cs typeface="Arial"/>
                <a:sym typeface="Arial"/>
              </a:rPr>
              <a:t>(recap for the teacher: the film worked because it had a character you could root for, music that built tension, themes of persistence and teamwork. Authenticity matters—even fictional stories need emotional truth. )</a:t>
            </a:r>
            <a:endParaRPr sz="1100">
              <a:solidFill>
                <a:schemeClr val="lt1"/>
              </a:solidFill>
            </a:endParaRPr>
          </a:p>
          <a:p>
            <a:pPr indent="0" lvl="0" marL="0" rtl="0" algn="l">
              <a:lnSpc>
                <a:spcPct val="100000"/>
              </a:lnSpc>
              <a:spcBef>
                <a:spcPts val="1200"/>
              </a:spcBef>
              <a:spcAft>
                <a:spcPts val="0"/>
              </a:spcAft>
              <a:buSzPts val="1100"/>
              <a:buNone/>
            </a:pPr>
            <a:r>
              <a:t/>
            </a:r>
            <a:endParaRPr/>
          </a:p>
        </p:txBody>
      </p:sp>
      <p:sp>
        <p:nvSpPr>
          <p:cNvPr id="258" name="Google Shape;25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chemeClr val="dk1"/>
                </a:solidFill>
                <a:latin typeface="Tahoma"/>
                <a:ea typeface="Tahoma"/>
                <a:cs typeface="Tahoma"/>
                <a:sym typeface="Tahoma"/>
              </a:rPr>
              <a:t> </a:t>
            </a:r>
            <a:r>
              <a:rPr lang="en-US">
                <a:solidFill>
                  <a:schemeClr val="dk1"/>
                </a:solidFill>
                <a:latin typeface="Tahoma"/>
                <a:ea typeface="Tahoma"/>
                <a:cs typeface="Tahoma"/>
                <a:sym typeface="Tahoma"/>
              </a:rPr>
              <a:t>Let’s see how all these elements are present in real world examples of digital storytelling, creating powerfull stories and also powerful experiences. </a:t>
            </a:r>
            <a:endParaRPr sz="1200">
              <a:solidFill>
                <a:schemeClr val="dk1"/>
              </a:solidFill>
              <a:latin typeface="Tahoma"/>
              <a:ea typeface="Tahoma"/>
              <a:cs typeface="Tahoma"/>
              <a:sym typeface="Tahoma"/>
            </a:endParaRPr>
          </a:p>
        </p:txBody>
      </p:sp>
      <p:sp>
        <p:nvSpPr>
          <p:cNvPr id="269" name="Google Shape;26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"The Diary of Renia Spiegel – Digital Storytelling and Education for Human Rights"</a:t>
            </a:r>
            <a:r>
              <a:rPr b="0" i="0" lang="en-US" sz="1100" u="none" cap="none" strike="noStrike">
                <a:solidFill>
                  <a:srgbClr val="000000"/>
                </a:solidFill>
                <a:latin typeface="Arial"/>
                <a:ea typeface="Arial"/>
                <a:cs typeface="Arial"/>
                <a:sym typeface="Arial"/>
              </a:rPr>
              <a:t> , is a series of short films from Galicia Jewish Museum in cooperation with the Education and Art Foundation,</a:t>
            </a:r>
            <a:endParaRPr/>
          </a:p>
          <a:p>
            <a:pPr indent="0" lvl="0" marL="0" marR="0" rtl="0" algn="l">
              <a:lnSpc>
                <a:spcPct val="100000"/>
              </a:lnSpc>
              <a:spcBef>
                <a:spcPts val="0"/>
              </a:spcBef>
              <a:spcAft>
                <a:spcPts val="0"/>
              </a:spcAft>
              <a:buClr>
                <a:srgbClr val="000000"/>
              </a:buClr>
              <a:buSzPts val="1100"/>
              <a:buFont typeface="Arial"/>
              <a:buNone/>
            </a:pPr>
            <a:r>
              <a:rPr lang="en-US" sz="1200">
                <a:solidFill>
                  <a:schemeClr val="dk1"/>
                </a:solidFill>
                <a:latin typeface="Tahoma"/>
                <a:ea typeface="Tahoma"/>
                <a:cs typeface="Tahoma"/>
                <a:sym typeface="Tahoma"/>
              </a:rPr>
              <a:t>The series </a:t>
            </a:r>
            <a:r>
              <a:rPr b="0" i="0" lang="en-US" sz="1100" u="none" cap="none" strike="noStrike">
                <a:solidFill>
                  <a:srgbClr val="000000"/>
                </a:solidFill>
                <a:latin typeface="Arial"/>
                <a:ea typeface="Arial"/>
                <a:cs typeface="Arial"/>
                <a:sym typeface="Arial"/>
              </a:rPr>
              <a:t>emphasize </a:t>
            </a:r>
            <a:r>
              <a:rPr b="1" i="0" lang="en-US" sz="1100" u="none" cap="none" strike="noStrike">
                <a:solidFill>
                  <a:srgbClr val="000000"/>
                </a:solidFill>
                <a:latin typeface="Arial"/>
                <a:ea typeface="Arial"/>
                <a:cs typeface="Arial"/>
                <a:sym typeface="Arial"/>
              </a:rPr>
              <a:t>education and engagement</a:t>
            </a:r>
            <a:r>
              <a:rPr b="0" i="0" lang="en-US" sz="1100" u="none" cap="none" strike="noStrike">
                <a:solidFill>
                  <a:srgbClr val="000000"/>
                </a:solidFill>
                <a:latin typeface="Arial"/>
                <a:ea typeface="Arial"/>
                <a:cs typeface="Arial"/>
                <a:sym typeface="Arial"/>
              </a:rPr>
              <a:t>, showing that storytelling must be rooted in a clear learning or social goal, </a:t>
            </a:r>
            <a:r>
              <a:rPr b="1" i="0" lang="en-US" sz="1100" u="none" cap="none" strike="noStrike">
                <a:solidFill>
                  <a:srgbClr val="000000"/>
                </a:solidFill>
                <a:latin typeface="Arial"/>
                <a:ea typeface="Arial"/>
                <a:cs typeface="Arial"/>
                <a:sym typeface="Arial"/>
              </a:rPr>
              <a:t>adapting storytelling style to educational settings</a:t>
            </a:r>
            <a:r>
              <a:rPr b="0" i="0" lang="en-US" sz="1100" u="none" cap="none" strike="noStrike">
                <a:solidFill>
                  <a:srgbClr val="000000"/>
                </a:solidFill>
                <a:latin typeface="Arial"/>
                <a:ea typeface="Arial"/>
                <a:cs typeface="Arial"/>
                <a:sym typeface="Arial"/>
              </a:rPr>
              <a:t>, making them digestible and engaging for younger learners.</a:t>
            </a:r>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It touches deeply by linking </a:t>
            </a:r>
            <a:r>
              <a:rPr b="1" i="0" lang="en-US" sz="1100" u="none" cap="none" strike="noStrike">
                <a:solidFill>
                  <a:srgbClr val="000000"/>
                </a:solidFill>
                <a:latin typeface="Arial"/>
                <a:ea typeface="Arial"/>
                <a:cs typeface="Arial"/>
                <a:sym typeface="Arial"/>
              </a:rPr>
              <a:t>personal tragedy with broader lessons</a:t>
            </a:r>
            <a:r>
              <a:rPr b="0" i="0" lang="en-US" sz="1100" u="none" cap="none" strike="noStrike">
                <a:solidFill>
                  <a:srgbClr val="000000"/>
                </a:solidFill>
                <a:latin typeface="Arial"/>
                <a:ea typeface="Arial"/>
                <a:cs typeface="Arial"/>
                <a:sym typeface="Arial"/>
              </a:rPr>
              <a:t> on human rights. One can see that even in the form of the films, which have a strong narrative, but blend history with personal diaries.</a:t>
            </a:r>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This is a powerful example of digital storytelling for education. Instead of teaching the Holocaust through statistics, this short film uses one girl's diary. We connect with Renia as a person—her hopes, fears, daily life. History becomes human.</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One way of creating emotional connection in a story with a clear educational purpose is to take abstract concepts and make them personal.</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281" name="Google Shape;28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rPr b="0" i="0" lang="en-US" sz="1100" u="none" cap="none" strike="noStrike">
                <a:solidFill>
                  <a:srgbClr val="000000"/>
                </a:solidFill>
                <a:latin typeface="Arial"/>
                <a:ea typeface="Arial"/>
                <a:cs typeface="Arial"/>
                <a:sym typeface="Arial"/>
              </a:rPr>
              <a:t>(Activity can be done out of sequence, as a homework, etc)</a:t>
            </a:r>
            <a:endParaRPr/>
          </a:p>
          <a:p>
            <a:pPr indent="0" lvl="0" marL="0" rtl="0" algn="l">
              <a:lnSpc>
                <a:spcPct val="100000"/>
              </a:lnSpc>
              <a:spcBef>
                <a:spcPts val="1200"/>
              </a:spcBef>
              <a:spcAft>
                <a:spcPts val="0"/>
              </a:spcAft>
              <a:buSzPts val="1100"/>
              <a:buNone/>
            </a:pPr>
            <a:r>
              <a:rPr b="0" i="0" lang="en-US" sz="1100" u="none" cap="none" strike="noStrike">
                <a:solidFill>
                  <a:srgbClr val="000000"/>
                </a:solidFill>
                <a:latin typeface="Arial"/>
                <a:ea typeface="Arial"/>
                <a:cs typeface="Arial"/>
                <a:sym typeface="Arial"/>
              </a:rPr>
              <a:t>Now it's your turn. </a:t>
            </a:r>
            <a:endParaRPr/>
          </a:p>
          <a:p>
            <a:pPr indent="0" lvl="0" marL="0" rtl="0" algn="l">
              <a:lnSpc>
                <a:spcPct val="100000"/>
              </a:lnSpc>
              <a:spcBef>
                <a:spcPts val="1200"/>
              </a:spcBef>
              <a:spcAft>
                <a:spcPts val="0"/>
              </a:spcAft>
              <a:buSzPts val="1100"/>
              <a:buNone/>
            </a:pPr>
            <a:r>
              <a:rPr b="0" i="0" lang="en-US" sz="1100" u="none" cap="none" strike="noStrike">
                <a:solidFill>
                  <a:srgbClr val="000000"/>
                </a:solidFill>
                <a:latin typeface="Arial"/>
                <a:ea typeface="Arial"/>
                <a:cs typeface="Arial"/>
                <a:sym typeface="Arial"/>
              </a:rPr>
              <a:t>Form groups of 3-4 people . Be specific and practical—think about resources available in your school. Don't worry about perfection; focus on the core idea. For example: "Our story would show students that photosynthesis is happening all around them by photographing plants in different light conditions throughout the day." </a:t>
            </a:r>
            <a:endParaRPr/>
          </a:p>
        </p:txBody>
      </p:sp>
      <p:sp>
        <p:nvSpPr>
          <p:cNvPr id="292" name="Google Shape;29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Here's our roadmap. We'll move from theory to practice quickly, with two hands-on activities</a:t>
            </a:r>
            <a:endParaRPr/>
          </a:p>
        </p:txBody>
      </p:sp>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latin typeface="Tahoma"/>
                <a:ea typeface="Tahoma"/>
                <a:cs typeface="Tahoma"/>
                <a:sym typeface="Tahoma"/>
              </a:rPr>
              <a:t>Let us dive into the exciting world of digital storytelling and explore together how photography can help us tell powerful stories. </a:t>
            </a:r>
            <a:endParaRPr/>
          </a:p>
          <a:p>
            <a:pPr indent="0" lvl="0" marL="0" rtl="0" algn="l">
              <a:lnSpc>
                <a:spcPct val="100000"/>
              </a:lnSpc>
              <a:spcBef>
                <a:spcPts val="0"/>
              </a:spcBef>
              <a:spcAft>
                <a:spcPts val="0"/>
              </a:spcAft>
              <a:buSzPts val="1100"/>
              <a:buNone/>
            </a:pPr>
            <a:r>
              <a:rPr lang="en-US" sz="1200"/>
              <a:t>Understand what digital storytelling is, its benefits, and its application in creating immersive lessons.</a:t>
            </a:r>
            <a:endParaRPr/>
          </a:p>
          <a:p>
            <a:pPr indent="0" lvl="0" marL="0" marR="0" rtl="0" algn="l">
              <a:lnSpc>
                <a:spcPct val="100000"/>
              </a:lnSpc>
              <a:spcBef>
                <a:spcPts val="0"/>
              </a:spcBef>
              <a:spcAft>
                <a:spcPts val="0"/>
              </a:spcAft>
              <a:buClr>
                <a:srgbClr val="000000"/>
              </a:buClr>
              <a:buSzPts val="1100"/>
              <a:buFont typeface="Arial"/>
              <a:buNone/>
            </a:pPr>
            <a:r>
              <a:rPr lang="en-US" sz="1200">
                <a:solidFill>
                  <a:schemeClr val="dk1"/>
                </a:solidFill>
                <a:latin typeface="Tahoma"/>
                <a:ea typeface="Tahoma"/>
                <a:cs typeface="Tahoma"/>
                <a:sym typeface="Tahoma"/>
              </a:rPr>
              <a:t>Why photographic narratives are strong, and how to create compelling narratives using digital images.</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107" name="Google Shape;10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Let's start with WHY. Throughout human history, stories have been our primary way of making sense of the world. Three reasons matter for education:</a:t>
            </a:r>
            <a:endParaRPr/>
          </a:p>
          <a:p>
            <a:pPr indent="0" lvl="0" marL="15875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First, EMPOWERMENT. </a:t>
            </a:r>
            <a:r>
              <a:rPr lang="en-US" sz="1100">
                <a:solidFill>
                  <a:schemeClr val="dk1"/>
                </a:solidFill>
                <a:latin typeface="Tahoma"/>
                <a:ea typeface="Tahoma"/>
                <a:cs typeface="Tahoma"/>
                <a:sym typeface="Tahoma"/>
              </a:rPr>
              <a:t>Stories can be democratic tools for change. When we tell stories, and even when we hear stories, we feel in control. </a:t>
            </a:r>
            <a:endParaRPr>
              <a:solidFill>
                <a:schemeClr val="dk1"/>
              </a:solidFill>
              <a:latin typeface="Tahoma"/>
              <a:ea typeface="Tahoma"/>
              <a:cs typeface="Tahoma"/>
              <a:sym typeface="Tahoma"/>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Not all students excel at writing essays. Photography gives them another language—one that can express complexity, emotion, and understanding without requiring perfect grammar. Students can create brilliant photo essays about concepts they couldn't write about.</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119" name="Google Shape;11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Second, REFLECTION. When we create stories we’re not just repeating facts. By making a story we are interpreting, connecting to our own lives, </a:t>
            </a:r>
            <a:r>
              <a:rPr lang="en-US">
                <a:solidFill>
                  <a:schemeClr val="dk1"/>
                </a:solidFill>
                <a:latin typeface="Tahoma"/>
                <a:ea typeface="Tahoma"/>
                <a:cs typeface="Tahoma"/>
                <a:sym typeface="Tahoma"/>
              </a:rPr>
              <a:t>reflect on who we are and how we relate to others, to the world around and the complex events that happen daily</a:t>
            </a:r>
            <a:r>
              <a:rPr b="0" i="0" lang="en-US" sz="1100" u="none" cap="none" strike="noStrike">
                <a:solidFill>
                  <a:srgbClr val="000000"/>
                </a:solidFill>
                <a:latin typeface="Arial"/>
                <a:ea typeface="Arial"/>
                <a:cs typeface="Arial"/>
                <a:sym typeface="Arial"/>
              </a:rPr>
              <a:t>.</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Third, DEEP LEARNING. </a:t>
            </a:r>
            <a:r>
              <a:rPr lang="en-US"/>
              <a:t>hat information delivered as stories is significantly more memorable than facts presented in isolation</a:t>
            </a:r>
            <a:r>
              <a:rPr b="0" i="0" lang="en-US" sz="1100" u="none" cap="none" strike="noStrike">
                <a:solidFill>
                  <a:srgbClr val="000000"/>
                </a:solidFill>
                <a:latin typeface="Arial"/>
                <a:ea typeface="Arial"/>
                <a:cs typeface="Arial"/>
                <a:sym typeface="Arial"/>
              </a:rPr>
              <a:t>. Stories create context, emotion, and meaning—the three ingredients for lasting understanding. </a:t>
            </a:r>
            <a:r>
              <a:rPr lang="en-US"/>
              <a:t>Think about it: you probably remember stories from childhood books, but struggle to recall lists you memorized for tests.</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132" name="Google Shape;13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200">
                <a:solidFill>
                  <a:schemeClr val="dk1"/>
                </a:solidFill>
                <a:latin typeface="Tahoma"/>
                <a:ea typeface="Tahoma"/>
                <a:cs typeface="Tahoma"/>
                <a:sym typeface="Tahoma"/>
              </a:rPr>
              <a:t> </a:t>
            </a:r>
            <a:r>
              <a:rPr lang="en-US" sz="1100">
                <a:solidFill>
                  <a:schemeClr val="dk1"/>
                </a:solidFill>
                <a:latin typeface="Tahoma"/>
                <a:ea typeface="Tahoma"/>
                <a:cs typeface="Tahoma"/>
                <a:sym typeface="Tahoma"/>
              </a:rPr>
              <a:t>Students are free to talk but shortly to keep in point.</a:t>
            </a:r>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a:p>
            <a:pPr indent="0" lvl="0" marL="0" rtl="0" algn="l">
              <a:lnSpc>
                <a:spcPct val="100000"/>
              </a:lnSpc>
              <a:spcBef>
                <a:spcPts val="0"/>
              </a:spcBef>
              <a:spcAft>
                <a:spcPts val="0"/>
              </a:spcAft>
              <a:buSzPts val="1100"/>
              <a:buNone/>
            </a:pPr>
            <a:r>
              <a:t/>
            </a:r>
            <a:endParaRPr sz="1200">
              <a:solidFill>
                <a:schemeClr val="dk1"/>
              </a:solidFill>
              <a:latin typeface="Tahoma"/>
              <a:ea typeface="Tahoma"/>
              <a:cs typeface="Tahoma"/>
              <a:sym typeface="Tahoma"/>
            </a:endParaRPr>
          </a:p>
        </p:txBody>
      </p:sp>
      <p:sp>
        <p:nvSpPr>
          <p:cNvPr id="145" name="Google Shape;1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b="0" i="0" lang="en-US" sz="1100" u="none" cap="none" strike="noStrike">
                <a:solidFill>
                  <a:srgbClr val="000000"/>
                </a:solidFill>
                <a:latin typeface="Arial"/>
                <a:ea typeface="Arial"/>
                <a:cs typeface="Arial"/>
                <a:sym typeface="Arial"/>
              </a:rPr>
              <a:t>Digital storytelling is simply combining traditional narrative with digital tools. You don't need expensive equipment—smartphones work perfectly. What matters is the story you're telling and the emotion you're creating. A five-image sequence with thoughtful narration can be more powerful than a slick video with no heart. </a:t>
            </a:r>
            <a:r>
              <a:rPr lang="en-US">
                <a:solidFill>
                  <a:schemeClr val="dk1"/>
                </a:solidFill>
                <a:latin typeface="Tahoma"/>
                <a:ea typeface="Tahoma"/>
                <a:cs typeface="Tahoma"/>
                <a:sym typeface="Tahoma"/>
              </a:rPr>
              <a:t>Digital storytelling gives your thematic photos a purpose. </a:t>
            </a:r>
            <a:endParaRPr>
              <a:solidFill>
                <a:schemeClr val="dk1"/>
              </a:solidFill>
              <a:latin typeface="Tahoma"/>
              <a:ea typeface="Tahoma"/>
              <a:cs typeface="Tahoma"/>
              <a:sym typeface="Tahoma"/>
            </a:endParaRPr>
          </a:p>
          <a:p>
            <a:pPr indent="0" lvl="0" marL="0" rtl="0" algn="l">
              <a:lnSpc>
                <a:spcPct val="100000"/>
              </a:lnSpc>
              <a:spcBef>
                <a:spcPts val="1200"/>
              </a:spcBef>
              <a:spcAft>
                <a:spcPts val="0"/>
              </a:spcAft>
              <a:buSzPts val="1100"/>
              <a:buNone/>
            </a:pPr>
            <a:r>
              <a:t/>
            </a:r>
            <a:endParaRPr/>
          </a:p>
        </p:txBody>
      </p:sp>
      <p:sp>
        <p:nvSpPr>
          <p:cNvPr id="158" name="Google Shape;1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10" Type="http://schemas.openxmlformats.org/officeDocument/2006/relationships/image" Target="../media/image7.png"/><Relationship Id="rId9"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8.jpg"/><Relationship Id="rId6" Type="http://schemas.openxmlformats.org/officeDocument/2006/relationships/image" Target="../media/image7.png"/><Relationship Id="rId7"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8.jp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8.jpg"/><Relationship Id="rId6"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45.png"/><Relationship Id="rId5" Type="http://schemas.openxmlformats.org/officeDocument/2006/relationships/image" Target="../media/image8.jp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4.jpg"/><Relationship Id="rId5" Type="http://schemas.openxmlformats.org/officeDocument/2006/relationships/image" Target="../media/image8.jpg"/><Relationship Id="rId6" Type="http://schemas.openxmlformats.org/officeDocument/2006/relationships/image" Target="../media/image7.png"/><Relationship Id="rId7" Type="http://schemas.openxmlformats.org/officeDocument/2006/relationships/hyperlink" Target="https://youtu.be/JJwdhWM9d0Y" TargetMode="External"/><Relationship Id="rId8" Type="http://schemas.openxmlformats.org/officeDocument/2006/relationships/hyperlink" Target="http://www.youtube.com/watch?v=JJwdhWM9d0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8.jpg"/><Relationship Id="rId8"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8.jpg"/><Relationship Id="rId6" Type="http://schemas.openxmlformats.org/officeDocument/2006/relationships/image" Target="../media/image7.png"/><Relationship Id="rId7" Type="http://schemas.openxmlformats.org/officeDocument/2006/relationships/hyperlink" Target="https://www.equipoplaneta.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29.png"/><Relationship Id="rId5" Type="http://schemas.openxmlformats.org/officeDocument/2006/relationships/image" Target="../media/image8.jp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10" Type="http://schemas.openxmlformats.org/officeDocument/2006/relationships/image" Target="../media/image7.png"/><Relationship Id="rId9"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13.png"/><Relationship Id="rId6" Type="http://schemas.openxmlformats.org/officeDocument/2006/relationships/image" Target="../media/image43.png"/><Relationship Id="rId7" Type="http://schemas.openxmlformats.org/officeDocument/2006/relationships/image" Target="../media/image8.jpg"/><Relationship Id="rId8"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44.png"/><Relationship Id="rId6"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8.jpg"/><Relationship Id="rId11" Type="http://schemas.openxmlformats.org/officeDocument/2006/relationships/image" Target="../media/image53.png"/><Relationship Id="rId10" Type="http://schemas.openxmlformats.org/officeDocument/2006/relationships/image" Target="../media/image48.png"/><Relationship Id="rId12" Type="http://schemas.openxmlformats.org/officeDocument/2006/relationships/image" Target="../media/image52.png"/><Relationship Id="rId9" Type="http://schemas.openxmlformats.org/officeDocument/2006/relationships/image" Target="../media/image50.png"/><Relationship Id="rId5" Type="http://schemas.openxmlformats.org/officeDocument/2006/relationships/image" Target="../media/image47.png"/><Relationship Id="rId6" Type="http://schemas.openxmlformats.org/officeDocument/2006/relationships/image" Target="../media/image39.png"/><Relationship Id="rId7" Type="http://schemas.openxmlformats.org/officeDocument/2006/relationships/image" Target="../media/image51.png"/><Relationship Id="rId8"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8.jp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5.jpg"/><Relationship Id="rId4" Type="http://schemas.openxmlformats.org/officeDocument/2006/relationships/image" Target="../media/image8.jp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4.jpg"/><Relationship Id="rId4" Type="http://schemas.openxmlformats.org/officeDocument/2006/relationships/image" Target="../media/image8.jp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8.jp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53" name="Shape 53"/>
        <p:cNvGrpSpPr/>
        <p:nvPr/>
      </p:nvGrpSpPr>
      <p:grpSpPr>
        <a:xfrm>
          <a:off x="0" y="0"/>
          <a:ext cx="0" cy="0"/>
          <a:chOff x="0" y="0"/>
          <a:chExt cx="0" cy="0"/>
        </a:xfrm>
      </p:grpSpPr>
      <p:sp>
        <p:nvSpPr>
          <p:cNvPr id="54" name="Google Shape;54;p1"/>
          <p:cNvSpPr/>
          <p:nvPr/>
        </p:nvSpPr>
        <p:spPr>
          <a:xfrm rot="-1563210">
            <a:off x="-325034" y="101498"/>
            <a:ext cx="4172875" cy="2060617"/>
          </a:xfrm>
          <a:custGeom>
            <a:rect b="b" l="l" r="r" t="t"/>
            <a:pathLst>
              <a:path extrusionOk="0" h="4104797" w="8330769">
                <a:moveTo>
                  <a:pt x="0" y="0"/>
                </a:moveTo>
                <a:lnTo>
                  <a:pt x="8330770" y="0"/>
                </a:lnTo>
                <a:lnTo>
                  <a:pt x="8330770" y="4104797"/>
                </a:lnTo>
                <a:lnTo>
                  <a:pt x="0" y="4104797"/>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5" name="Google Shape;55;p1"/>
          <p:cNvSpPr/>
          <p:nvPr/>
        </p:nvSpPr>
        <p:spPr>
          <a:xfrm rot="4724778">
            <a:off x="221226" y="-1318627"/>
            <a:ext cx="2368560" cy="2600215"/>
          </a:xfrm>
          <a:custGeom>
            <a:rect b="b" l="l" r="r" t="t"/>
            <a:pathLst>
              <a:path extrusionOk="0" h="5204531" w="4740855">
                <a:moveTo>
                  <a:pt x="0" y="0"/>
                </a:moveTo>
                <a:lnTo>
                  <a:pt x="4740855" y="0"/>
                </a:lnTo>
                <a:lnTo>
                  <a:pt x="4740855" y="5204531"/>
                </a:lnTo>
                <a:lnTo>
                  <a:pt x="0" y="520453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56" name="Google Shape;56;p1"/>
          <p:cNvGrpSpPr/>
          <p:nvPr/>
        </p:nvGrpSpPr>
        <p:grpSpPr>
          <a:xfrm>
            <a:off x="1500614" y="1515045"/>
            <a:ext cx="6435894" cy="1446825"/>
            <a:chOff x="4105" y="0"/>
            <a:chExt cx="17162384" cy="3858199"/>
          </a:xfrm>
        </p:grpSpPr>
        <p:sp>
          <p:nvSpPr>
            <p:cNvPr id="57" name="Google Shape;57;p1"/>
            <p:cNvSpPr/>
            <p:nvPr/>
          </p:nvSpPr>
          <p:spPr>
            <a:xfrm>
              <a:off x="4105" y="0"/>
              <a:ext cx="17162384" cy="3858199"/>
            </a:xfrm>
            <a:custGeom>
              <a:rect b="b" l="l" r="r" t="t"/>
              <a:pathLst>
                <a:path extrusionOk="0" h="1382867" w="6151392">
                  <a:moveTo>
                    <a:pt x="6026932" y="1382867"/>
                  </a:moveTo>
                  <a:lnTo>
                    <a:pt x="124460" y="1382867"/>
                  </a:lnTo>
                  <a:cubicBezTo>
                    <a:pt x="55880" y="1382867"/>
                    <a:pt x="0" y="1326987"/>
                    <a:pt x="0" y="1258407"/>
                  </a:cubicBezTo>
                  <a:lnTo>
                    <a:pt x="0" y="124460"/>
                  </a:lnTo>
                  <a:cubicBezTo>
                    <a:pt x="0" y="55880"/>
                    <a:pt x="55880" y="0"/>
                    <a:pt x="124460" y="0"/>
                  </a:cubicBezTo>
                  <a:lnTo>
                    <a:pt x="6026932" y="0"/>
                  </a:lnTo>
                  <a:cubicBezTo>
                    <a:pt x="6095512" y="0"/>
                    <a:pt x="6151392" y="55880"/>
                    <a:pt x="6151392" y="124460"/>
                  </a:cubicBezTo>
                  <a:lnTo>
                    <a:pt x="6151392" y="1258407"/>
                  </a:lnTo>
                  <a:cubicBezTo>
                    <a:pt x="6151392" y="1326987"/>
                    <a:pt x="6095512" y="1382867"/>
                    <a:pt x="6026932" y="1382867"/>
                  </a:cubicBezTo>
                  <a:close/>
                </a:path>
              </a:pathLst>
            </a:custGeom>
            <a:solidFill>
              <a:srgbClr val="8FC4E5"/>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58" name="Google Shape;58;p1"/>
            <p:cNvSpPr txBox="1"/>
            <p:nvPr/>
          </p:nvSpPr>
          <p:spPr>
            <a:xfrm>
              <a:off x="7389" y="651045"/>
              <a:ext cx="17159100" cy="2621100"/>
            </a:xfrm>
            <a:prstGeom prst="rect">
              <a:avLst/>
            </a:prstGeom>
            <a:noFill/>
            <a:ln>
              <a:noFill/>
            </a:ln>
          </p:spPr>
          <p:txBody>
            <a:bodyPr anchorCtr="0" anchor="t" bIns="0" lIns="0" spcFirstLastPara="1" rIns="0" wrap="square" tIns="0">
              <a:spAutoFit/>
            </a:bodyPr>
            <a:lstStyle/>
            <a:p>
              <a:pPr indent="0" lvl="0" marL="0" marR="0" rtl="0" algn="ctr">
                <a:lnSpc>
                  <a:spcPct val="105998"/>
                </a:lnSpc>
                <a:spcBef>
                  <a:spcPts val="0"/>
                </a:spcBef>
                <a:spcAft>
                  <a:spcPts val="0"/>
                </a:spcAft>
                <a:buClr>
                  <a:srgbClr val="000000"/>
                </a:buClr>
                <a:buSzPts val="3100"/>
                <a:buFont typeface="Arial"/>
                <a:buNone/>
              </a:pPr>
              <a:r>
                <a:rPr b="1" lang="en-US" sz="3100">
                  <a:solidFill>
                    <a:schemeClr val="dk1"/>
                  </a:solidFill>
                </a:rPr>
                <a:t>NARRAR HISTORIAS A TRAVÉS DE LA FOTOGRAFÍA DIGITAL</a:t>
              </a:r>
              <a:endParaRPr b="0" i="0" sz="700" u="none" cap="none" strike="noStrike">
                <a:solidFill>
                  <a:schemeClr val="dk1"/>
                </a:solidFill>
                <a:latin typeface="Arial"/>
                <a:ea typeface="Arial"/>
                <a:cs typeface="Arial"/>
                <a:sym typeface="Arial"/>
              </a:endParaRPr>
            </a:p>
          </p:txBody>
        </p:sp>
      </p:grpSp>
      <p:sp>
        <p:nvSpPr>
          <p:cNvPr id="59" name="Google Shape;59;p1"/>
          <p:cNvSpPr/>
          <p:nvPr/>
        </p:nvSpPr>
        <p:spPr>
          <a:xfrm>
            <a:off x="514350" y="2795429"/>
            <a:ext cx="2703584" cy="3474232"/>
          </a:xfrm>
          <a:custGeom>
            <a:rect b="b" l="l" r="r" t="t"/>
            <a:pathLst>
              <a:path extrusionOk="0" h="6948463" w="5407168">
                <a:moveTo>
                  <a:pt x="0" y="0"/>
                </a:moveTo>
                <a:lnTo>
                  <a:pt x="5407168" y="0"/>
                </a:lnTo>
                <a:lnTo>
                  <a:pt x="5407168" y="6948463"/>
                </a:lnTo>
                <a:lnTo>
                  <a:pt x="0" y="694846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0" name="Google Shape;60;p1"/>
          <p:cNvSpPr/>
          <p:nvPr/>
        </p:nvSpPr>
        <p:spPr>
          <a:xfrm flipH="1" rot="9329096">
            <a:off x="4719565" y="2713472"/>
            <a:ext cx="6249705" cy="2988496"/>
          </a:xfrm>
          <a:custGeom>
            <a:rect b="b" l="l" r="r" t="t"/>
            <a:pathLst>
              <a:path extrusionOk="0" h="5976020" w="12497380">
                <a:moveTo>
                  <a:pt x="12497380" y="0"/>
                </a:moveTo>
                <a:lnTo>
                  <a:pt x="0" y="0"/>
                </a:lnTo>
                <a:lnTo>
                  <a:pt x="0" y="5976020"/>
                </a:lnTo>
                <a:lnTo>
                  <a:pt x="12497380" y="5976020"/>
                </a:lnTo>
                <a:lnTo>
                  <a:pt x="1249738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1" name="Google Shape;61;p1"/>
          <p:cNvSpPr/>
          <p:nvPr/>
        </p:nvSpPr>
        <p:spPr>
          <a:xfrm flipH="1" rot="-4953377">
            <a:off x="5199560" y="3263047"/>
            <a:ext cx="2957885" cy="3158906"/>
          </a:xfrm>
          <a:custGeom>
            <a:rect b="b" l="l" r="r" t="t"/>
            <a:pathLst>
              <a:path extrusionOk="0" h="6296050" w="5895392">
                <a:moveTo>
                  <a:pt x="5895392" y="0"/>
                </a:moveTo>
                <a:lnTo>
                  <a:pt x="0" y="0"/>
                </a:lnTo>
                <a:lnTo>
                  <a:pt x="0" y="6296050"/>
                </a:lnTo>
                <a:lnTo>
                  <a:pt x="5895392" y="6296050"/>
                </a:lnTo>
                <a:lnTo>
                  <a:pt x="5895392"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2" name="Google Shape;62;p1"/>
          <p:cNvSpPr/>
          <p:nvPr/>
        </p:nvSpPr>
        <p:spPr>
          <a:xfrm rot="-1432517">
            <a:off x="5710525" y="3506065"/>
            <a:ext cx="2132266" cy="2246641"/>
          </a:xfrm>
          <a:custGeom>
            <a:rect b="b" l="l" r="r" t="t"/>
            <a:pathLst>
              <a:path extrusionOk="0" h="4490476" w="4261870">
                <a:moveTo>
                  <a:pt x="0" y="0"/>
                </a:moveTo>
                <a:lnTo>
                  <a:pt x="4261870" y="0"/>
                </a:lnTo>
                <a:lnTo>
                  <a:pt x="4261870" y="4490476"/>
                </a:lnTo>
                <a:lnTo>
                  <a:pt x="0" y="4490476"/>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3" name="Google Shape;63;p1"/>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4" name="Google Shape;64;p1"/>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10">
              <a:alphaModFix amt="93000"/>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65" name="Google Shape;65;p1"/>
          <p:cNvSpPr txBox="1"/>
          <p:nvPr/>
        </p:nvSpPr>
        <p:spPr>
          <a:xfrm>
            <a:off x="3201641" y="3010332"/>
            <a:ext cx="2968500" cy="935700"/>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WP3 Metodolog</a:t>
            </a:r>
            <a:r>
              <a:rPr b="1" lang="en-US" sz="1600">
                <a:solidFill>
                  <a:schemeClr val="dk1"/>
                </a:solidFill>
              </a:rPr>
              <a:t>ía</a:t>
            </a:r>
            <a:endParaRPr b="1" i="0" sz="1600" u="none" cap="none" strike="noStrike">
              <a:solidFill>
                <a:schemeClr val="dk1"/>
              </a:solidFill>
              <a:latin typeface="Arial"/>
              <a:ea typeface="Arial"/>
              <a:cs typeface="Arial"/>
              <a:sym typeface="Arial"/>
            </a:endParaRPr>
          </a:p>
          <a:p>
            <a:pPr indent="0" lvl="0" marL="0" marR="0" rtl="0" algn="ctr">
              <a:lnSpc>
                <a:spcPct val="139964"/>
              </a:lnSpc>
              <a:spcBef>
                <a:spcPts val="0"/>
              </a:spcBef>
              <a:spcAft>
                <a:spcPts val="0"/>
              </a:spcAft>
              <a:buNone/>
            </a:pPr>
            <a:r>
              <a:rPr b="1" i="0" lang="en-US" sz="1600" u="none" cap="none" strike="noStrike">
                <a:solidFill>
                  <a:srgbClr val="FFE1BC"/>
                </a:solidFill>
                <a:latin typeface="Arial"/>
                <a:ea typeface="Arial"/>
                <a:cs typeface="Arial"/>
                <a:sym typeface="Arial"/>
              </a:rPr>
              <a:t>Fundamentos de la </a:t>
            </a:r>
            <a:br>
              <a:rPr b="1" i="0" lang="en-US" sz="1600" u="none" cap="none" strike="noStrike">
                <a:solidFill>
                  <a:srgbClr val="FFE1BC"/>
                </a:solidFill>
                <a:latin typeface="Arial"/>
                <a:ea typeface="Arial"/>
                <a:cs typeface="Arial"/>
                <a:sym typeface="Arial"/>
              </a:rPr>
            </a:br>
            <a:r>
              <a:rPr b="1" lang="en-US" sz="1600">
                <a:solidFill>
                  <a:srgbClr val="FFE1BC"/>
                </a:solidFill>
              </a:rPr>
              <a:t>Narrativa</a:t>
            </a:r>
            <a:r>
              <a:rPr b="1" i="0" lang="en-US" sz="1600" u="none" cap="none" strike="noStrike">
                <a:solidFill>
                  <a:srgbClr val="FFE1BC"/>
                </a:solidFill>
                <a:latin typeface="Arial"/>
                <a:ea typeface="Arial"/>
                <a:cs typeface="Arial"/>
                <a:sym typeface="Arial"/>
              </a:rPr>
              <a:t> Digital</a:t>
            </a:r>
            <a:endParaRPr b="0" i="0" sz="1600" u="none" cap="none" strike="noStrike">
              <a:solidFill>
                <a:srgbClr val="FFE1BC"/>
              </a:solidFill>
              <a:latin typeface="Arial"/>
              <a:ea typeface="Arial"/>
              <a:cs typeface="Arial"/>
              <a:sym typeface="Arial"/>
            </a:endParaRPr>
          </a:p>
        </p:txBody>
      </p:sp>
      <p:sp>
        <p:nvSpPr>
          <p:cNvPr id="66" name="Google Shape;66;p1"/>
          <p:cNvSpPr txBox="1"/>
          <p:nvPr/>
        </p:nvSpPr>
        <p:spPr>
          <a:xfrm>
            <a:off x="6783134" y="4288502"/>
            <a:ext cx="2388931"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600" u="none" cap="none" strike="noStrike">
                <a:solidFill>
                  <a:srgbClr val="383936"/>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174" name="Shape 174"/>
        <p:cNvGrpSpPr/>
        <p:nvPr/>
      </p:nvGrpSpPr>
      <p:grpSpPr>
        <a:xfrm>
          <a:off x="0" y="0"/>
          <a:ext cx="0" cy="0"/>
          <a:chOff x="0" y="0"/>
          <a:chExt cx="0" cy="0"/>
        </a:xfrm>
      </p:grpSpPr>
      <p:sp>
        <p:nvSpPr>
          <p:cNvPr id="175" name="Google Shape;175;p10"/>
          <p:cNvSpPr/>
          <p:nvPr/>
        </p:nvSpPr>
        <p:spPr>
          <a:xfrm rot="742437">
            <a:off x="7283914" y="-2579520"/>
            <a:ext cx="6082420" cy="7779840"/>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6" name="Google Shape;176;p10"/>
          <p:cNvSpPr/>
          <p:nvPr/>
        </p:nvSpPr>
        <p:spPr>
          <a:xfrm rot="742437">
            <a:off x="7569404" y="-2726023"/>
            <a:ext cx="6082420" cy="7779840"/>
          </a:xfrm>
          <a:custGeom>
            <a:rect b="b" l="l" r="r" t="t"/>
            <a:pathLst>
              <a:path extrusionOk="0" h="15508393" w="12124743">
                <a:moveTo>
                  <a:pt x="0" y="0"/>
                </a:moveTo>
                <a:lnTo>
                  <a:pt x="12124743" y="0"/>
                </a:lnTo>
                <a:lnTo>
                  <a:pt x="12124743" y="15508393"/>
                </a:lnTo>
                <a:lnTo>
                  <a:pt x="0" y="1550839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77" name="Google Shape;177;p10"/>
          <p:cNvSpPr txBox="1"/>
          <p:nvPr/>
        </p:nvSpPr>
        <p:spPr>
          <a:xfrm>
            <a:off x="846192" y="2657350"/>
            <a:ext cx="33612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rgbClr val="383936"/>
              </a:solidFill>
              <a:latin typeface="Arial"/>
              <a:ea typeface="Arial"/>
              <a:cs typeface="Arial"/>
              <a:sym typeface="Arial"/>
            </a:endParaRPr>
          </a:p>
        </p:txBody>
      </p:sp>
      <p:sp>
        <p:nvSpPr>
          <p:cNvPr id="178" name="Google Shape;178;p10"/>
          <p:cNvSpPr txBox="1"/>
          <p:nvPr/>
        </p:nvSpPr>
        <p:spPr>
          <a:xfrm>
            <a:off x="342493" y="395033"/>
            <a:ext cx="7525800" cy="3693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400"/>
              <a:buFont typeface="Arial"/>
              <a:buNone/>
            </a:pPr>
            <a:r>
              <a:rPr b="1" lang="en-US" sz="2400">
                <a:solidFill>
                  <a:schemeClr val="dk1"/>
                </a:solidFill>
                <a:latin typeface="Arial Black"/>
                <a:ea typeface="Arial Black"/>
                <a:cs typeface="Arial Black"/>
                <a:sym typeface="Arial Black"/>
              </a:rPr>
              <a:t>Narrativa Tradicional vs. Narrativa Digital</a:t>
            </a:r>
            <a:endParaRPr b="1" i="0" sz="2400" u="none" cap="none" strike="noStrike">
              <a:solidFill>
                <a:schemeClr val="dk1"/>
              </a:solidFill>
              <a:latin typeface="Arial"/>
              <a:ea typeface="Arial"/>
              <a:cs typeface="Arial"/>
              <a:sym typeface="Arial"/>
            </a:endParaRPr>
          </a:p>
        </p:txBody>
      </p:sp>
      <p:sp>
        <p:nvSpPr>
          <p:cNvPr id="179" name="Google Shape;179;p10"/>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80" name="Google Shape;180;p10"/>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aphicFrame>
        <p:nvGraphicFramePr>
          <p:cNvPr id="181" name="Google Shape;181;p10"/>
          <p:cNvGraphicFramePr/>
          <p:nvPr/>
        </p:nvGraphicFramePr>
        <p:xfrm>
          <a:off x="62075" y="1512150"/>
          <a:ext cx="3000000" cy="3000000"/>
        </p:xfrm>
        <a:graphic>
          <a:graphicData uri="http://schemas.openxmlformats.org/drawingml/2006/table">
            <a:tbl>
              <a:tblPr>
                <a:noFill/>
                <a:tableStyleId>{D634C7A2-FAB3-4E8E-B4AB-9D5A73AF67A3}</a:tableStyleId>
              </a:tblPr>
              <a:tblGrid>
                <a:gridCol w="336500"/>
                <a:gridCol w="3612100"/>
                <a:gridCol w="4801400"/>
              </a:tblGrid>
              <a:tr h="304800">
                <a:tc>
                  <a:txBody>
                    <a:bodyPr/>
                    <a:lstStyle/>
                    <a:p>
                      <a:pPr indent="0" lvl="0" marL="0" marR="0" rtl="0" algn="l">
                        <a:lnSpc>
                          <a:spcPct val="150000"/>
                        </a:lnSpc>
                        <a:spcBef>
                          <a:spcPts val="0"/>
                        </a:spcBef>
                        <a:spcAft>
                          <a:spcPts val="0"/>
                        </a:spcAft>
                        <a:buClr>
                          <a:srgbClr val="000000"/>
                        </a:buClr>
                        <a:buSzPts val="1600"/>
                        <a:buFont typeface="Arial"/>
                        <a:buNone/>
                      </a:pPr>
                      <a:r>
                        <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u="none" cap="none" strike="noStrike"/>
                        <a:t>      </a:t>
                      </a:r>
                      <a:r>
                        <a:rPr b="1" lang="en-US">
                          <a:solidFill>
                            <a:schemeClr val="dk1"/>
                          </a:solidFill>
                        </a:rPr>
                        <a:t>Narrativa tradicional</a:t>
                      </a:r>
                      <a:endParaRPr sz="17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u="none" cap="none" strike="noStrike"/>
                        <a:t>💻</a:t>
                      </a:r>
                      <a:r>
                        <a:rPr lang="en-US" sz="2100" u="none" cap="none" strike="noStrike"/>
                        <a:t> </a:t>
                      </a:r>
                      <a:r>
                        <a:rPr b="1" lang="en-US">
                          <a:solidFill>
                            <a:schemeClr val="dk1"/>
                          </a:solidFill>
                        </a:rPr>
                        <a:t>Narrativa digital</a:t>
                      </a:r>
                      <a:endParaRPr sz="17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8150">
                <a:tc>
                  <a:txBody>
                    <a:bodyPr/>
                    <a:lstStyle/>
                    <a:p>
                      <a:pPr indent="0" lvl="0" marL="0" marR="0" rtl="0" algn="l">
                        <a:lnSpc>
                          <a:spcPct val="15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a:t>Solo escrita u oral</a:t>
                      </a:r>
                      <a:r>
                        <a:rPr lang="en-US" sz="1800" u="none" cap="none" strike="noStrike"/>
                        <a:t>    </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a:t> Combina </a:t>
                      </a:r>
                      <a:r>
                        <a:rPr b="1" lang="en-US" sz="1800"/>
                        <a:t>fotos, voz, vídeo y texto</a:t>
                      </a:r>
                      <a:endParaRPr b="1"/>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4800">
                <a:tc>
                  <a:txBody>
                    <a:bodyPr/>
                    <a:lstStyle/>
                    <a:p>
                      <a:pPr indent="0" lvl="0" marL="0" marR="0" rtl="0" algn="l">
                        <a:lnSpc>
                          <a:spcPct val="15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a:t>Limitada a palabras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200000"/>
                        </a:lnSpc>
                        <a:spcBef>
                          <a:spcPts val="0"/>
                        </a:spcBef>
                        <a:spcAft>
                          <a:spcPts val="0"/>
                        </a:spcAft>
                        <a:buClr>
                          <a:srgbClr val="000000"/>
                        </a:buClr>
                        <a:buSzPts val="1800"/>
                        <a:buFont typeface="Arial"/>
                        <a:buNone/>
                      </a:pPr>
                      <a:r>
                        <a:rPr lang="en-US" sz="1800"/>
                        <a:t> Más formas de </a:t>
                      </a:r>
                      <a:r>
                        <a:rPr b="1" lang="en-US" sz="1800"/>
                        <a:t>expresar ideas</a:t>
                      </a:r>
                      <a:endParaRPr b="1"/>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8900">
                <a:tc>
                  <a:txBody>
                    <a:bodyPr/>
                    <a:lstStyle/>
                    <a:p>
                      <a:pPr indent="0" lvl="0" marL="0" marR="0" rtl="0" algn="l">
                        <a:lnSpc>
                          <a:spcPct val="15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a:t>La audiencia lee o escucha</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200000"/>
                        </a:lnSpc>
                        <a:spcBef>
                          <a:spcPts val="0"/>
                        </a:spcBef>
                        <a:spcAft>
                          <a:spcPts val="0"/>
                        </a:spcAft>
                        <a:buClr>
                          <a:srgbClr val="000000"/>
                        </a:buClr>
                        <a:buSzPts val="1800"/>
                        <a:buFont typeface="Arial"/>
                        <a:buNone/>
                      </a:pPr>
                      <a:r>
                        <a:rPr b="1" lang="en-US" sz="1800"/>
                        <a:t> La audiencia ve, oye y siente</a:t>
                      </a:r>
                      <a:endParaRPr b="1"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8150">
                <a:tc>
                  <a:txBody>
                    <a:bodyPr/>
                    <a:lstStyle/>
                    <a:p>
                      <a:pPr indent="0" lvl="0" marL="0" marR="0" rtl="0" algn="l">
                        <a:lnSpc>
                          <a:spcPct val="15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a:t>Más difícil de seguir </a:t>
                      </a:r>
                      <a:endParaRPr sz="1800"/>
                    </a:p>
                    <a:p>
                      <a:pPr indent="0" lvl="0" marL="0" marR="0" rtl="0" algn="l">
                        <a:lnSpc>
                          <a:spcPct val="150000"/>
                        </a:lnSpc>
                        <a:spcBef>
                          <a:spcPts val="0"/>
                        </a:spcBef>
                        <a:spcAft>
                          <a:spcPts val="0"/>
                        </a:spcAft>
                        <a:buClr>
                          <a:srgbClr val="000000"/>
                        </a:buClr>
                        <a:buSzPts val="1800"/>
                        <a:buFont typeface="Arial"/>
                        <a:buNone/>
                      </a:pPr>
                      <a:r>
                        <a:rPr lang="en-US" sz="1800"/>
                        <a:t>para algunos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a:t> Apoya </a:t>
                      </a:r>
                      <a:r>
                        <a:rPr b="1" lang="en-US" sz="1800"/>
                        <a:t>distintos estilos de aprendizaje</a:t>
                      </a:r>
                      <a:endParaRPr b="1"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4800">
                <a:tc>
                  <a:txBody>
                    <a:bodyPr/>
                    <a:lstStyle/>
                    <a:p>
                      <a:pPr indent="0" lvl="0" marL="0" marR="0" rtl="0" algn="l">
                        <a:lnSpc>
                          <a:spcPct val="15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lang="en-US" sz="1800"/>
                        <a:t>Comunicación unidireccional</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1800"/>
                        <a:buFont typeface="Arial"/>
                        <a:buNone/>
                      </a:pPr>
                      <a:r>
                        <a:rPr b="1" lang="en-US" sz="1800"/>
                        <a:t> Interactiva, social y compartible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Open book outline" id="182" name="Google Shape;182;p10"/>
          <p:cNvPicPr preferRelativeResize="0"/>
          <p:nvPr/>
        </p:nvPicPr>
        <p:blipFill rotWithShape="1">
          <a:blip r:embed="rId7">
            <a:alphaModFix/>
          </a:blip>
          <a:srcRect b="0" l="0" r="0" t="0"/>
          <a:stretch/>
        </p:blipFill>
        <p:spPr>
          <a:xfrm>
            <a:off x="390954" y="1590051"/>
            <a:ext cx="388823" cy="388823"/>
          </a:xfrm>
          <a:prstGeom prst="rect">
            <a:avLst/>
          </a:prstGeom>
          <a:noFill/>
          <a:ln>
            <a:noFill/>
          </a:ln>
        </p:spPr>
      </p:pic>
      <p:grpSp>
        <p:nvGrpSpPr>
          <p:cNvPr id="183" name="Google Shape;183;p10"/>
          <p:cNvGrpSpPr/>
          <p:nvPr/>
        </p:nvGrpSpPr>
        <p:grpSpPr>
          <a:xfrm>
            <a:off x="3478795" y="2155827"/>
            <a:ext cx="476803" cy="2004080"/>
            <a:chOff x="3204914" y="2274499"/>
            <a:chExt cx="476803" cy="1975047"/>
          </a:xfrm>
        </p:grpSpPr>
        <p:sp>
          <p:nvSpPr>
            <p:cNvPr id="184" name="Google Shape;184;p10"/>
            <p:cNvSpPr/>
            <p:nvPr/>
          </p:nvSpPr>
          <p:spPr>
            <a:xfrm>
              <a:off x="3204914" y="2274499"/>
              <a:ext cx="470780" cy="41563"/>
            </a:xfrm>
            <a:prstGeom prst="rightArrow">
              <a:avLst>
                <a:gd fmla="val 50000" name="adj1"/>
                <a:gd fmla="val 50000" name="adj2"/>
              </a:avLst>
            </a:prstGeom>
            <a:solidFill>
              <a:schemeClr val="accent4"/>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 name="Google Shape;185;p10"/>
            <p:cNvSpPr/>
            <p:nvPr/>
          </p:nvSpPr>
          <p:spPr>
            <a:xfrm>
              <a:off x="3204914" y="2734010"/>
              <a:ext cx="470780" cy="45719"/>
            </a:xfrm>
            <a:prstGeom prst="rightArrow">
              <a:avLst>
                <a:gd fmla="val 50000" name="adj1"/>
                <a:gd fmla="val 50000" name="adj2"/>
              </a:avLst>
            </a:prstGeom>
            <a:solidFill>
              <a:schemeClr val="accent4"/>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 name="Google Shape;186;p10"/>
            <p:cNvSpPr/>
            <p:nvPr/>
          </p:nvSpPr>
          <p:spPr>
            <a:xfrm>
              <a:off x="3204914" y="3219462"/>
              <a:ext cx="470780" cy="45719"/>
            </a:xfrm>
            <a:prstGeom prst="rightArrow">
              <a:avLst>
                <a:gd fmla="val 50000" name="adj1"/>
                <a:gd fmla="val 50000" name="adj2"/>
              </a:avLst>
            </a:prstGeom>
            <a:solidFill>
              <a:schemeClr val="accent4"/>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 name="Google Shape;187;p10"/>
            <p:cNvSpPr/>
            <p:nvPr/>
          </p:nvSpPr>
          <p:spPr>
            <a:xfrm>
              <a:off x="3204914" y="3681051"/>
              <a:ext cx="470780" cy="45719"/>
            </a:xfrm>
            <a:prstGeom prst="rightArrow">
              <a:avLst>
                <a:gd fmla="val 50000" name="adj1"/>
                <a:gd fmla="val 50000" name="adj2"/>
              </a:avLst>
            </a:prstGeom>
            <a:solidFill>
              <a:schemeClr val="accent4"/>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8" name="Google Shape;188;p10"/>
            <p:cNvSpPr/>
            <p:nvPr/>
          </p:nvSpPr>
          <p:spPr>
            <a:xfrm>
              <a:off x="3210937" y="4203827"/>
              <a:ext cx="470780" cy="45719"/>
            </a:xfrm>
            <a:prstGeom prst="rightArrow">
              <a:avLst>
                <a:gd fmla="val 50000" name="adj1"/>
                <a:gd fmla="val 50000" name="adj2"/>
              </a:avLst>
            </a:prstGeom>
            <a:solidFill>
              <a:schemeClr val="accent4"/>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192" name="Shape 192"/>
        <p:cNvGrpSpPr/>
        <p:nvPr/>
      </p:nvGrpSpPr>
      <p:grpSpPr>
        <a:xfrm>
          <a:off x="0" y="0"/>
          <a:ext cx="0" cy="0"/>
          <a:chOff x="0" y="0"/>
          <a:chExt cx="0" cy="0"/>
        </a:xfrm>
      </p:grpSpPr>
      <p:sp>
        <p:nvSpPr>
          <p:cNvPr id="193" name="Google Shape;193;p11"/>
          <p:cNvSpPr/>
          <p:nvPr/>
        </p:nvSpPr>
        <p:spPr>
          <a:xfrm>
            <a:off x="5441895" y="-1721597"/>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94" name="Google Shape;194;p11"/>
          <p:cNvSpPr/>
          <p:nvPr/>
        </p:nvSpPr>
        <p:spPr>
          <a:xfrm>
            <a:off x="5695584" y="-1399789"/>
            <a:ext cx="5413153" cy="52102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City lights focused in magnifying glass" id="195" name="Google Shape;195;p11"/>
          <p:cNvSpPr/>
          <p:nvPr/>
        </p:nvSpPr>
        <p:spPr>
          <a:xfrm>
            <a:off x="5821136" y="-857249"/>
            <a:ext cx="4441371" cy="4490356"/>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96" name="Google Shape;196;p11"/>
          <p:cNvSpPr txBox="1"/>
          <p:nvPr/>
        </p:nvSpPr>
        <p:spPr>
          <a:xfrm>
            <a:off x="776299" y="281780"/>
            <a:ext cx="4538700" cy="110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chemeClr val="dk1"/>
              </a:buClr>
              <a:buSzPts val="1100"/>
              <a:buFont typeface="Arial"/>
              <a:buNone/>
            </a:pPr>
            <a:r>
              <a:rPr b="1" lang="en-US" sz="2400">
                <a:solidFill>
                  <a:schemeClr val="dk1"/>
                </a:solidFill>
                <a:latin typeface="Arial Black"/>
                <a:ea typeface="Arial Black"/>
                <a:cs typeface="Arial Black"/>
                <a:sym typeface="Arial Black"/>
              </a:rPr>
              <a:t>Historia y evolución</a:t>
            </a:r>
            <a:endParaRPr/>
          </a:p>
          <a:p>
            <a:pPr indent="0" lvl="0" marL="0" marR="0" rtl="0" algn="l">
              <a:lnSpc>
                <a:spcPct val="115000"/>
              </a:lnSpc>
              <a:spcBef>
                <a:spcPts val="1200"/>
              </a:spcBef>
              <a:spcAft>
                <a:spcPts val="0"/>
              </a:spcAft>
              <a:buClr>
                <a:schemeClr val="dk1"/>
              </a:buClr>
              <a:buSzPts val="1100"/>
              <a:buFont typeface="Arial"/>
              <a:buNone/>
            </a:pPr>
            <a:r>
              <a:rPr b="1" lang="en-US" sz="1600"/>
              <a:t>De la narración oral a medios en constante cambio:</a:t>
            </a:r>
            <a:endParaRPr b="1" i="0" sz="2800" u="none" cap="none" strike="noStrike">
              <a:solidFill>
                <a:srgbClr val="293739"/>
              </a:solidFill>
              <a:latin typeface="Arial"/>
              <a:ea typeface="Arial"/>
              <a:cs typeface="Arial"/>
              <a:sym typeface="Arial"/>
            </a:endParaRPr>
          </a:p>
        </p:txBody>
      </p:sp>
      <p:sp>
        <p:nvSpPr>
          <p:cNvPr id="197" name="Google Shape;197;p11"/>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98" name="Google Shape;198;p11"/>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99" name="Google Shape;199;p11"/>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0" name="Google Shape;200;p11"/>
          <p:cNvSpPr txBox="1"/>
          <p:nvPr/>
        </p:nvSpPr>
        <p:spPr>
          <a:xfrm>
            <a:off x="288983" y="1657207"/>
            <a:ext cx="6318900" cy="2244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Oral</a:t>
            </a:r>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r>
              <a:rPr lang="en-US" sz="1800">
                <a:solidFill>
                  <a:schemeClr val="dk1"/>
                </a:solidFill>
              </a:rPr>
              <a:t>Escrita</a:t>
            </a:r>
            <a:r>
              <a:rPr b="0" i="0" lang="en-US" sz="1800" u="none" cap="none" strike="noStrike">
                <a:solidFill>
                  <a:schemeClr val="dk1"/>
                </a:solidFill>
                <a:latin typeface="Arial"/>
                <a:ea typeface="Arial"/>
                <a:cs typeface="Arial"/>
                <a:sym typeface="Arial"/>
              </a:rPr>
              <a:t>	</a:t>
            </a:r>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r>
              <a:rPr lang="en-US" sz="1800">
                <a:solidFill>
                  <a:schemeClr val="dk1"/>
                </a:solidFill>
              </a:rPr>
              <a:t>Impresa</a:t>
            </a:r>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Visual/audiovisual</a:t>
            </a:r>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Digital</a:t>
            </a:r>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Online</a:t>
            </a:r>
            <a:endParaRPr b="0" i="0" sz="1800" u="none" cap="none" strike="noStrike">
              <a:solidFill>
                <a:schemeClr val="dk1"/>
              </a:solidFill>
              <a:latin typeface="Arial"/>
              <a:ea typeface="Arial"/>
              <a:cs typeface="Arial"/>
              <a:sym typeface="Arial"/>
            </a:endParaRPr>
          </a:p>
        </p:txBody>
      </p:sp>
      <p:sp>
        <p:nvSpPr>
          <p:cNvPr id="201" name="Google Shape;201;p11"/>
          <p:cNvSpPr txBox="1"/>
          <p:nvPr/>
        </p:nvSpPr>
        <p:spPr>
          <a:xfrm>
            <a:off x="1408170" y="4132220"/>
            <a:ext cx="5730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600"/>
              <a:t> Cada tecnología ha ampliado la forma en que contamos historias.</a:t>
            </a:r>
            <a:endParaRPr sz="1600"/>
          </a:p>
          <a:p>
            <a:pPr indent="0" lvl="0" marL="0" marR="0" rtl="0" algn="l">
              <a:lnSpc>
                <a:spcPct val="100000"/>
              </a:lnSpc>
              <a:spcBef>
                <a:spcPts val="0"/>
              </a:spcBef>
              <a:spcAft>
                <a:spcPts val="0"/>
              </a:spcAft>
              <a:buNone/>
            </a:pPr>
            <a:r>
              <a:rPr lang="en-US" sz="1600"/>
              <a:t>Las herramientas digitales son solo el capítulo más reciente.</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205" name="Shape 205"/>
        <p:cNvGrpSpPr/>
        <p:nvPr/>
      </p:nvGrpSpPr>
      <p:grpSpPr>
        <a:xfrm>
          <a:off x="0" y="0"/>
          <a:ext cx="0" cy="0"/>
          <a:chOff x="0" y="0"/>
          <a:chExt cx="0" cy="0"/>
        </a:xfrm>
      </p:grpSpPr>
      <p:sp>
        <p:nvSpPr>
          <p:cNvPr id="206" name="Google Shape;206;p12"/>
          <p:cNvSpPr/>
          <p:nvPr/>
        </p:nvSpPr>
        <p:spPr>
          <a:xfrm rot="742437">
            <a:off x="6172291" y="-608678"/>
            <a:ext cx="6082420" cy="7779840"/>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7" name="Google Shape;207;p12"/>
          <p:cNvSpPr/>
          <p:nvPr/>
        </p:nvSpPr>
        <p:spPr>
          <a:xfrm rot="742437">
            <a:off x="6549026" y="-378021"/>
            <a:ext cx="6082420" cy="7779840"/>
          </a:xfrm>
          <a:custGeom>
            <a:rect b="b" l="l" r="r" t="t"/>
            <a:pathLst>
              <a:path extrusionOk="0" h="15508393" w="12124743">
                <a:moveTo>
                  <a:pt x="0" y="0"/>
                </a:moveTo>
                <a:lnTo>
                  <a:pt x="12124743" y="0"/>
                </a:lnTo>
                <a:lnTo>
                  <a:pt x="12124743" y="15508393"/>
                </a:lnTo>
                <a:lnTo>
                  <a:pt x="0" y="1550839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08" name="Google Shape;208;p12"/>
          <p:cNvSpPr txBox="1"/>
          <p:nvPr/>
        </p:nvSpPr>
        <p:spPr>
          <a:xfrm>
            <a:off x="846192" y="2657350"/>
            <a:ext cx="33612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rgbClr val="383936"/>
              </a:solidFill>
              <a:latin typeface="Arial"/>
              <a:ea typeface="Arial"/>
              <a:cs typeface="Arial"/>
              <a:sym typeface="Arial"/>
            </a:endParaRPr>
          </a:p>
        </p:txBody>
      </p:sp>
      <p:sp>
        <p:nvSpPr>
          <p:cNvPr id="209" name="Google Shape;209;p12"/>
          <p:cNvSpPr txBox="1"/>
          <p:nvPr/>
        </p:nvSpPr>
        <p:spPr>
          <a:xfrm>
            <a:off x="117764" y="443272"/>
            <a:ext cx="7525800" cy="7611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400"/>
              <a:buFont typeface="Arial"/>
              <a:buNone/>
            </a:pPr>
            <a:r>
              <a:rPr b="1" lang="en-US" sz="2400">
                <a:solidFill>
                  <a:schemeClr val="dk1"/>
                </a:solidFill>
              </a:rPr>
              <a:t>Resonancia emocional:</a:t>
            </a:r>
            <a:endParaRPr b="1" i="0" sz="2400" u="none" cap="none" strike="noStrike">
              <a:solidFill>
                <a:schemeClr val="dk1"/>
              </a:solidFill>
              <a:latin typeface="Arial"/>
              <a:ea typeface="Arial"/>
              <a:cs typeface="Arial"/>
              <a:sym typeface="Arial"/>
            </a:endParaRPr>
          </a:p>
          <a:p>
            <a:pPr indent="0" lvl="0" marL="0" marR="0" rtl="0" algn="l">
              <a:lnSpc>
                <a:spcPct val="106000"/>
              </a:lnSpc>
              <a:spcBef>
                <a:spcPts val="0"/>
              </a:spcBef>
              <a:spcAft>
                <a:spcPts val="0"/>
              </a:spcAft>
              <a:buClr>
                <a:srgbClr val="000000"/>
              </a:buClr>
              <a:buSzPts val="2400"/>
              <a:buFont typeface="Arial"/>
              <a:buNone/>
            </a:pPr>
            <a:r>
              <a:rPr b="1" lang="en-US" sz="2400">
                <a:solidFill>
                  <a:schemeClr val="dk1"/>
                </a:solidFill>
              </a:rPr>
              <a:t>Cómo las imágenes evocan empatía</a:t>
            </a:r>
            <a:endParaRPr b="1" i="0" sz="2400" u="none" cap="none" strike="noStrike">
              <a:solidFill>
                <a:schemeClr val="dk1"/>
              </a:solidFill>
              <a:latin typeface="Arial"/>
              <a:ea typeface="Arial"/>
              <a:cs typeface="Arial"/>
              <a:sym typeface="Arial"/>
            </a:endParaRPr>
          </a:p>
        </p:txBody>
      </p:sp>
      <p:sp>
        <p:nvSpPr>
          <p:cNvPr id="210" name="Google Shape;210;p12"/>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1" name="Google Shape;211;p12"/>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2" name="Google Shape;212;p12"/>
          <p:cNvSpPr txBox="1"/>
          <p:nvPr/>
        </p:nvSpPr>
        <p:spPr>
          <a:xfrm>
            <a:off x="0" y="1377675"/>
            <a:ext cx="6424800" cy="4314600"/>
          </a:xfrm>
          <a:prstGeom prst="rect">
            <a:avLst/>
          </a:prstGeom>
          <a:noFill/>
          <a:ln>
            <a:noFill/>
          </a:ln>
        </p:spPr>
        <p:txBody>
          <a:bodyPr anchorCtr="0" anchor="t" bIns="0" lIns="0" spcFirstLastPara="1" rIns="0" wrap="square" tIns="0">
            <a:spAutoFit/>
          </a:bodyPr>
          <a:lstStyle/>
          <a:p>
            <a:pPr indent="-298450" lvl="0" marL="457200" rtl="0" algn="l">
              <a:lnSpc>
                <a:spcPct val="115000"/>
              </a:lnSpc>
              <a:spcBef>
                <a:spcPts val="1200"/>
              </a:spcBef>
              <a:spcAft>
                <a:spcPts val="0"/>
              </a:spcAft>
              <a:buClr>
                <a:schemeClr val="dk1"/>
              </a:buClr>
              <a:buSzPts val="1100"/>
              <a:buChar char="●"/>
            </a:pPr>
            <a:r>
              <a:rPr lang="en-US" sz="1800">
                <a:solidFill>
                  <a:schemeClr val="dk1"/>
                </a:solidFill>
              </a:rPr>
              <a:t>La fotografía </a:t>
            </a:r>
            <a:r>
              <a:rPr b="1" lang="en-US" sz="1800">
                <a:solidFill>
                  <a:schemeClr val="dk1"/>
                </a:solidFill>
              </a:rPr>
              <a:t>captura momentos, emociones y contexto</a:t>
            </a:r>
            <a:br>
              <a:rPr b="1" lang="en-US" sz="1800">
                <a:solidFill>
                  <a:schemeClr val="dk1"/>
                </a:solidFill>
              </a:rPr>
            </a:br>
            <a:endParaRPr b="1" sz="18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800">
                <a:solidFill>
                  <a:schemeClr val="dk1"/>
                </a:solidFill>
              </a:rPr>
              <a:t>Las imágenes c</a:t>
            </a:r>
            <a:r>
              <a:rPr lang="en-US" sz="1800">
                <a:solidFill>
                  <a:schemeClr val="dk1"/>
                </a:solidFill>
              </a:rPr>
              <a:t>omunican </a:t>
            </a:r>
            <a:r>
              <a:rPr b="1" lang="en-US" sz="1800">
                <a:solidFill>
                  <a:schemeClr val="dk1"/>
                </a:solidFill>
              </a:rPr>
              <a:t>más allá de las palabras</a:t>
            </a:r>
            <a:br>
              <a:rPr b="1" lang="en-US" sz="1800">
                <a:solidFill>
                  <a:schemeClr val="dk1"/>
                </a:solidFill>
              </a:rPr>
            </a:br>
            <a:endParaRPr b="1" sz="18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800">
                <a:solidFill>
                  <a:schemeClr val="dk1"/>
                </a:solidFill>
              </a:rPr>
              <a:t>Tu </a:t>
            </a:r>
            <a:r>
              <a:rPr b="1" lang="en-US" sz="1800">
                <a:solidFill>
                  <a:schemeClr val="dk1"/>
                </a:solidFill>
              </a:rPr>
              <a:t>punto de vista único</a:t>
            </a:r>
            <a:r>
              <a:rPr lang="en-US" sz="1800">
                <a:solidFill>
                  <a:schemeClr val="dk1"/>
                </a:solidFill>
              </a:rPr>
              <a:t> se convierte en el protagonista</a:t>
            </a:r>
            <a:br>
              <a:rPr lang="en-US" sz="1800">
                <a:solidFill>
                  <a:schemeClr val="dk1"/>
                </a:solidFill>
              </a:rPr>
            </a:br>
            <a:endParaRPr sz="18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800">
                <a:solidFill>
                  <a:schemeClr val="dk1"/>
                </a:solidFill>
              </a:rPr>
              <a:t>La </a:t>
            </a:r>
            <a:r>
              <a:rPr b="1" lang="en-US" sz="1800">
                <a:solidFill>
                  <a:schemeClr val="dk1"/>
                </a:solidFill>
              </a:rPr>
              <a:t>implicación emocional</a:t>
            </a:r>
            <a:r>
              <a:rPr lang="en-US" sz="1800">
                <a:solidFill>
                  <a:schemeClr val="dk1"/>
                </a:solidFill>
              </a:rPr>
              <a:t> ayuda a conectar profundamente con la audiencia</a:t>
            </a:r>
            <a:br>
              <a:rPr lang="en-US" sz="1800">
                <a:solidFill>
                  <a:schemeClr val="dk1"/>
                </a:solidFill>
              </a:rPr>
            </a:br>
            <a:endParaRPr sz="1800">
              <a:solidFill>
                <a:schemeClr val="dk1"/>
              </a:solidFill>
            </a:endParaRPr>
          </a:p>
          <a:p>
            <a:pPr indent="0" lvl="0" marL="457200" marR="0" rtl="0" algn="l">
              <a:lnSpc>
                <a:spcPct val="115000"/>
              </a:lnSpc>
              <a:spcBef>
                <a:spcPts val="1200"/>
              </a:spcBef>
              <a:spcAft>
                <a:spcPts val="0"/>
              </a:spcAft>
              <a:buClr>
                <a:srgbClr val="000000"/>
              </a:buClr>
              <a:buSzPts val="1800"/>
              <a:buFont typeface="Arial"/>
              <a:buNone/>
            </a:pPr>
            <a:br>
              <a:rPr i="0" lang="en-US" sz="1100" u="none" cap="none" strike="noStrike">
                <a:solidFill>
                  <a:schemeClr val="dk1"/>
                </a:solidFill>
                <a:latin typeface="Tahoma"/>
                <a:ea typeface="Tahoma"/>
                <a:cs typeface="Tahoma"/>
                <a:sym typeface="Tahoma"/>
              </a:rPr>
            </a:br>
            <a:endParaRPr i="0" sz="1100" u="none" cap="none" strike="noStrike">
              <a:solidFill>
                <a:schemeClr val="dk1"/>
              </a:solidFill>
              <a:latin typeface="Tahoma"/>
              <a:ea typeface="Tahoma"/>
              <a:cs typeface="Tahoma"/>
              <a:sym typeface="Tahoma"/>
            </a:endParaRPr>
          </a:p>
          <a:p>
            <a:pPr indent="0" lvl="0" marL="0" marR="0" rtl="0" algn="l">
              <a:lnSpc>
                <a:spcPct val="115000"/>
              </a:lnSpc>
              <a:spcBef>
                <a:spcPts val="1200"/>
              </a:spcBef>
              <a:spcAft>
                <a:spcPts val="0"/>
              </a:spcAft>
              <a:buClr>
                <a:srgbClr val="000000"/>
              </a:buClr>
              <a:buSzPts val="1800"/>
              <a:buFont typeface="Arial"/>
              <a:buNone/>
            </a:pPr>
            <a:r>
              <a:t/>
            </a:r>
            <a:endParaRPr i="0" sz="1800" u="none" cap="none" strike="noStrike">
              <a:solidFill>
                <a:srgbClr val="000000"/>
              </a:solidFill>
              <a:latin typeface="Tahoma"/>
              <a:ea typeface="Tahoma"/>
              <a:cs typeface="Tahoma"/>
              <a:sym typeface="Tahoma"/>
            </a:endParaRPr>
          </a:p>
          <a:p>
            <a:pPr indent="0" lvl="0" marL="0" marR="0" rtl="0" algn="l">
              <a:lnSpc>
                <a:spcPct val="140000"/>
              </a:lnSpc>
              <a:spcBef>
                <a:spcPts val="1200"/>
              </a:spcBef>
              <a:spcAft>
                <a:spcPts val="0"/>
              </a:spcAft>
              <a:buClr>
                <a:srgbClr val="000000"/>
              </a:buClr>
              <a:buSzPts val="1800"/>
              <a:buFont typeface="Arial"/>
              <a:buNone/>
            </a:pPr>
            <a:r>
              <a:t/>
            </a:r>
            <a:endParaRPr i="0" sz="1800" u="none" cap="none" strike="noStrike">
              <a:solidFill>
                <a:srgbClr val="38393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216" name="Shape 216"/>
        <p:cNvGrpSpPr/>
        <p:nvPr/>
      </p:nvGrpSpPr>
      <p:grpSpPr>
        <a:xfrm>
          <a:off x="0" y="0"/>
          <a:ext cx="0" cy="0"/>
          <a:chOff x="0" y="0"/>
          <a:chExt cx="0" cy="0"/>
        </a:xfrm>
      </p:grpSpPr>
      <p:grpSp>
        <p:nvGrpSpPr>
          <p:cNvPr id="217" name="Google Shape;217;p13"/>
          <p:cNvGrpSpPr/>
          <p:nvPr/>
        </p:nvGrpSpPr>
        <p:grpSpPr>
          <a:xfrm>
            <a:off x="-1198899" y="-1203084"/>
            <a:ext cx="4598996" cy="4743554"/>
            <a:chOff x="-301415" y="-538824"/>
            <a:chExt cx="4598996" cy="4743554"/>
          </a:xfrm>
        </p:grpSpPr>
        <p:sp>
          <p:nvSpPr>
            <p:cNvPr id="218" name="Google Shape;218;p13"/>
            <p:cNvSpPr/>
            <p:nvPr/>
          </p:nvSpPr>
          <p:spPr>
            <a:xfrm rot="1822748">
              <a:off x="392504" y="24900"/>
              <a:ext cx="3211159" cy="36161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19" name="Google Shape;219;p13"/>
            <p:cNvSpPr/>
            <p:nvPr/>
          </p:nvSpPr>
          <p:spPr>
            <a:xfrm rot="1851252">
              <a:off x="598698" y="328047"/>
              <a:ext cx="2856041" cy="3218215"/>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0" name="Google Shape;220;p13"/>
            <p:cNvSpPr/>
            <p:nvPr/>
          </p:nvSpPr>
          <p:spPr>
            <a:xfrm rot="1857825">
              <a:off x="791230" y="564271"/>
              <a:ext cx="2413705" cy="2704873"/>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19106" r="-30515" t="-8257"/>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21" name="Google Shape;221;p13"/>
          <p:cNvSpPr txBox="1"/>
          <p:nvPr/>
        </p:nvSpPr>
        <p:spPr>
          <a:xfrm>
            <a:off x="3123122" y="186428"/>
            <a:ext cx="59742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383936"/>
                </a:solidFill>
                <a:latin typeface="Arial Black"/>
                <a:ea typeface="Arial Black"/>
                <a:cs typeface="Arial Black"/>
                <a:sym typeface="Arial Black"/>
              </a:rPr>
              <a:t>Estructura de la historia para narrativas visuales</a:t>
            </a:r>
            <a:endParaRPr/>
          </a:p>
          <a:p>
            <a:pPr indent="0" lvl="0" marL="0" marR="0" rtl="0" algn="l">
              <a:lnSpc>
                <a:spcPct val="106000"/>
              </a:lnSpc>
              <a:spcBef>
                <a:spcPts val="0"/>
              </a:spcBef>
              <a:spcAft>
                <a:spcPts val="0"/>
              </a:spcAft>
              <a:buClr>
                <a:srgbClr val="000000"/>
              </a:buClr>
              <a:buSzPts val="2400"/>
              <a:buFont typeface="Arial"/>
              <a:buNone/>
            </a:pPr>
            <a:r>
              <a:rPr b="1" i="0" lang="en-US" sz="2400" u="none" cap="none" strike="noStrike">
                <a:solidFill>
                  <a:srgbClr val="383936"/>
                </a:solidFill>
                <a:latin typeface="Arial Black"/>
                <a:ea typeface="Arial Black"/>
                <a:cs typeface="Arial Black"/>
                <a:sym typeface="Arial Black"/>
              </a:rPr>
              <a:t>part 1</a:t>
            </a:r>
            <a:endParaRPr b="0" i="0" sz="700" u="none" cap="none" strike="noStrike">
              <a:solidFill>
                <a:srgbClr val="000000"/>
              </a:solidFill>
              <a:latin typeface="Arial Black"/>
              <a:ea typeface="Arial Black"/>
              <a:cs typeface="Arial Black"/>
              <a:sym typeface="Arial Black"/>
            </a:endParaRPr>
          </a:p>
        </p:txBody>
      </p:sp>
      <p:sp>
        <p:nvSpPr>
          <p:cNvPr id="222" name="Google Shape;222;p13"/>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3" name="Google Shape;223;p13"/>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4" name="Google Shape;224;p13"/>
          <p:cNvSpPr txBox="1"/>
          <p:nvPr/>
        </p:nvSpPr>
        <p:spPr>
          <a:xfrm>
            <a:off x="3142450" y="1431799"/>
            <a:ext cx="5631900" cy="430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100"/>
              <a:buFont typeface="Arial"/>
              <a:buNone/>
            </a:pPr>
            <a:r>
              <a:rPr lang="en-US" sz="2300">
                <a:solidFill>
                  <a:srgbClr val="424242"/>
                </a:solidFill>
              </a:rPr>
              <a:t>Parte 1 – La pirámide de Freytag</a:t>
            </a:r>
            <a:endParaRPr i="0" sz="2400" u="none" cap="none" strike="noStrike">
              <a:solidFill>
                <a:srgbClr val="424242"/>
              </a:solidFill>
            </a:endParaRPr>
          </a:p>
          <a:p>
            <a:pPr indent="-400050" lvl="0" marL="457200" rtl="0" algn="l">
              <a:lnSpc>
                <a:spcPct val="150000"/>
              </a:lnSpc>
              <a:spcBef>
                <a:spcPts val="0"/>
              </a:spcBef>
              <a:spcAft>
                <a:spcPts val="0"/>
              </a:spcAft>
              <a:buClr>
                <a:schemeClr val="dk1"/>
              </a:buClr>
              <a:buSzPts val="2700"/>
              <a:buAutoNum type="arabicPeriod"/>
            </a:pPr>
            <a:r>
              <a:rPr lang="en-US" sz="2000">
                <a:solidFill>
                  <a:schemeClr val="dk1"/>
                </a:solidFill>
              </a:rPr>
              <a:t>Exposición</a:t>
            </a:r>
            <a:endParaRPr sz="2000">
              <a:solidFill>
                <a:schemeClr val="dk1"/>
              </a:solidFill>
            </a:endParaRPr>
          </a:p>
          <a:p>
            <a:pPr indent="-400050" lvl="0" marL="457200" rtl="0" algn="l">
              <a:lnSpc>
                <a:spcPct val="150000"/>
              </a:lnSpc>
              <a:spcBef>
                <a:spcPts val="0"/>
              </a:spcBef>
              <a:spcAft>
                <a:spcPts val="0"/>
              </a:spcAft>
              <a:buClr>
                <a:schemeClr val="dk1"/>
              </a:buClr>
              <a:buSzPts val="2700"/>
              <a:buAutoNum type="arabicPeriod"/>
            </a:pPr>
            <a:r>
              <a:rPr lang="en-US" sz="2000">
                <a:solidFill>
                  <a:schemeClr val="dk1"/>
                </a:solidFill>
              </a:rPr>
              <a:t>Acción ascendente</a:t>
            </a:r>
            <a:endParaRPr sz="2000">
              <a:solidFill>
                <a:schemeClr val="dk1"/>
              </a:solidFill>
            </a:endParaRPr>
          </a:p>
          <a:p>
            <a:pPr indent="-400050" lvl="0" marL="457200" rtl="0" algn="l">
              <a:lnSpc>
                <a:spcPct val="150000"/>
              </a:lnSpc>
              <a:spcBef>
                <a:spcPts val="0"/>
              </a:spcBef>
              <a:spcAft>
                <a:spcPts val="0"/>
              </a:spcAft>
              <a:buClr>
                <a:schemeClr val="dk1"/>
              </a:buClr>
              <a:buSzPts val="2700"/>
              <a:buAutoNum type="arabicPeriod"/>
            </a:pPr>
            <a:r>
              <a:rPr lang="en-US" sz="2000">
                <a:solidFill>
                  <a:schemeClr val="dk1"/>
                </a:solidFill>
              </a:rPr>
              <a:t>Clímax</a:t>
            </a:r>
            <a:endParaRPr sz="2000">
              <a:solidFill>
                <a:schemeClr val="dk1"/>
              </a:solidFill>
            </a:endParaRPr>
          </a:p>
          <a:p>
            <a:pPr indent="-400050" lvl="0" marL="457200" rtl="0" algn="l">
              <a:lnSpc>
                <a:spcPct val="150000"/>
              </a:lnSpc>
              <a:spcBef>
                <a:spcPts val="0"/>
              </a:spcBef>
              <a:spcAft>
                <a:spcPts val="0"/>
              </a:spcAft>
              <a:buClr>
                <a:schemeClr val="dk1"/>
              </a:buClr>
              <a:buSzPts val="2700"/>
              <a:buAutoNum type="arabicPeriod"/>
            </a:pPr>
            <a:r>
              <a:rPr lang="en-US" sz="2000">
                <a:solidFill>
                  <a:schemeClr val="dk1"/>
                </a:solidFill>
              </a:rPr>
              <a:t>Acción descendente</a:t>
            </a:r>
            <a:endParaRPr sz="2000">
              <a:solidFill>
                <a:schemeClr val="dk1"/>
              </a:solidFill>
            </a:endParaRPr>
          </a:p>
          <a:p>
            <a:pPr indent="-400050" lvl="0" marL="457200" rtl="0" algn="l">
              <a:lnSpc>
                <a:spcPct val="150000"/>
              </a:lnSpc>
              <a:spcBef>
                <a:spcPts val="0"/>
              </a:spcBef>
              <a:spcAft>
                <a:spcPts val="0"/>
              </a:spcAft>
              <a:buClr>
                <a:schemeClr val="dk1"/>
              </a:buClr>
              <a:buSzPts val="2700"/>
              <a:buAutoNum type="arabicPeriod"/>
            </a:pPr>
            <a:r>
              <a:rPr lang="en-US" sz="2000">
                <a:solidFill>
                  <a:schemeClr val="dk1"/>
                </a:solidFill>
              </a:rPr>
              <a:t>Resolución</a:t>
            </a:r>
            <a:endParaRPr sz="2000">
              <a:solidFill>
                <a:schemeClr val="dk1"/>
              </a:solidFill>
            </a:endParaRPr>
          </a:p>
          <a:p>
            <a:pPr indent="0" lvl="0" marL="457200" marR="0" rtl="0" algn="l">
              <a:lnSpc>
                <a:spcPct val="150000"/>
              </a:lnSpc>
              <a:spcBef>
                <a:spcPts val="0"/>
              </a:spcBef>
              <a:spcAft>
                <a:spcPts val="0"/>
              </a:spcAft>
              <a:buNone/>
            </a:pPr>
            <a:r>
              <a:t/>
            </a:r>
            <a:endParaRPr sz="2000">
              <a:solidFill>
                <a:schemeClr val="dk1"/>
              </a:solidFill>
            </a:endParaRPr>
          </a:p>
          <a:p>
            <a:pPr indent="0" lvl="0" marL="0" marR="0" rtl="0" algn="just">
              <a:lnSpc>
                <a:spcPct val="139990"/>
              </a:lnSpc>
              <a:spcBef>
                <a:spcPts val="1200"/>
              </a:spcBef>
              <a:spcAft>
                <a:spcPts val="0"/>
              </a:spcAft>
              <a:buClr>
                <a:srgbClr val="000000"/>
              </a:buClr>
              <a:buSzPts val="1100"/>
              <a:buFont typeface="Arial"/>
              <a:buNone/>
            </a:pPr>
            <a:r>
              <a:t/>
            </a:r>
            <a:endParaRPr b="1" i="0" sz="1100" u="none" cap="none" strike="noStrike">
              <a:solidFill>
                <a:srgbClr val="383936"/>
              </a:solidFill>
              <a:latin typeface="Arial"/>
              <a:ea typeface="Arial"/>
              <a:cs typeface="Arial"/>
              <a:sym typeface="Arial"/>
            </a:endParaRPr>
          </a:p>
        </p:txBody>
      </p:sp>
      <p:sp>
        <p:nvSpPr>
          <p:cNvPr id="225" name="Google Shape;225;p13"/>
          <p:cNvSpPr/>
          <p:nvPr/>
        </p:nvSpPr>
        <p:spPr>
          <a:xfrm flipH="1">
            <a:off x="6853989" y="2663885"/>
            <a:ext cx="2353380" cy="2479615"/>
          </a:xfrm>
          <a:custGeom>
            <a:rect b="b" l="l" r="r" t="t"/>
            <a:pathLst>
              <a:path extrusionOk="0" h="4959230" w="4706760">
                <a:moveTo>
                  <a:pt x="4706761" y="0"/>
                </a:moveTo>
                <a:lnTo>
                  <a:pt x="0" y="0"/>
                </a:lnTo>
                <a:lnTo>
                  <a:pt x="0" y="4959230"/>
                </a:lnTo>
                <a:lnTo>
                  <a:pt x="4706761" y="4959230"/>
                </a:lnTo>
                <a:lnTo>
                  <a:pt x="4706761"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6" name="Google Shape;226;p13"/>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27" name="Google Shape;227;p13"/>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231" name="Shape 231"/>
        <p:cNvGrpSpPr/>
        <p:nvPr/>
      </p:nvGrpSpPr>
      <p:grpSpPr>
        <a:xfrm>
          <a:off x="0" y="0"/>
          <a:ext cx="0" cy="0"/>
          <a:chOff x="0" y="0"/>
          <a:chExt cx="0" cy="0"/>
        </a:xfrm>
      </p:grpSpPr>
      <p:sp>
        <p:nvSpPr>
          <p:cNvPr id="232" name="Google Shape;232;p14"/>
          <p:cNvSpPr txBox="1"/>
          <p:nvPr/>
        </p:nvSpPr>
        <p:spPr>
          <a:xfrm>
            <a:off x="3527549" y="298434"/>
            <a:ext cx="5202900" cy="3693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400"/>
              <a:buFont typeface="Arial"/>
              <a:buNone/>
            </a:pPr>
            <a:r>
              <a:rPr b="1" lang="en-US" sz="2400">
                <a:solidFill>
                  <a:srgbClr val="383936"/>
                </a:solidFill>
                <a:latin typeface="Arial Black"/>
                <a:ea typeface="Arial Black"/>
                <a:cs typeface="Arial Black"/>
                <a:sym typeface="Arial Black"/>
              </a:rPr>
              <a:t>¿Qué historia famosa es esta?</a:t>
            </a:r>
            <a:endParaRPr b="0" i="0" sz="700" u="none" cap="none" strike="noStrike">
              <a:solidFill>
                <a:srgbClr val="000000"/>
              </a:solidFill>
              <a:latin typeface="Arial Black"/>
              <a:ea typeface="Arial Black"/>
              <a:cs typeface="Arial Black"/>
              <a:sym typeface="Arial Black"/>
            </a:endParaRPr>
          </a:p>
        </p:txBody>
      </p:sp>
      <p:sp>
        <p:nvSpPr>
          <p:cNvPr id="233" name="Google Shape;233;p14"/>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4" name="Google Shape;234;p14"/>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5" name="Google Shape;235;p14"/>
          <p:cNvSpPr txBox="1"/>
          <p:nvPr/>
        </p:nvSpPr>
        <p:spPr>
          <a:xfrm>
            <a:off x="3527550" y="1078829"/>
            <a:ext cx="5202900" cy="4186500"/>
          </a:xfrm>
          <a:prstGeom prst="rect">
            <a:avLst/>
          </a:prstGeom>
          <a:noFill/>
          <a:ln>
            <a:noFill/>
          </a:ln>
        </p:spPr>
        <p:txBody>
          <a:bodyPr anchorCtr="0" anchor="t" bIns="0" lIns="0" spcFirstLastPara="1" rIns="0" wrap="square" tIns="0">
            <a:spAutoFit/>
          </a:bodyPr>
          <a:lstStyle/>
          <a:p>
            <a:pPr indent="-355600" lvl="0" marL="457200" rtl="0" algn="l">
              <a:lnSpc>
                <a:spcPct val="139990"/>
              </a:lnSpc>
              <a:spcBef>
                <a:spcPts val="0"/>
              </a:spcBef>
              <a:spcAft>
                <a:spcPts val="0"/>
              </a:spcAft>
              <a:buSzPts val="2000"/>
              <a:buAutoNum type="arabicPeriod"/>
            </a:pPr>
            <a:r>
              <a:rPr lang="en-US" sz="2000">
                <a:solidFill>
                  <a:schemeClr val="dk1"/>
                </a:solidFill>
              </a:rPr>
              <a:t>Se presentan dos familias</a:t>
            </a:r>
            <a:endParaRPr sz="2000">
              <a:solidFill>
                <a:schemeClr val="dk1"/>
              </a:solidFill>
            </a:endParaRPr>
          </a:p>
          <a:p>
            <a:pPr indent="-355600" lvl="0" marL="457200" rtl="0" algn="l">
              <a:lnSpc>
                <a:spcPct val="139990"/>
              </a:lnSpc>
              <a:spcBef>
                <a:spcPts val="0"/>
              </a:spcBef>
              <a:spcAft>
                <a:spcPts val="0"/>
              </a:spcAft>
              <a:buSzPts val="2000"/>
              <a:buAutoNum type="arabicPeriod"/>
            </a:pPr>
            <a:r>
              <a:rPr lang="en-US" sz="2000">
                <a:solidFill>
                  <a:schemeClr val="dk1"/>
                </a:solidFill>
              </a:rPr>
              <a:t>Un chico y una chica se conocen, se enamoran y se casan a pesar del desacuerdo familiar</a:t>
            </a:r>
            <a:endParaRPr sz="2000">
              <a:solidFill>
                <a:schemeClr val="dk1"/>
              </a:solidFill>
            </a:endParaRPr>
          </a:p>
          <a:p>
            <a:pPr indent="-355600" lvl="0" marL="457200" rtl="0" algn="l">
              <a:lnSpc>
                <a:spcPct val="139990"/>
              </a:lnSpc>
              <a:spcBef>
                <a:spcPts val="0"/>
              </a:spcBef>
              <a:spcAft>
                <a:spcPts val="0"/>
              </a:spcAft>
              <a:buSzPts val="2000"/>
              <a:buAutoNum type="arabicPeriod"/>
            </a:pPr>
            <a:r>
              <a:rPr lang="en-US" sz="2000">
                <a:solidFill>
                  <a:schemeClr val="dk1"/>
                </a:solidFill>
              </a:rPr>
              <a:t>Dos asesinatos complican la situación del chico y lo llevan al destierro</a:t>
            </a:r>
            <a:endParaRPr sz="2000">
              <a:solidFill>
                <a:schemeClr val="dk1"/>
              </a:solidFill>
            </a:endParaRPr>
          </a:p>
          <a:p>
            <a:pPr indent="-355600" lvl="0" marL="457200" rtl="0" algn="l">
              <a:lnSpc>
                <a:spcPct val="139990"/>
              </a:lnSpc>
              <a:spcBef>
                <a:spcPts val="0"/>
              </a:spcBef>
              <a:spcAft>
                <a:spcPts val="0"/>
              </a:spcAft>
              <a:buSzPts val="2000"/>
              <a:buAutoNum type="arabicPeriod"/>
            </a:pPr>
            <a:r>
              <a:rPr lang="en-US" sz="2000">
                <a:solidFill>
                  <a:schemeClr val="dk1"/>
                </a:solidFill>
              </a:rPr>
              <a:t>La chica finge su muerte para evitar casarse con otra persona</a:t>
            </a:r>
            <a:endParaRPr sz="2000">
              <a:solidFill>
                <a:schemeClr val="dk1"/>
              </a:solidFill>
            </a:endParaRPr>
          </a:p>
          <a:p>
            <a:pPr indent="-355600" lvl="0" marL="457200" rtl="0" algn="l">
              <a:lnSpc>
                <a:spcPct val="139990"/>
              </a:lnSpc>
              <a:spcBef>
                <a:spcPts val="0"/>
              </a:spcBef>
              <a:spcAft>
                <a:spcPts val="0"/>
              </a:spcAft>
              <a:buSzPts val="2000"/>
              <a:buAutoNum type="arabicPeriod"/>
            </a:pPr>
            <a:r>
              <a:rPr lang="en-US" sz="2000">
                <a:solidFill>
                  <a:schemeClr val="dk1"/>
                </a:solidFill>
              </a:rPr>
              <a:t>El chico y la chica se suicidan</a:t>
            </a:r>
            <a:endParaRPr sz="2000">
              <a:solidFill>
                <a:schemeClr val="dk1"/>
              </a:solidFill>
            </a:endParaRPr>
          </a:p>
          <a:p>
            <a:pPr indent="0" lvl="0" marL="457200" marR="0" rtl="0" algn="l">
              <a:lnSpc>
                <a:spcPct val="139990"/>
              </a:lnSpc>
              <a:spcBef>
                <a:spcPts val="0"/>
              </a:spcBef>
              <a:spcAft>
                <a:spcPts val="0"/>
              </a:spcAft>
              <a:buNone/>
            </a:pPr>
            <a:r>
              <a:t/>
            </a:r>
            <a:endParaRPr sz="2000">
              <a:solidFill>
                <a:schemeClr val="dk1"/>
              </a:solidFill>
            </a:endParaRPr>
          </a:p>
        </p:txBody>
      </p:sp>
      <p:sp>
        <p:nvSpPr>
          <p:cNvPr id="236" name="Google Shape;236;p14"/>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37" name="Google Shape;237;p14"/>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238" name="Google Shape;238;p14"/>
          <p:cNvGrpSpPr/>
          <p:nvPr/>
        </p:nvGrpSpPr>
        <p:grpSpPr>
          <a:xfrm>
            <a:off x="-1198899" y="-1203084"/>
            <a:ext cx="4598996" cy="4743554"/>
            <a:chOff x="-301415" y="-538824"/>
            <a:chExt cx="4598996" cy="4743554"/>
          </a:xfrm>
        </p:grpSpPr>
        <p:sp>
          <p:nvSpPr>
            <p:cNvPr id="239" name="Google Shape;239;p14"/>
            <p:cNvSpPr/>
            <p:nvPr/>
          </p:nvSpPr>
          <p:spPr>
            <a:xfrm rot="1822748">
              <a:off x="392504" y="24900"/>
              <a:ext cx="3211159" cy="36161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0" name="Google Shape;240;p14"/>
            <p:cNvSpPr/>
            <p:nvPr/>
          </p:nvSpPr>
          <p:spPr>
            <a:xfrm rot="1851252">
              <a:off x="598698" y="328047"/>
              <a:ext cx="2856041" cy="3218215"/>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41" name="Google Shape;241;p14"/>
          <p:cNvSpPr/>
          <p:nvPr/>
        </p:nvSpPr>
        <p:spPr>
          <a:xfrm rot="-78800">
            <a:off x="-309469" y="-122797"/>
            <a:ext cx="2672276" cy="2877189"/>
          </a:xfrm>
          <a:custGeom>
            <a:rect b="b" l="l" r="r" t="t"/>
            <a:pathLst>
              <a:path extrusionOk="0" h="12729061" w="12643765">
                <a:moveTo>
                  <a:pt x="12578692" y="7000115"/>
                </a:moveTo>
                <a:cubicBezTo>
                  <a:pt x="12437017" y="4586298"/>
                  <a:pt x="11036402" y="2243214"/>
                  <a:pt x="8964758" y="1055876"/>
                </a:cubicBezTo>
                <a:cubicBezTo>
                  <a:pt x="7312679" y="0"/>
                  <a:pt x="5777177" y="319170"/>
                  <a:pt x="4316127" y="1047627"/>
                </a:cubicBezTo>
                <a:cubicBezTo>
                  <a:pt x="2855077" y="1776085"/>
                  <a:pt x="1700247" y="3017757"/>
                  <a:pt x="841733" y="4405801"/>
                </a:cubicBezTo>
                <a:cubicBezTo>
                  <a:pt x="388428" y="5138483"/>
                  <a:pt x="0" y="5956808"/>
                  <a:pt x="14483" y="6818680"/>
                </a:cubicBezTo>
                <a:cubicBezTo>
                  <a:pt x="32452" y="7911235"/>
                  <a:pt x="693432" y="8893869"/>
                  <a:pt x="1467273" y="9665351"/>
                </a:cubicBezTo>
                <a:cubicBezTo>
                  <a:pt x="3548930" y="11740358"/>
                  <a:pt x="6794450" y="12729061"/>
                  <a:pt x="9564801" y="11743842"/>
                </a:cubicBezTo>
                <a:cubicBezTo>
                  <a:pt x="10431591" y="11435733"/>
                  <a:pt x="11252789" y="10932472"/>
                  <a:pt x="11795439" y="10189323"/>
                </a:cubicBezTo>
                <a:cubicBezTo>
                  <a:pt x="12454003" y="9287755"/>
                  <a:pt x="12643765" y="8114900"/>
                  <a:pt x="12578692" y="7000115"/>
                </a:cubicBezTo>
                <a:close/>
              </a:path>
            </a:pathLst>
          </a:custGeom>
          <a:blipFill rotWithShape="1">
            <a:blip r:embed="rId5">
              <a:alphaModFix/>
            </a:blip>
            <a:stretch>
              <a:fillRect b="-13684" l="0" r="-58055" t="-289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245" name="Shape 245"/>
        <p:cNvGrpSpPr/>
        <p:nvPr/>
      </p:nvGrpSpPr>
      <p:grpSpPr>
        <a:xfrm>
          <a:off x="0" y="0"/>
          <a:ext cx="0" cy="0"/>
          <a:chOff x="0" y="0"/>
          <a:chExt cx="0" cy="0"/>
        </a:xfrm>
      </p:grpSpPr>
      <p:sp>
        <p:nvSpPr>
          <p:cNvPr id="246" name="Google Shape;246;p15"/>
          <p:cNvSpPr txBox="1"/>
          <p:nvPr/>
        </p:nvSpPr>
        <p:spPr>
          <a:xfrm>
            <a:off x="2962275" y="43050"/>
            <a:ext cx="6181800" cy="157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800"/>
              </a:spcBef>
              <a:spcAft>
                <a:spcPts val="0"/>
              </a:spcAft>
              <a:buClr>
                <a:schemeClr val="dk1"/>
              </a:buClr>
              <a:buSzPts val="1100"/>
              <a:buFont typeface="Arial"/>
              <a:buNone/>
            </a:pPr>
            <a:r>
              <a:rPr b="1" lang="en-US" sz="2000">
                <a:solidFill>
                  <a:schemeClr val="dk1"/>
                </a:solidFill>
              </a:rPr>
              <a:t>Estructura de la historia para narrativas visuales</a:t>
            </a:r>
            <a:endParaRPr b="1" sz="20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US" sz="2000">
                <a:solidFill>
                  <a:schemeClr val="dk1"/>
                </a:solidFill>
              </a:rPr>
              <a:t>Parte 2</a:t>
            </a:r>
            <a:endParaRPr b="1" sz="2000">
              <a:solidFill>
                <a:srgbClr val="383936"/>
              </a:solidFill>
            </a:endParaRPr>
          </a:p>
          <a:p>
            <a:pPr indent="0" lvl="0" marL="0" marR="0" rtl="0" algn="l">
              <a:lnSpc>
                <a:spcPct val="106000"/>
              </a:lnSpc>
              <a:spcBef>
                <a:spcPts val="400"/>
              </a:spcBef>
              <a:spcAft>
                <a:spcPts val="0"/>
              </a:spcAft>
              <a:buClr>
                <a:srgbClr val="000000"/>
              </a:buClr>
              <a:buSzPts val="2400"/>
              <a:buFont typeface="Arial"/>
              <a:buNone/>
            </a:pPr>
            <a:r>
              <a:rPr b="1" lang="en-US" sz="2000">
                <a:solidFill>
                  <a:srgbClr val="383936"/>
                </a:solidFill>
              </a:rPr>
              <a:t>Para romper las reglas, primero hay que conocerlas.</a:t>
            </a:r>
            <a:endParaRPr i="1" sz="2000" u="none" cap="none" strike="noStrike">
              <a:solidFill>
                <a:srgbClr val="424242"/>
              </a:solidFill>
            </a:endParaRPr>
          </a:p>
        </p:txBody>
      </p:sp>
      <p:sp>
        <p:nvSpPr>
          <p:cNvPr id="247" name="Google Shape;247;p15"/>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8" name="Google Shape;248;p15"/>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49" name="Google Shape;249;p15"/>
          <p:cNvSpPr txBox="1"/>
          <p:nvPr/>
        </p:nvSpPr>
        <p:spPr>
          <a:xfrm>
            <a:off x="2844549" y="1745001"/>
            <a:ext cx="6181800" cy="3298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lang="en-US" sz="1800">
                <a:solidFill>
                  <a:schemeClr val="dk1"/>
                </a:solidFill>
              </a:rPr>
              <a:t>Los modelos como la pirámide son fundamentales para tener una base sólida, </a:t>
            </a:r>
            <a:r>
              <a:rPr b="1" lang="en-US" sz="1800">
                <a:solidFill>
                  <a:schemeClr val="dk1"/>
                </a:solidFill>
              </a:rPr>
              <a:t>pero:</a:t>
            </a:r>
            <a:endParaRPr b="1" sz="1800">
              <a:solidFill>
                <a:schemeClr val="dk1"/>
              </a:solidFill>
            </a:endParaRPr>
          </a:p>
          <a:p>
            <a:pPr indent="-342900" lvl="0" marL="457200" rtl="0" algn="l">
              <a:lnSpc>
                <a:spcPct val="115000"/>
              </a:lnSpc>
              <a:spcBef>
                <a:spcPts val="1200"/>
              </a:spcBef>
              <a:spcAft>
                <a:spcPts val="0"/>
              </a:spcAft>
              <a:buClr>
                <a:schemeClr val="dk1"/>
              </a:buClr>
              <a:buSzPts val="1800"/>
              <a:buAutoNum type="arabicPeriod"/>
            </a:pPr>
            <a:r>
              <a:rPr lang="en-US" sz="1800">
                <a:solidFill>
                  <a:schemeClr val="dk1"/>
                </a:solidFill>
              </a:rPr>
              <a:t>Romper los modelos también es válido, siempre que se conozcan</a:t>
            </a:r>
            <a:br>
              <a:rPr lang="en-US"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US" sz="1800">
                <a:solidFill>
                  <a:schemeClr val="dk1"/>
                </a:solidFill>
              </a:rPr>
              <a:t>Los nuevos medios crean continuamente nuevas condiciones y entornos narrativos</a:t>
            </a:r>
            <a:br>
              <a:rPr lang="en-US"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US" sz="1800">
                <a:solidFill>
                  <a:schemeClr val="dk1"/>
                </a:solidFill>
              </a:rPr>
              <a:t>Los medios digitales son conocidos por romper la continuidad narrativa</a:t>
            </a:r>
            <a:endParaRPr sz="1800">
              <a:solidFill>
                <a:schemeClr val="dk1"/>
              </a:solidFill>
            </a:endParaRPr>
          </a:p>
        </p:txBody>
      </p:sp>
      <p:sp>
        <p:nvSpPr>
          <p:cNvPr id="250" name="Google Shape;250;p15"/>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1" name="Google Shape;251;p15"/>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252" name="Google Shape;252;p15"/>
          <p:cNvGrpSpPr/>
          <p:nvPr/>
        </p:nvGrpSpPr>
        <p:grpSpPr>
          <a:xfrm>
            <a:off x="-1372460" y="-1203084"/>
            <a:ext cx="4803399" cy="4743554"/>
            <a:chOff x="-301415" y="-538824"/>
            <a:chExt cx="4598996" cy="4743554"/>
          </a:xfrm>
        </p:grpSpPr>
        <p:sp>
          <p:nvSpPr>
            <p:cNvPr id="253" name="Google Shape;253;p15"/>
            <p:cNvSpPr/>
            <p:nvPr/>
          </p:nvSpPr>
          <p:spPr>
            <a:xfrm rot="1822748">
              <a:off x="392504" y="24900"/>
              <a:ext cx="3211159" cy="36161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54" name="Google Shape;254;p15"/>
            <p:cNvSpPr/>
            <p:nvPr/>
          </p:nvSpPr>
          <p:spPr>
            <a:xfrm rot="1851252">
              <a:off x="598698" y="328047"/>
              <a:ext cx="2856041" cy="3218215"/>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id="255" name="Google Shape;255;p15"/>
          <p:cNvSpPr/>
          <p:nvPr/>
        </p:nvSpPr>
        <p:spPr>
          <a:xfrm rot="661030">
            <a:off x="-266179" y="-215990"/>
            <a:ext cx="2658967" cy="2954455"/>
          </a:xfrm>
          <a:custGeom>
            <a:rect b="b" l="l" r="r" t="t"/>
            <a:pathLst>
              <a:path extrusionOk="0" h="12722664" w="12619519">
                <a:moveTo>
                  <a:pt x="12566588" y="7057035"/>
                </a:moveTo>
                <a:cubicBezTo>
                  <a:pt x="12451202" y="4641819"/>
                  <a:pt x="11076181" y="2283624"/>
                  <a:pt x="9017587" y="1073800"/>
                </a:cubicBezTo>
                <a:cubicBezTo>
                  <a:pt x="7377102" y="0"/>
                  <a:pt x="5838216" y="302433"/>
                  <a:pt x="4369321" y="1014940"/>
                </a:cubicBezTo>
                <a:cubicBezTo>
                  <a:pt x="2900427" y="1727446"/>
                  <a:pt x="1732146" y="2956472"/>
                  <a:pt x="858570" y="4335086"/>
                </a:cubicBezTo>
                <a:cubicBezTo>
                  <a:pt x="397315" y="5062789"/>
                  <a:pt x="0" y="5876836"/>
                  <a:pt x="5099" y="6738814"/>
                </a:cubicBezTo>
                <a:cubicBezTo>
                  <a:pt x="11171" y="7831501"/>
                  <a:pt x="661413" y="8821273"/>
                  <a:pt x="1426808" y="9601135"/>
                </a:cubicBezTo>
                <a:cubicBezTo>
                  <a:pt x="3485750" y="11698683"/>
                  <a:pt x="6720312" y="12722664"/>
                  <a:pt x="9501226" y="11767666"/>
                </a:cubicBezTo>
                <a:cubicBezTo>
                  <a:pt x="10371320" y="11469013"/>
                  <a:pt x="11197949" y="10974723"/>
                  <a:pt x="11748657" y="10237526"/>
                </a:cubicBezTo>
                <a:cubicBezTo>
                  <a:pt x="12416999" y="9343182"/>
                  <a:pt x="12619519" y="8172462"/>
                  <a:pt x="12566588" y="7057035"/>
                </a:cubicBezTo>
                <a:close/>
              </a:path>
            </a:pathLst>
          </a:custGeom>
          <a:blipFill rotWithShape="1">
            <a:blip r:embed="rId5">
              <a:alphaModFix/>
            </a:blip>
            <a:stretch>
              <a:fillRect b="0" l="0" r="-45562"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A9E0"/>
        </a:solidFill>
      </p:bgPr>
    </p:bg>
    <p:spTree>
      <p:nvGrpSpPr>
        <p:cNvPr id="259" name="Shape 259"/>
        <p:cNvGrpSpPr/>
        <p:nvPr/>
      </p:nvGrpSpPr>
      <p:grpSpPr>
        <a:xfrm>
          <a:off x="0" y="0"/>
          <a:ext cx="0" cy="0"/>
          <a:chOff x="0" y="0"/>
          <a:chExt cx="0" cy="0"/>
        </a:xfrm>
      </p:grpSpPr>
      <p:sp>
        <p:nvSpPr>
          <p:cNvPr id="260" name="Google Shape;260;p16"/>
          <p:cNvSpPr/>
          <p:nvPr/>
        </p:nvSpPr>
        <p:spPr>
          <a:xfrm rot="-6179677">
            <a:off x="6565822" y="2314898"/>
            <a:ext cx="3333494" cy="3659524"/>
          </a:xfrm>
          <a:custGeom>
            <a:rect b="b" l="l" r="r" t="t"/>
            <a:pathLst>
              <a:path extrusionOk="0" h="7314478" w="6662825">
                <a:moveTo>
                  <a:pt x="0" y="0"/>
                </a:moveTo>
                <a:lnTo>
                  <a:pt x="6662825" y="0"/>
                </a:lnTo>
                <a:lnTo>
                  <a:pt x="6662825" y="7314478"/>
                </a:lnTo>
                <a:lnTo>
                  <a:pt x="0" y="7314478"/>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1" name="Google Shape;261;p16"/>
          <p:cNvSpPr/>
          <p:nvPr/>
        </p:nvSpPr>
        <p:spPr>
          <a:xfrm>
            <a:off x="6158897" y="1633174"/>
            <a:ext cx="2347023" cy="5378594"/>
          </a:xfrm>
          <a:custGeom>
            <a:rect b="b" l="l" r="r" t="t"/>
            <a:pathLst>
              <a:path extrusionOk="0" h="10757187" w="4694045">
                <a:moveTo>
                  <a:pt x="0" y="0"/>
                </a:moveTo>
                <a:lnTo>
                  <a:pt x="4694045" y="0"/>
                </a:lnTo>
                <a:lnTo>
                  <a:pt x="4694045" y="10757187"/>
                </a:lnTo>
                <a:lnTo>
                  <a:pt x="0" y="1075718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2" name="Google Shape;262;p16"/>
          <p:cNvSpPr txBox="1"/>
          <p:nvPr/>
        </p:nvSpPr>
        <p:spPr>
          <a:xfrm>
            <a:off x="281353" y="445946"/>
            <a:ext cx="6506100" cy="3078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Clr>
                <a:srgbClr val="000000"/>
              </a:buClr>
              <a:buSzPts val="2000"/>
              <a:buFont typeface="Arial"/>
              <a:buNone/>
            </a:pPr>
            <a:r>
              <a:rPr b="1" lang="en-US" sz="2000">
                <a:solidFill>
                  <a:schemeClr val="dk1"/>
                </a:solidFill>
                <a:latin typeface="Arial Black"/>
                <a:ea typeface="Arial Black"/>
                <a:cs typeface="Arial Black"/>
                <a:sym typeface="Arial Black"/>
              </a:rPr>
              <a:t>Actividad práctica: una estructura “clásica”</a:t>
            </a:r>
            <a:endParaRPr b="0" i="0" sz="600" u="none" cap="none" strike="noStrike">
              <a:solidFill>
                <a:schemeClr val="dk1"/>
              </a:solidFill>
              <a:latin typeface="Arial Black"/>
              <a:ea typeface="Arial Black"/>
              <a:cs typeface="Arial Black"/>
              <a:sym typeface="Arial Black"/>
            </a:endParaRPr>
          </a:p>
        </p:txBody>
      </p:sp>
      <p:sp>
        <p:nvSpPr>
          <p:cNvPr id="263" name="Google Shape;263;p16"/>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4" name="Google Shape;264;p16"/>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65" name="Google Shape;265;p16"/>
          <p:cNvSpPr txBox="1"/>
          <p:nvPr/>
        </p:nvSpPr>
        <p:spPr>
          <a:xfrm>
            <a:off x="117764" y="1277551"/>
            <a:ext cx="7138594" cy="2884873"/>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SzPts val="1800"/>
              <a:buAutoNum type="arabicPeriod"/>
            </a:pPr>
            <a:r>
              <a:rPr lang="en-US" sz="1800">
                <a:solidFill>
                  <a:schemeClr val="dk1"/>
                </a:solidFill>
              </a:rPr>
              <a:t>Mira el vídeo titulado </a:t>
            </a:r>
            <a:r>
              <a:rPr b="1" lang="en-US" sz="1800">
                <a:solidFill>
                  <a:schemeClr val="dk1"/>
                </a:solidFill>
              </a:rPr>
              <a:t>“</a:t>
            </a:r>
            <a:r>
              <a:rPr b="1" lang="en-US" sz="1800" u="sng">
                <a:solidFill>
                  <a:schemeClr val="hlink"/>
                </a:solidFill>
                <a:hlinkClick r:id="rId7"/>
              </a:rPr>
              <a:t>The Underdogs”</a:t>
            </a:r>
            <a:br>
              <a:rPr b="1" lang="en-US" sz="1800">
                <a:solidFill>
                  <a:schemeClr val="dk1"/>
                </a:solidFill>
              </a:rPr>
            </a:br>
            <a:endParaRPr b="1"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US" sz="1800">
                <a:solidFill>
                  <a:schemeClr val="dk1"/>
                </a:solidFill>
              </a:rPr>
              <a:t>Identifica los elementos de la estructura narrativa. ¿Cuánto tiempo tarda cada parte en desarrollarse?</a:t>
            </a:r>
            <a:br>
              <a:rPr lang="en-US" sz="1800">
                <a:solidFill>
                  <a:schemeClr val="dk1"/>
                </a:solidFill>
              </a:rPr>
            </a:br>
            <a:endParaRPr sz="18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US" sz="1800">
                <a:solidFill>
                  <a:schemeClr val="dk1"/>
                </a:solidFill>
              </a:rPr>
              <a:t>¿Qué emociones te provoca esta historia?</a:t>
            </a:r>
            <a:br>
              <a:rPr lang="en-US" sz="1100">
                <a:solidFill>
                  <a:schemeClr val="dk1"/>
                </a:solidFill>
              </a:rPr>
            </a:br>
            <a:endParaRPr sz="1100">
              <a:solidFill>
                <a:schemeClr val="dk1"/>
              </a:solidFill>
            </a:endParaRPr>
          </a:p>
          <a:p>
            <a:pPr indent="0" lvl="0" marL="0" rtl="0" algn="l">
              <a:lnSpc>
                <a:spcPct val="115000"/>
              </a:lnSpc>
              <a:spcBef>
                <a:spcPts val="1200"/>
              </a:spcBef>
              <a:spcAft>
                <a:spcPts val="0"/>
              </a:spcAft>
              <a:buNone/>
            </a:pPr>
            <a:r>
              <a:t/>
            </a:r>
            <a:endParaRPr sz="1100" u="sng">
              <a:solidFill>
                <a:schemeClr val="hlink"/>
              </a:solidFill>
            </a:endParaRPr>
          </a:p>
          <a:p>
            <a:pPr indent="0" lvl="0" marL="0" marR="0" rtl="0" algn="l">
              <a:lnSpc>
                <a:spcPct val="100000"/>
              </a:lnSpc>
              <a:spcBef>
                <a:spcPts val="1200"/>
              </a:spcBef>
              <a:spcAft>
                <a:spcPts val="0"/>
              </a:spcAft>
              <a:buNone/>
            </a:pPr>
            <a:r>
              <a:t/>
            </a:r>
            <a:endParaRPr sz="1700">
              <a:solidFill>
                <a:schemeClr val="dk1"/>
              </a:solidFill>
            </a:endParaRPr>
          </a:p>
          <a:p>
            <a:pPr indent="-349250" lvl="0" marL="457200" marR="0" rtl="0" algn="l">
              <a:lnSpc>
                <a:spcPct val="100000"/>
              </a:lnSpc>
              <a:spcBef>
                <a:spcPts val="0"/>
              </a:spcBef>
              <a:spcAft>
                <a:spcPts val="0"/>
              </a:spcAft>
              <a:buClr>
                <a:schemeClr val="dk1"/>
              </a:buClr>
              <a:buSzPts val="1700"/>
              <a:buFont typeface="Arial"/>
              <a:buNone/>
            </a:pPr>
            <a:r>
              <a:t/>
            </a:r>
            <a:endParaRPr b="0" i="0" sz="17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lt1"/>
              </a:buClr>
              <a:buSzPts val="1700"/>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700" u="none" cap="none" strike="noStrike">
              <a:solidFill>
                <a:schemeClr val="dk1"/>
              </a:solidFill>
              <a:latin typeface="Arial"/>
              <a:ea typeface="Arial"/>
              <a:cs typeface="Arial"/>
              <a:sym typeface="Arial"/>
            </a:endParaRPr>
          </a:p>
        </p:txBody>
      </p:sp>
      <p:pic>
        <p:nvPicPr>
          <p:cNvPr descr="0:00   Chapter 1: The Underdogs&#10;2:53   Chapter 2: The Whole Working-From-Home Thing&#10;9:34   Chapter 3: Escape From The Office&#10;18:17 Chapter 4: Swiped Mac&#10;&#10;The Underdogs find themselves presented with a rare opportunity for a meeting with Vivienne. They secure the meeting scheduled for Thursday at 8 a.m. and face the challenge of creating a groundbreaking round pizza box prototype within just two days. Despite feeling overwhelmed, they rally together, relying on Apple technology like Siri for support. Their dedication leads to the successful creation of the &quot;Roundabout&quot; pizza box, showcasing the power of teamwork and determination.&#10;&#10;In another storyline, the Underdogs tackle the Project Pandora's Box task with a one-week deadline, working from home amidst distractions. They persevere through challenges and emphasize the importance of perseverance and teamwork.&#10;&#10;Next, the Underdogs pursue their dream of starting their own company, creating an innovative, eco-friendly bag. They overcome hurdles and attract investors, eventually choosing to remain independent when offered a buyout by Vivienne.&#10;&#10;A while later, on the big day of their presentation, the team faces numerous obstacles and the theft of Bridget's Mac. They embark on a chaotic chase to retrieve it, managing to protect it from being wiped. Finally, they triumphantly present their idea to investors, marking the beginning of their entrepreneurial journey.&#10;&#10;Throughout their adventures, the Underdogs demonstrate resilience, creativity, and the value of Apple technology in helping them achieve success and pursue their dreams." id="266" name="Google Shape;266;p16" title="The Underdogs: Apple at Work">
            <a:hlinkClick r:id="rId8"/>
          </p:cNvPr>
          <p:cNvPicPr preferRelativeResize="0"/>
          <p:nvPr/>
        </p:nvPicPr>
        <p:blipFill>
          <a:blip r:embed="rId9">
            <a:alphaModFix/>
          </a:blip>
          <a:stretch>
            <a:fillRect/>
          </a:stretch>
        </p:blipFill>
        <p:spPr>
          <a:xfrm>
            <a:off x="1766700" y="333147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270" name="Shape 270"/>
        <p:cNvGrpSpPr/>
        <p:nvPr/>
      </p:nvGrpSpPr>
      <p:grpSpPr>
        <a:xfrm>
          <a:off x="0" y="0"/>
          <a:ext cx="0" cy="0"/>
          <a:chOff x="0" y="0"/>
          <a:chExt cx="0" cy="0"/>
        </a:xfrm>
      </p:grpSpPr>
      <p:sp>
        <p:nvSpPr>
          <p:cNvPr id="271" name="Google Shape;271;p17"/>
          <p:cNvSpPr/>
          <p:nvPr/>
        </p:nvSpPr>
        <p:spPr>
          <a:xfrm rot="-1378363">
            <a:off x="5559550" y="3058061"/>
            <a:ext cx="2398143" cy="2439083"/>
          </a:xfrm>
          <a:custGeom>
            <a:rect b="b" l="l" r="r" t="t"/>
            <a:pathLst>
              <a:path extrusionOk="0" h="6602693" w="6266556">
                <a:moveTo>
                  <a:pt x="0" y="0"/>
                </a:moveTo>
                <a:lnTo>
                  <a:pt x="6266556" y="0"/>
                </a:lnTo>
                <a:lnTo>
                  <a:pt x="6266556" y="6602693"/>
                </a:lnTo>
                <a:lnTo>
                  <a:pt x="0" y="66026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2" name="Google Shape;272;p17"/>
          <p:cNvSpPr/>
          <p:nvPr/>
        </p:nvSpPr>
        <p:spPr>
          <a:xfrm rot="5400000">
            <a:off x="4369740" y="1385653"/>
            <a:ext cx="5652722" cy="2703029"/>
          </a:xfrm>
          <a:custGeom>
            <a:rect b="b" l="l" r="r" t="t"/>
            <a:pathLst>
              <a:path extrusionOk="0" h="5406057" w="11305443">
                <a:moveTo>
                  <a:pt x="0" y="0"/>
                </a:moveTo>
                <a:lnTo>
                  <a:pt x="11305442" y="0"/>
                </a:lnTo>
                <a:lnTo>
                  <a:pt x="11305442" y="5406058"/>
                </a:lnTo>
                <a:lnTo>
                  <a:pt x="0" y="54060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3" name="Google Shape;273;p17"/>
          <p:cNvSpPr/>
          <p:nvPr/>
        </p:nvSpPr>
        <p:spPr>
          <a:xfrm rot="5400000">
            <a:off x="5108315" y="1309771"/>
            <a:ext cx="5652722" cy="2703029"/>
          </a:xfrm>
          <a:custGeom>
            <a:rect b="b" l="l" r="r" t="t"/>
            <a:pathLst>
              <a:path extrusionOk="0" h="5406057" w="11305443">
                <a:moveTo>
                  <a:pt x="0" y="0"/>
                </a:moveTo>
                <a:lnTo>
                  <a:pt x="11305443" y="0"/>
                </a:lnTo>
                <a:lnTo>
                  <a:pt x="11305443" y="5406058"/>
                </a:lnTo>
                <a:lnTo>
                  <a:pt x="0" y="5406058"/>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4" name="Google Shape;274;p17"/>
          <p:cNvSpPr/>
          <p:nvPr/>
        </p:nvSpPr>
        <p:spPr>
          <a:xfrm>
            <a:off x="6095999" y="2848031"/>
            <a:ext cx="2451615" cy="2415221"/>
          </a:xfrm>
          <a:custGeom>
            <a:rect b="b" l="l" r="r" t="t"/>
            <a:pathLst>
              <a:path extrusionOk="0" h="6159992" w="6193776">
                <a:moveTo>
                  <a:pt x="0" y="0"/>
                </a:moveTo>
                <a:lnTo>
                  <a:pt x="6193776" y="0"/>
                </a:lnTo>
                <a:lnTo>
                  <a:pt x="6193776" y="6159991"/>
                </a:lnTo>
                <a:lnTo>
                  <a:pt x="0" y="6159991"/>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5" name="Google Shape;275;p17"/>
          <p:cNvSpPr txBox="1"/>
          <p:nvPr/>
        </p:nvSpPr>
        <p:spPr>
          <a:xfrm>
            <a:off x="257146" y="325333"/>
            <a:ext cx="5214000" cy="768000"/>
          </a:xfrm>
          <a:prstGeom prst="rect">
            <a:avLst/>
          </a:prstGeom>
          <a:noFill/>
          <a:ln>
            <a:noFill/>
          </a:ln>
        </p:spPr>
        <p:txBody>
          <a:bodyPr anchorCtr="0" anchor="t" bIns="0" lIns="0" spcFirstLastPara="1" rIns="0" wrap="square" tIns="0">
            <a:spAutoFit/>
          </a:bodyPr>
          <a:lstStyle/>
          <a:p>
            <a:pPr indent="0" lvl="0" marL="0" marR="0" rtl="0" algn="l">
              <a:lnSpc>
                <a:spcPct val="107916"/>
              </a:lnSpc>
              <a:spcBef>
                <a:spcPts val="0"/>
              </a:spcBef>
              <a:spcAft>
                <a:spcPts val="0"/>
              </a:spcAft>
              <a:buClr>
                <a:schemeClr val="dk1"/>
              </a:buClr>
              <a:buSzPts val="1100"/>
              <a:buFont typeface="Arial"/>
              <a:buNone/>
            </a:pPr>
            <a:r>
              <a:rPr b="1" lang="en-US" sz="2400">
                <a:solidFill>
                  <a:schemeClr val="lt1"/>
                </a:solidFill>
                <a:latin typeface="Arial Black"/>
                <a:ea typeface="Arial Black"/>
                <a:cs typeface="Arial Black"/>
                <a:sym typeface="Arial Black"/>
              </a:rPr>
              <a:t>Cómo las historias crean conexión emocional</a:t>
            </a:r>
            <a:endParaRPr b="1" i="0" sz="2400" u="none" cap="none" strike="noStrike">
              <a:solidFill>
                <a:schemeClr val="lt1"/>
              </a:solidFill>
              <a:latin typeface="Arial Black"/>
              <a:ea typeface="Arial Black"/>
              <a:cs typeface="Arial Black"/>
              <a:sym typeface="Arial Black"/>
            </a:endParaRPr>
          </a:p>
        </p:txBody>
      </p:sp>
      <p:sp>
        <p:nvSpPr>
          <p:cNvPr id="276" name="Google Shape;276;p17"/>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7" name="Google Shape;277;p17"/>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78" name="Google Shape;278;p17"/>
          <p:cNvSpPr txBox="1"/>
          <p:nvPr/>
        </p:nvSpPr>
        <p:spPr>
          <a:xfrm>
            <a:off x="57436" y="1123115"/>
            <a:ext cx="6525725" cy="9588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1"/>
              </a:buClr>
              <a:buSzPts val="2100"/>
              <a:buFont typeface="Noto Sans Symbols"/>
              <a:buChar char="✔"/>
            </a:pPr>
            <a:r>
              <a:rPr lang="en-US" sz="1800">
                <a:solidFill>
                  <a:schemeClr val="lt1"/>
                </a:solidFill>
              </a:rPr>
              <a:t>Perspectiva</a:t>
            </a:r>
            <a:r>
              <a:rPr lang="en-US" sz="1800">
                <a:solidFill>
                  <a:schemeClr val="lt1"/>
                </a:solidFill>
              </a:rPr>
              <a:t> personal: cada historia utiliza una voz individual o un personaje reconocible.</a:t>
            </a:r>
            <a:endParaRPr sz="1800">
              <a:solidFill>
                <a:schemeClr val="lt1"/>
              </a:solidFill>
            </a:endParaRPr>
          </a:p>
          <a:p>
            <a:pPr indent="-361950" lvl="0" marL="457200" rtl="0" algn="l">
              <a:spcBef>
                <a:spcPts val="0"/>
              </a:spcBef>
              <a:spcAft>
                <a:spcPts val="0"/>
              </a:spcAft>
              <a:buClr>
                <a:schemeClr val="lt1"/>
              </a:buClr>
              <a:buSzPts val="2100"/>
              <a:buFont typeface="Noto Sans Symbols"/>
              <a:buChar char="✔"/>
            </a:pPr>
            <a:r>
              <a:rPr lang="en-US" sz="1800">
                <a:solidFill>
                  <a:schemeClr val="lt1"/>
                </a:solidFill>
              </a:rPr>
              <a:t>Disparadores emocionales: música, tono de voz, imágenes y ritmo generan empatía.</a:t>
            </a:r>
            <a:endParaRPr sz="1800">
              <a:solidFill>
                <a:schemeClr val="lt1"/>
              </a:solidFill>
            </a:endParaRPr>
          </a:p>
          <a:p>
            <a:pPr indent="-361950" lvl="0" marL="457200" rtl="0" algn="l">
              <a:spcBef>
                <a:spcPts val="0"/>
              </a:spcBef>
              <a:spcAft>
                <a:spcPts val="0"/>
              </a:spcAft>
              <a:buClr>
                <a:schemeClr val="lt1"/>
              </a:buClr>
              <a:buSzPts val="2100"/>
              <a:buFont typeface="Noto Sans Symbols"/>
              <a:buChar char="✔"/>
            </a:pPr>
            <a:r>
              <a:rPr lang="en-US" sz="1800">
                <a:solidFill>
                  <a:schemeClr val="lt1"/>
                </a:solidFill>
              </a:rPr>
              <a:t>Temas cercanos: libertad (</a:t>
            </a:r>
            <a:r>
              <a:rPr i="1" lang="en-US" sz="1800">
                <a:solidFill>
                  <a:schemeClr val="lt1"/>
                </a:solidFill>
              </a:rPr>
              <a:t>Walls</a:t>
            </a:r>
            <a:r>
              <a:rPr lang="en-US" sz="1800">
                <a:solidFill>
                  <a:schemeClr val="lt1"/>
                </a:solidFill>
              </a:rPr>
              <a:t>), dignidad humana (</a:t>
            </a:r>
            <a:r>
              <a:rPr i="1" lang="en-US" sz="1800">
                <a:solidFill>
                  <a:schemeClr val="lt1"/>
                </a:solidFill>
              </a:rPr>
              <a:t>Renia Spiegel</a:t>
            </a:r>
            <a:r>
              <a:rPr lang="en-US" sz="1800">
                <a:solidFill>
                  <a:schemeClr val="lt1"/>
                </a:solidFill>
              </a:rPr>
              <a:t>).</a:t>
            </a:r>
            <a:endParaRPr sz="1800">
              <a:solidFill>
                <a:schemeClr val="lt1"/>
              </a:solidFill>
            </a:endParaRPr>
          </a:p>
          <a:p>
            <a:pPr indent="-361950" lvl="0" marL="457200" rtl="0" algn="l">
              <a:spcBef>
                <a:spcPts val="0"/>
              </a:spcBef>
              <a:spcAft>
                <a:spcPts val="0"/>
              </a:spcAft>
              <a:buClr>
                <a:schemeClr val="lt1"/>
              </a:buClr>
              <a:buSzPts val="2100"/>
              <a:buFont typeface="Noto Sans Symbols"/>
              <a:buChar char="✔"/>
            </a:pPr>
            <a:r>
              <a:rPr lang="en-US" sz="1800">
                <a:solidFill>
                  <a:schemeClr val="lt1"/>
                </a:solidFill>
              </a:rPr>
              <a:t>Autenticidad: experiencias reales o semi-reales hacen que la audiencia sienta, no solo comprenda.</a:t>
            </a:r>
            <a:endParaRPr sz="1800">
              <a:solidFill>
                <a:schemeClr val="lt1"/>
              </a:solidFill>
            </a:endParaRPr>
          </a:p>
          <a:p>
            <a:pPr indent="-387350" lvl="0" marL="342900" marR="0" rtl="0" algn="l">
              <a:lnSpc>
                <a:spcPct val="100000"/>
              </a:lnSpc>
              <a:spcBef>
                <a:spcPts val="0"/>
              </a:spcBef>
              <a:spcAft>
                <a:spcPts val="0"/>
              </a:spcAft>
              <a:buClr>
                <a:schemeClr val="lt1"/>
              </a:buClr>
              <a:buSzPts val="2100"/>
              <a:buFont typeface="Noto Sans Symbols"/>
              <a:buChar char="✔"/>
            </a:pPr>
            <a:r>
              <a:rPr lang="en-US" sz="1800">
                <a:solidFill>
                  <a:schemeClr val="lt1"/>
                </a:solidFill>
              </a:rPr>
              <a:t>Reflexión compartida: las historias invitan a comparar emociones y valores propios.</a:t>
            </a:r>
            <a:endParaRPr b="1" sz="21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282" name="Shape 282"/>
        <p:cNvGrpSpPr/>
        <p:nvPr/>
      </p:nvGrpSpPr>
      <p:grpSpPr>
        <a:xfrm>
          <a:off x="0" y="0"/>
          <a:ext cx="0" cy="0"/>
          <a:chOff x="0" y="0"/>
          <a:chExt cx="0" cy="0"/>
        </a:xfrm>
      </p:grpSpPr>
      <p:sp>
        <p:nvSpPr>
          <p:cNvPr id="283" name="Google Shape;283;p18"/>
          <p:cNvSpPr txBox="1"/>
          <p:nvPr/>
        </p:nvSpPr>
        <p:spPr>
          <a:xfrm>
            <a:off x="370700" y="37325"/>
            <a:ext cx="6686700" cy="3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400"/>
              </a:spcBef>
              <a:spcAft>
                <a:spcPts val="0"/>
              </a:spcAft>
              <a:buClr>
                <a:schemeClr val="dk1"/>
              </a:buClr>
              <a:buSzPts val="1100"/>
              <a:buFont typeface="Arial"/>
              <a:buNone/>
            </a:pPr>
            <a:r>
              <a:rPr b="1" lang="en-US" sz="2400" u="sng">
                <a:solidFill>
                  <a:schemeClr val="dk1"/>
                </a:solidFill>
              </a:rPr>
              <a:t>Ejemplos reales de Narrativa Digital</a:t>
            </a:r>
            <a:endParaRPr b="1" i="0" sz="2400" u="sng" cap="none" strike="noStrike">
              <a:solidFill>
                <a:schemeClr val="dk1"/>
              </a:solidFill>
              <a:latin typeface="Arial"/>
              <a:ea typeface="Arial"/>
              <a:cs typeface="Arial"/>
              <a:sym typeface="Arial"/>
            </a:endParaRPr>
          </a:p>
        </p:txBody>
      </p:sp>
      <p:sp>
        <p:nvSpPr>
          <p:cNvPr id="284" name="Google Shape;284;p18"/>
          <p:cNvSpPr txBox="1"/>
          <p:nvPr/>
        </p:nvSpPr>
        <p:spPr>
          <a:xfrm>
            <a:off x="328800" y="1868130"/>
            <a:ext cx="5554500" cy="18285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Clr>
                <a:schemeClr val="dk1"/>
              </a:buClr>
              <a:buSzPts val="1100"/>
              <a:buFont typeface="Arial"/>
              <a:buNone/>
            </a:pPr>
            <a:r>
              <a:rPr lang="en-US" sz="1800">
                <a:solidFill>
                  <a:schemeClr val="dk1"/>
                </a:solidFill>
              </a:rPr>
              <a:t>Programa de televisión infantil que combina personas reales, marionetas y animación.</a:t>
            </a:r>
            <a:endParaRPr sz="1800">
              <a:solidFill>
                <a:schemeClr val="dk1"/>
              </a:solidFill>
            </a:endParaRPr>
          </a:p>
          <a:p>
            <a:pPr indent="0" lvl="0" marL="0" marR="0" rtl="0" algn="l">
              <a:lnSpc>
                <a:spcPct val="140000"/>
              </a:lnSpc>
              <a:spcBef>
                <a:spcPts val="0"/>
              </a:spcBef>
              <a:spcAft>
                <a:spcPts val="0"/>
              </a:spcAft>
              <a:buClr>
                <a:srgbClr val="000000"/>
              </a:buClr>
              <a:buSzPts val="1800"/>
              <a:buFont typeface="Arial"/>
              <a:buNone/>
            </a:pPr>
            <a:r>
              <a:rPr lang="en-US" sz="1800">
                <a:solidFill>
                  <a:schemeClr val="dk1"/>
                </a:solidFill>
              </a:rPr>
              <a:t>Demuestra cómo la narrativa puede simplificar temas complejos como la sostenibilidad mediante el juego y la imaginación.</a:t>
            </a:r>
            <a:endParaRPr sz="1800">
              <a:solidFill>
                <a:schemeClr val="dk1"/>
              </a:solidFill>
            </a:endParaRPr>
          </a:p>
        </p:txBody>
      </p:sp>
      <p:sp>
        <p:nvSpPr>
          <p:cNvPr id="285" name="Google Shape;285;p18"/>
          <p:cNvSpPr/>
          <p:nvPr/>
        </p:nvSpPr>
        <p:spPr>
          <a:xfrm rot="-429627">
            <a:off x="5377616" y="-3329584"/>
            <a:ext cx="8988310" cy="8236561"/>
          </a:xfrm>
          <a:custGeom>
            <a:rect b="b" l="l" r="r" t="t"/>
            <a:pathLst>
              <a:path extrusionOk="0" h="16426782" w="17926051">
                <a:moveTo>
                  <a:pt x="0" y="0"/>
                </a:moveTo>
                <a:lnTo>
                  <a:pt x="17926051" y="0"/>
                </a:lnTo>
                <a:lnTo>
                  <a:pt x="17926051" y="16426782"/>
                </a:lnTo>
                <a:lnTo>
                  <a:pt x="0" y="16426782"/>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6" name="Google Shape;286;p18"/>
          <p:cNvSpPr/>
          <p:nvPr/>
        </p:nvSpPr>
        <p:spPr>
          <a:xfrm>
            <a:off x="6220439" y="225502"/>
            <a:ext cx="3505312" cy="3840481"/>
          </a:xfrm>
          <a:custGeom>
            <a:rect b="b" l="l" r="r" t="t"/>
            <a:pathLst>
              <a:path extrusionOk="0" h="7680962" w="7010623">
                <a:moveTo>
                  <a:pt x="0" y="0"/>
                </a:moveTo>
                <a:lnTo>
                  <a:pt x="7010623" y="0"/>
                </a:lnTo>
                <a:lnTo>
                  <a:pt x="7010623" y="7680961"/>
                </a:lnTo>
                <a:lnTo>
                  <a:pt x="0" y="768096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7" name="Google Shape;287;p18"/>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8" name="Google Shape;288;p18"/>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9" name="Google Shape;289;p18"/>
          <p:cNvSpPr txBox="1"/>
          <p:nvPr/>
        </p:nvSpPr>
        <p:spPr>
          <a:xfrm>
            <a:off x="328800" y="1185877"/>
            <a:ext cx="4243200" cy="3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400"/>
              </a:spcBef>
              <a:spcAft>
                <a:spcPts val="0"/>
              </a:spcAft>
              <a:buClr>
                <a:schemeClr val="dk1"/>
              </a:buClr>
              <a:buSzPts val="1100"/>
              <a:buFont typeface="Arial"/>
              <a:buNone/>
            </a:pPr>
            <a:r>
              <a:rPr b="1" lang="en-US" sz="2400" u="sng">
                <a:solidFill>
                  <a:schemeClr val="hlink"/>
                </a:solidFill>
                <a:hlinkClick r:id="rId7"/>
              </a:rPr>
              <a:t>Equipo Planeta</a:t>
            </a:r>
            <a:endParaRPr b="1" i="0" sz="2400" u="none" cap="none" strike="noStrike">
              <a:solidFill>
                <a:srgbClr val="083C9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A9E0"/>
        </a:solidFill>
      </p:bgPr>
    </p:bg>
    <p:spTree>
      <p:nvGrpSpPr>
        <p:cNvPr id="293" name="Shape 293"/>
        <p:cNvGrpSpPr/>
        <p:nvPr/>
      </p:nvGrpSpPr>
      <p:grpSpPr>
        <a:xfrm>
          <a:off x="0" y="0"/>
          <a:ext cx="0" cy="0"/>
          <a:chOff x="0" y="0"/>
          <a:chExt cx="0" cy="0"/>
        </a:xfrm>
      </p:grpSpPr>
      <p:sp>
        <p:nvSpPr>
          <p:cNvPr id="294" name="Google Shape;294;p21"/>
          <p:cNvSpPr/>
          <p:nvPr/>
        </p:nvSpPr>
        <p:spPr>
          <a:xfrm rot="-6179677">
            <a:off x="6727747" y="2314898"/>
            <a:ext cx="3333494" cy="3659524"/>
          </a:xfrm>
          <a:custGeom>
            <a:rect b="b" l="l" r="r" t="t"/>
            <a:pathLst>
              <a:path extrusionOk="0" h="7314478" w="6662825">
                <a:moveTo>
                  <a:pt x="0" y="0"/>
                </a:moveTo>
                <a:lnTo>
                  <a:pt x="6662825" y="0"/>
                </a:lnTo>
                <a:lnTo>
                  <a:pt x="6662825" y="7314478"/>
                </a:lnTo>
                <a:lnTo>
                  <a:pt x="0" y="7314478"/>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5" name="Google Shape;295;p21"/>
          <p:cNvSpPr/>
          <p:nvPr/>
        </p:nvSpPr>
        <p:spPr>
          <a:xfrm>
            <a:off x="6679213" y="1633174"/>
            <a:ext cx="2347023" cy="5378594"/>
          </a:xfrm>
          <a:custGeom>
            <a:rect b="b" l="l" r="r" t="t"/>
            <a:pathLst>
              <a:path extrusionOk="0" h="10757187" w="4694045">
                <a:moveTo>
                  <a:pt x="0" y="0"/>
                </a:moveTo>
                <a:lnTo>
                  <a:pt x="4694045" y="0"/>
                </a:lnTo>
                <a:lnTo>
                  <a:pt x="4694045" y="10757187"/>
                </a:lnTo>
                <a:lnTo>
                  <a:pt x="0" y="1075718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6" name="Google Shape;296;p21"/>
          <p:cNvSpPr txBox="1"/>
          <p:nvPr/>
        </p:nvSpPr>
        <p:spPr>
          <a:xfrm>
            <a:off x="356024" y="0"/>
            <a:ext cx="8448300" cy="8034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Clr>
                <a:srgbClr val="000000"/>
              </a:buClr>
              <a:buSzPts val="2000"/>
              <a:buFont typeface="Arial"/>
              <a:buNone/>
            </a:pPr>
            <a:r>
              <a:rPr b="1" lang="en-US" sz="2000">
                <a:solidFill>
                  <a:schemeClr val="dk1"/>
                </a:solidFill>
                <a:latin typeface="Arial Black"/>
                <a:ea typeface="Arial Black"/>
                <a:cs typeface="Arial Black"/>
                <a:sym typeface="Arial Black"/>
              </a:rPr>
              <a:t>Actividad práctica: Lluvia de ideas para tu historia</a:t>
            </a:r>
            <a:endParaRPr/>
          </a:p>
          <a:p>
            <a:pPr indent="0" lvl="0" marL="0" marR="0" rtl="0" algn="l">
              <a:lnSpc>
                <a:spcPct val="139979"/>
              </a:lnSpc>
              <a:spcBef>
                <a:spcPts val="0"/>
              </a:spcBef>
              <a:spcAft>
                <a:spcPts val="0"/>
              </a:spcAft>
              <a:buNone/>
            </a:pPr>
            <a:r>
              <a:rPr b="1" lang="en-US" sz="1300">
                <a:solidFill>
                  <a:schemeClr val="dk1"/>
                </a:solidFill>
              </a:rPr>
              <a:t>Tarea:</a:t>
            </a:r>
            <a:r>
              <a:rPr lang="en-US" sz="1300">
                <a:solidFill>
                  <a:schemeClr val="dk1"/>
                </a:solidFill>
              </a:rPr>
              <a:t> Diseñar una historia digital para el aula</a:t>
            </a:r>
            <a:endParaRPr sz="1600"/>
          </a:p>
          <a:p>
            <a:pPr indent="0" lvl="0" marL="0" marR="0" rtl="0" algn="ctr">
              <a:lnSpc>
                <a:spcPct val="139979"/>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297" name="Google Shape;297;p21"/>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8" name="Google Shape;298;p21"/>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99" name="Google Shape;299;p21"/>
          <p:cNvSpPr txBox="1"/>
          <p:nvPr/>
        </p:nvSpPr>
        <p:spPr>
          <a:xfrm>
            <a:off x="117764" y="798152"/>
            <a:ext cx="8041498" cy="958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AutoNum type="arabicPeriod"/>
            </a:pPr>
            <a:r>
              <a:rPr lang="en-US">
                <a:solidFill>
                  <a:schemeClr val="dk1"/>
                </a:solidFill>
              </a:rPr>
              <a:t>Piensa en una asignatura (por ejemplo: Ciencias, Literatura, Historia, Geografía, Arte).</a:t>
            </a:r>
            <a:br>
              <a:rPr lang="en-US">
                <a:solidFill>
                  <a:schemeClr val="dk1"/>
                </a:solidFill>
              </a:rPr>
            </a:br>
            <a:endParaRPr>
              <a:solidFill>
                <a:schemeClr val="dk1"/>
              </a:solidFill>
            </a:endParaRPr>
          </a:p>
          <a:p>
            <a:pPr indent="-317500" lvl="0" marL="457200" rtl="0" algn="l">
              <a:spcBef>
                <a:spcPts val="0"/>
              </a:spcBef>
              <a:spcAft>
                <a:spcPts val="0"/>
              </a:spcAft>
              <a:buClr>
                <a:schemeClr val="dk1"/>
              </a:buClr>
              <a:buSzPts val="1400"/>
              <a:buAutoNum type="arabicPeriod"/>
            </a:pPr>
            <a:r>
              <a:rPr lang="en-US">
                <a:solidFill>
                  <a:schemeClr val="dk1"/>
                </a:solidFill>
              </a:rPr>
              <a:t>Propón un tema que pueda convertirse en una historia digital que el alumnado pueda fotografiar, narrar o visualizar creativamente.</a:t>
            </a:r>
            <a:br>
              <a:rPr lang="en-US">
                <a:solidFill>
                  <a:schemeClr val="dk1"/>
                </a:solidFill>
              </a:rPr>
            </a:br>
            <a:endParaRPr>
              <a:solidFill>
                <a:schemeClr val="dk1"/>
              </a:solidFill>
            </a:endParaRPr>
          </a:p>
          <a:p>
            <a:pPr indent="-317500" lvl="0" marL="457200" rtl="0" algn="l">
              <a:spcBef>
                <a:spcPts val="0"/>
              </a:spcBef>
              <a:spcAft>
                <a:spcPts val="0"/>
              </a:spcAft>
              <a:buClr>
                <a:schemeClr val="dk1"/>
              </a:buClr>
              <a:buSzPts val="1400"/>
              <a:buAutoNum type="arabicPeriod"/>
            </a:pPr>
            <a:r>
              <a:rPr lang="en-US">
                <a:solidFill>
                  <a:schemeClr val="dk1"/>
                </a:solidFill>
              </a:rPr>
              <a:t>En pequeños grupos, debatid:</a:t>
            </a:r>
            <a:br>
              <a:rPr lang="en-US">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US">
                <a:solidFill>
                  <a:schemeClr val="dk1"/>
                </a:solidFill>
              </a:rPr>
              <a:t>¿Qué mensaje transmitiría la historia?</a:t>
            </a:r>
            <a:br>
              <a:rPr lang="en-US">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US">
                <a:solidFill>
                  <a:schemeClr val="dk1"/>
                </a:solidFill>
              </a:rPr>
              <a:t>¿Qué emociones debería evocar?</a:t>
            </a:r>
            <a:br>
              <a:rPr lang="en-US">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US">
                <a:solidFill>
                  <a:schemeClr val="dk1"/>
                </a:solidFill>
              </a:rPr>
              <a:t>¿Qué imágenes o voces podrían expresarlo?</a:t>
            </a:r>
            <a:br>
              <a:rPr lang="en-US">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US">
                <a:solidFill>
                  <a:schemeClr val="dk1"/>
                </a:solidFill>
              </a:rPr>
              <a:t>Cada grupo comparte una frase que empiece por:</a:t>
            </a:r>
            <a:br>
              <a:rPr lang="en-US">
                <a:solidFill>
                  <a:schemeClr val="dk1"/>
                </a:solidFill>
              </a:rPr>
            </a:br>
            <a:r>
              <a:rPr lang="en-US">
                <a:solidFill>
                  <a:schemeClr val="dk1"/>
                </a:solidFill>
              </a:rPr>
              <a:t> </a:t>
            </a:r>
            <a:r>
              <a:rPr b="1" lang="en-US">
                <a:solidFill>
                  <a:schemeClr val="dk1"/>
                </a:solidFill>
              </a:rPr>
              <a:t>“Nuestra historia mostraría al alumnado que…”</a:t>
            </a:r>
            <a:endParaRPr b="1">
              <a:solidFill>
                <a:schemeClr val="dk1"/>
              </a:solidFill>
            </a:endParaRPr>
          </a:p>
          <a:p>
            <a:pPr indent="0" lvl="0" marL="0" marR="0" rtl="0" algn="l">
              <a:lnSpc>
                <a:spcPct val="100000"/>
              </a:lnSpc>
              <a:spcBef>
                <a:spcPts val="0"/>
              </a:spcBef>
              <a:spcAft>
                <a:spcPts val="0"/>
              </a:spcAft>
              <a:buNone/>
            </a:pPr>
            <a:r>
              <a:t/>
            </a:r>
            <a:endParaRPr sz="17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70" name="Shape 70"/>
        <p:cNvGrpSpPr/>
        <p:nvPr/>
      </p:nvGrpSpPr>
      <p:grpSpPr>
        <a:xfrm>
          <a:off x="0" y="0"/>
          <a:ext cx="0" cy="0"/>
          <a:chOff x="0" y="0"/>
          <a:chExt cx="0" cy="0"/>
        </a:xfrm>
      </p:grpSpPr>
      <p:sp>
        <p:nvSpPr>
          <p:cNvPr id="71" name="Google Shape;71;p2"/>
          <p:cNvSpPr/>
          <p:nvPr/>
        </p:nvSpPr>
        <p:spPr>
          <a:xfrm rot="-1563210">
            <a:off x="-325034" y="101498"/>
            <a:ext cx="4172875" cy="2060617"/>
          </a:xfrm>
          <a:custGeom>
            <a:rect b="b" l="l" r="r" t="t"/>
            <a:pathLst>
              <a:path extrusionOk="0" h="4104797" w="8330769">
                <a:moveTo>
                  <a:pt x="0" y="0"/>
                </a:moveTo>
                <a:lnTo>
                  <a:pt x="8330770" y="0"/>
                </a:lnTo>
                <a:lnTo>
                  <a:pt x="8330770" y="4104797"/>
                </a:lnTo>
                <a:lnTo>
                  <a:pt x="0" y="4104797"/>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72" name="Google Shape;72;p2"/>
          <p:cNvSpPr/>
          <p:nvPr/>
        </p:nvSpPr>
        <p:spPr>
          <a:xfrm rot="4724778">
            <a:off x="221226" y="-1318627"/>
            <a:ext cx="2368560" cy="2600215"/>
          </a:xfrm>
          <a:custGeom>
            <a:rect b="b" l="l" r="r" t="t"/>
            <a:pathLst>
              <a:path extrusionOk="0" h="5204531" w="4740855">
                <a:moveTo>
                  <a:pt x="0" y="0"/>
                </a:moveTo>
                <a:lnTo>
                  <a:pt x="4740855" y="0"/>
                </a:lnTo>
                <a:lnTo>
                  <a:pt x="4740855" y="5204531"/>
                </a:lnTo>
                <a:lnTo>
                  <a:pt x="0" y="520453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73" name="Google Shape;73;p2"/>
          <p:cNvSpPr txBox="1"/>
          <p:nvPr/>
        </p:nvSpPr>
        <p:spPr>
          <a:xfrm>
            <a:off x="3552442" y="3179427"/>
            <a:ext cx="2330700" cy="107700"/>
          </a:xfrm>
          <a:prstGeom prst="rect">
            <a:avLst/>
          </a:prstGeom>
          <a:noFill/>
          <a:ln>
            <a:noFill/>
          </a:ln>
        </p:spPr>
        <p:txBody>
          <a:bodyPr anchorCtr="0" anchor="t" bIns="0" lIns="0" spcFirstLastPara="1" rIns="0" wrap="square" tIns="0">
            <a:spAutoFit/>
          </a:bodyPr>
          <a:lstStyle/>
          <a:p>
            <a:pPr indent="0" lvl="0" marL="0" marR="0" rtl="0" algn="ctr">
              <a:lnSpc>
                <a:spcPct val="139964"/>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74" name="Google Shape;74;p2"/>
          <p:cNvSpPr/>
          <p:nvPr/>
        </p:nvSpPr>
        <p:spPr>
          <a:xfrm>
            <a:off x="468424" y="161282"/>
            <a:ext cx="8515939" cy="4821124"/>
          </a:xfrm>
          <a:custGeom>
            <a:rect b="b" l="l" r="r" t="t"/>
            <a:pathLst>
              <a:path extrusionOk="0" h="1382867" w="6151392">
                <a:moveTo>
                  <a:pt x="6026932" y="1382867"/>
                </a:moveTo>
                <a:lnTo>
                  <a:pt x="124460" y="1382867"/>
                </a:lnTo>
                <a:cubicBezTo>
                  <a:pt x="55880" y="1382867"/>
                  <a:pt x="0" y="1326987"/>
                  <a:pt x="0" y="1258407"/>
                </a:cubicBezTo>
                <a:lnTo>
                  <a:pt x="0" y="124460"/>
                </a:lnTo>
                <a:cubicBezTo>
                  <a:pt x="0" y="55880"/>
                  <a:pt x="55880" y="0"/>
                  <a:pt x="124460" y="0"/>
                </a:cubicBezTo>
                <a:lnTo>
                  <a:pt x="6026932" y="0"/>
                </a:lnTo>
                <a:cubicBezTo>
                  <a:pt x="6095512" y="0"/>
                  <a:pt x="6151392" y="55880"/>
                  <a:pt x="6151392" y="124460"/>
                </a:cubicBezTo>
                <a:lnTo>
                  <a:pt x="6151392" y="1258407"/>
                </a:lnTo>
                <a:cubicBezTo>
                  <a:pt x="6151392" y="1326987"/>
                  <a:pt x="6095512" y="1382867"/>
                  <a:pt x="6026932" y="1382867"/>
                </a:cubicBezTo>
                <a:close/>
              </a:path>
            </a:pathLst>
          </a:custGeom>
          <a:solidFill>
            <a:srgbClr val="8FC4E5"/>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Arial"/>
                <a:ea typeface="Arial"/>
                <a:cs typeface="Arial"/>
                <a:sym typeface="Arial"/>
              </a:rPr>
              <a:t>CONTE</a:t>
            </a:r>
            <a:r>
              <a:rPr b="1" lang="en-US" sz="1200">
                <a:solidFill>
                  <a:schemeClr val="dk1"/>
                </a:solidFill>
              </a:rPr>
              <a:t>NIDOS</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300" u="sng">
                <a:solidFill>
                  <a:schemeClr val="dk1"/>
                </a:solidFill>
              </a:rPr>
              <a:t>Webinar 1: Fundamentos de la Narrativa Digital</a:t>
            </a:r>
            <a:endParaRPr b="1" sz="1300" u="sng">
              <a:solidFill>
                <a:schemeClr val="dk1"/>
              </a:solidFill>
            </a:endParaRPr>
          </a:p>
          <a:p>
            <a:pPr indent="-304800" lvl="0" marL="457200" rtl="0" algn="l">
              <a:lnSpc>
                <a:spcPct val="115000"/>
              </a:lnSpc>
              <a:spcBef>
                <a:spcPts val="1200"/>
              </a:spcBef>
              <a:spcAft>
                <a:spcPts val="0"/>
              </a:spcAft>
              <a:buClr>
                <a:schemeClr val="dk1"/>
              </a:buClr>
              <a:buSzPts val="1200"/>
              <a:buChar char="●"/>
            </a:pPr>
            <a:r>
              <a:rPr b="1" lang="en-US" sz="1200">
                <a:solidFill>
                  <a:schemeClr val="dk1"/>
                </a:solidFill>
              </a:rPr>
              <a:t>¿Por qué contar historias? ¿Qué es la narrativa digital?</a:t>
            </a:r>
            <a:br>
              <a:rPr b="1" lang="en-US" sz="1200">
                <a:solidFill>
                  <a:schemeClr val="dk1"/>
                </a:solidFill>
              </a:rPr>
            </a:b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Estructura de la historia para narrativas visuales, parte 1</a:t>
            </a:r>
            <a:br>
              <a:rPr b="1" lang="en-US" sz="1200">
                <a:solidFill>
                  <a:schemeClr val="dk1"/>
                </a:solidFill>
              </a:rPr>
            </a:b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Estructura de la historia para narrativas visuales, parte 2</a:t>
            </a:r>
            <a:br>
              <a:rPr b="1" lang="en-US" sz="1200">
                <a:solidFill>
                  <a:schemeClr val="dk1"/>
                </a:solidFill>
              </a:rPr>
            </a:b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Resonancia emocional a través de las imágenes</a:t>
            </a:r>
            <a:br>
              <a:rPr b="1" lang="en-US" sz="1200">
                <a:solidFill>
                  <a:schemeClr val="dk1"/>
                </a:solidFill>
              </a:rPr>
            </a:b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Buenas prácticas para contar historias con fotografía</a:t>
            </a:r>
            <a:br>
              <a:rPr b="1" lang="en-US" sz="1200">
                <a:solidFill>
                  <a:schemeClr val="dk1"/>
                </a:solidFill>
              </a:rPr>
            </a:b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Actividad 1</a:t>
            </a:r>
            <a:br>
              <a:rPr b="1" lang="en-US" sz="1200">
                <a:solidFill>
                  <a:schemeClr val="dk1"/>
                </a:solidFill>
              </a:rPr>
            </a:b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Actividad 2</a:t>
            </a:r>
            <a:br>
              <a:rPr b="1" lang="en-US" sz="1200">
                <a:solidFill>
                  <a:schemeClr val="dk1"/>
                </a:solidFill>
              </a:rPr>
            </a:b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Reflexión y preguntas y respuestas</a:t>
            </a:r>
            <a:br>
              <a:rPr b="1" lang="en-US" sz="1200">
                <a:solidFill>
                  <a:schemeClr val="dk1"/>
                </a:solidFill>
              </a:rPr>
            </a:b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rPr>
              <a:t>Referencias y bibliografía</a:t>
            </a:r>
            <a:endParaRPr b="1" sz="1200">
              <a:solidFill>
                <a:schemeClr val="dk1"/>
              </a:solidFill>
            </a:endParaRPr>
          </a:p>
          <a:p>
            <a:pPr indent="0" lvl="0" marL="0" marR="0" rtl="0" algn="l">
              <a:lnSpc>
                <a:spcPct val="115000"/>
              </a:lnSpc>
              <a:spcBef>
                <a:spcPts val="1200"/>
              </a:spcBef>
              <a:spcAft>
                <a:spcPts val="0"/>
              </a:spcAft>
              <a:buClr>
                <a:schemeClr val="dk1"/>
              </a:buClr>
              <a:buSzPts val="1100"/>
              <a:buFont typeface="Arial"/>
              <a:buNone/>
            </a:pPr>
            <a:r>
              <a:t/>
            </a:r>
            <a:endParaRPr b="1" u="sng">
              <a:solidFill>
                <a:schemeClr val="dk1"/>
              </a:solidFill>
            </a:endParaRPr>
          </a:p>
          <a:p>
            <a:pPr indent="0" lvl="0" marL="0" marR="0" rtl="0" algn="l">
              <a:lnSpc>
                <a:spcPct val="100000"/>
              </a:lnSpc>
              <a:spcBef>
                <a:spcPts val="120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75" name="Google Shape;75;p2"/>
          <p:cNvSpPr/>
          <p:nvPr/>
        </p:nvSpPr>
        <p:spPr>
          <a:xfrm>
            <a:off x="5519763" y="733565"/>
            <a:ext cx="1933063" cy="2553560"/>
          </a:xfrm>
          <a:custGeom>
            <a:rect b="b" l="l" r="r" t="t"/>
            <a:pathLst>
              <a:path extrusionOk="0" h="6948463" w="5407168">
                <a:moveTo>
                  <a:pt x="0" y="0"/>
                </a:moveTo>
                <a:lnTo>
                  <a:pt x="5407168" y="0"/>
                </a:lnTo>
                <a:lnTo>
                  <a:pt x="5407168" y="6948463"/>
                </a:lnTo>
                <a:lnTo>
                  <a:pt x="0" y="694846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76" name="Google Shape;76;p2"/>
          <p:cNvSpPr/>
          <p:nvPr/>
        </p:nvSpPr>
        <p:spPr>
          <a:xfrm flipH="1" rot="9329096">
            <a:off x="4719565" y="2713472"/>
            <a:ext cx="6249705" cy="2988496"/>
          </a:xfrm>
          <a:custGeom>
            <a:rect b="b" l="l" r="r" t="t"/>
            <a:pathLst>
              <a:path extrusionOk="0" h="5976020" w="12497380">
                <a:moveTo>
                  <a:pt x="12497380" y="0"/>
                </a:moveTo>
                <a:lnTo>
                  <a:pt x="0" y="0"/>
                </a:lnTo>
                <a:lnTo>
                  <a:pt x="0" y="5976020"/>
                </a:lnTo>
                <a:lnTo>
                  <a:pt x="12497380" y="5976020"/>
                </a:lnTo>
                <a:lnTo>
                  <a:pt x="1249738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77" name="Google Shape;77;p2"/>
          <p:cNvSpPr/>
          <p:nvPr/>
        </p:nvSpPr>
        <p:spPr>
          <a:xfrm flipH="1" rot="-4953377">
            <a:off x="5199560" y="3263047"/>
            <a:ext cx="2957885" cy="3158906"/>
          </a:xfrm>
          <a:custGeom>
            <a:rect b="b" l="l" r="r" t="t"/>
            <a:pathLst>
              <a:path extrusionOk="0" h="6296050" w="5895392">
                <a:moveTo>
                  <a:pt x="5895392" y="0"/>
                </a:moveTo>
                <a:lnTo>
                  <a:pt x="0" y="0"/>
                </a:lnTo>
                <a:lnTo>
                  <a:pt x="0" y="6296050"/>
                </a:lnTo>
                <a:lnTo>
                  <a:pt x="5895392" y="6296050"/>
                </a:lnTo>
                <a:lnTo>
                  <a:pt x="5895392"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78" name="Google Shape;78;p2"/>
          <p:cNvSpPr/>
          <p:nvPr/>
        </p:nvSpPr>
        <p:spPr>
          <a:xfrm rot="-1432517">
            <a:off x="5710525" y="3506065"/>
            <a:ext cx="2132266" cy="2246641"/>
          </a:xfrm>
          <a:custGeom>
            <a:rect b="b" l="l" r="r" t="t"/>
            <a:pathLst>
              <a:path extrusionOk="0" h="4490476" w="4261870">
                <a:moveTo>
                  <a:pt x="0" y="0"/>
                </a:moveTo>
                <a:lnTo>
                  <a:pt x="4261870" y="0"/>
                </a:lnTo>
                <a:lnTo>
                  <a:pt x="4261870" y="4490476"/>
                </a:lnTo>
                <a:lnTo>
                  <a:pt x="0" y="4490476"/>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79" name="Google Shape;79;p2"/>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9">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80" name="Google Shape;80;p2"/>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10">
              <a:alphaModFix amt="93000"/>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3E4"/>
        </a:solidFill>
      </p:bgPr>
    </p:bg>
    <p:spTree>
      <p:nvGrpSpPr>
        <p:cNvPr id="303" name="Shape 303"/>
        <p:cNvGrpSpPr/>
        <p:nvPr/>
      </p:nvGrpSpPr>
      <p:grpSpPr>
        <a:xfrm>
          <a:off x="0" y="0"/>
          <a:ext cx="0" cy="0"/>
          <a:chOff x="0" y="0"/>
          <a:chExt cx="0" cy="0"/>
        </a:xfrm>
      </p:grpSpPr>
      <p:sp>
        <p:nvSpPr>
          <p:cNvPr id="304" name="Google Shape;304;p22"/>
          <p:cNvSpPr txBox="1"/>
          <p:nvPr/>
        </p:nvSpPr>
        <p:spPr>
          <a:xfrm>
            <a:off x="3777841" y="1804028"/>
            <a:ext cx="3663000" cy="477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100"/>
              <a:buFont typeface="Arial"/>
              <a:buNone/>
            </a:pPr>
            <a:r>
              <a:rPr b="1" lang="en-US" sz="3100">
                <a:solidFill>
                  <a:srgbClr val="293739"/>
                </a:solidFill>
              </a:rPr>
              <a:t>¡Gracias!</a:t>
            </a:r>
            <a:endParaRPr b="0" i="0" sz="700" u="none" cap="none" strike="noStrike">
              <a:solidFill>
                <a:srgbClr val="000000"/>
              </a:solidFill>
              <a:latin typeface="Arial"/>
              <a:ea typeface="Arial"/>
              <a:cs typeface="Arial"/>
              <a:sym typeface="Arial"/>
            </a:endParaRPr>
          </a:p>
        </p:txBody>
      </p:sp>
      <p:sp>
        <p:nvSpPr>
          <p:cNvPr id="305" name="Google Shape;305;p22"/>
          <p:cNvSpPr/>
          <p:nvPr/>
        </p:nvSpPr>
        <p:spPr>
          <a:xfrm rot="-1816621">
            <a:off x="311066" y="3187599"/>
            <a:ext cx="1349412" cy="1823656"/>
          </a:xfrm>
          <a:custGeom>
            <a:rect b="b" l="l" r="r" t="t"/>
            <a:pathLst>
              <a:path extrusionOk="0" h="3632225" w="2694450">
                <a:moveTo>
                  <a:pt x="0" y="0"/>
                </a:moveTo>
                <a:lnTo>
                  <a:pt x="2694451" y="0"/>
                </a:lnTo>
                <a:lnTo>
                  <a:pt x="2694451" y="3632225"/>
                </a:lnTo>
                <a:lnTo>
                  <a:pt x="0" y="3632225"/>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6" name="Google Shape;306;p22"/>
          <p:cNvSpPr/>
          <p:nvPr/>
        </p:nvSpPr>
        <p:spPr>
          <a:xfrm rot="2408129">
            <a:off x="2349981" y="3091979"/>
            <a:ext cx="1495639" cy="2016180"/>
          </a:xfrm>
          <a:custGeom>
            <a:rect b="b" l="l" r="r" t="t"/>
            <a:pathLst>
              <a:path extrusionOk="0" h="4029843" w="2989411">
                <a:moveTo>
                  <a:pt x="0" y="0"/>
                </a:moveTo>
                <a:lnTo>
                  <a:pt x="2989410" y="0"/>
                </a:lnTo>
                <a:lnTo>
                  <a:pt x="2989410" y="4029843"/>
                </a:lnTo>
                <a:lnTo>
                  <a:pt x="0" y="402984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7" name="Google Shape;307;p22"/>
          <p:cNvSpPr/>
          <p:nvPr/>
        </p:nvSpPr>
        <p:spPr>
          <a:xfrm>
            <a:off x="911624" y="1056064"/>
            <a:ext cx="2277906" cy="3831341"/>
          </a:xfrm>
          <a:custGeom>
            <a:rect b="b" l="l" r="r" t="t"/>
            <a:pathLst>
              <a:path extrusionOk="0" h="7662681" w="4555812">
                <a:moveTo>
                  <a:pt x="0" y="0"/>
                </a:moveTo>
                <a:lnTo>
                  <a:pt x="4555813" y="0"/>
                </a:lnTo>
                <a:lnTo>
                  <a:pt x="4555813" y="7662681"/>
                </a:lnTo>
                <a:lnTo>
                  <a:pt x="0" y="766268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8" name="Google Shape;308;p22"/>
          <p:cNvSpPr/>
          <p:nvPr/>
        </p:nvSpPr>
        <p:spPr>
          <a:xfrm flipH="1" rot="-9824388">
            <a:off x="-910153" y="3016246"/>
            <a:ext cx="6735883" cy="3220977"/>
          </a:xfrm>
          <a:custGeom>
            <a:rect b="b" l="l" r="r" t="t"/>
            <a:pathLst>
              <a:path extrusionOk="0" h="6441954" w="13471766">
                <a:moveTo>
                  <a:pt x="13471766" y="0"/>
                </a:moveTo>
                <a:lnTo>
                  <a:pt x="0" y="0"/>
                </a:lnTo>
                <a:lnTo>
                  <a:pt x="0" y="6441954"/>
                </a:lnTo>
                <a:lnTo>
                  <a:pt x="13471766" y="6441954"/>
                </a:lnTo>
                <a:lnTo>
                  <a:pt x="13471766"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9" name="Google Shape;309;p22"/>
          <p:cNvSpPr/>
          <p:nvPr/>
        </p:nvSpPr>
        <p:spPr>
          <a:xfrm flipH="1" rot="-9824388">
            <a:off x="-834241" y="3310256"/>
            <a:ext cx="6292146" cy="3008790"/>
          </a:xfrm>
          <a:custGeom>
            <a:rect b="b" l="l" r="r" t="t"/>
            <a:pathLst>
              <a:path extrusionOk="0" h="6017580" w="12584292">
                <a:moveTo>
                  <a:pt x="12584292" y="0"/>
                </a:moveTo>
                <a:lnTo>
                  <a:pt x="0" y="0"/>
                </a:lnTo>
                <a:lnTo>
                  <a:pt x="0" y="6017580"/>
                </a:lnTo>
                <a:lnTo>
                  <a:pt x="12584292" y="6017580"/>
                </a:lnTo>
                <a:lnTo>
                  <a:pt x="12584292"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0" name="Google Shape;310;p22"/>
          <p:cNvSpPr/>
          <p:nvPr/>
        </p:nvSpPr>
        <p:spPr>
          <a:xfrm>
            <a:off x="127289"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1" name="Google Shape;311;p22"/>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12" name="Google Shape;312;p22"/>
          <p:cNvSpPr txBox="1"/>
          <p:nvPr/>
        </p:nvSpPr>
        <p:spPr>
          <a:xfrm>
            <a:off x="5937212" y="4075124"/>
            <a:ext cx="3160251" cy="775597"/>
          </a:xfrm>
          <a:prstGeom prst="rect">
            <a:avLst/>
          </a:prstGeom>
          <a:noFill/>
          <a:ln>
            <a:noFill/>
          </a:ln>
        </p:spPr>
        <p:txBody>
          <a:bodyPr anchorCtr="0" anchor="t" bIns="0" lIns="0" spcFirstLastPara="1" rIns="0" wrap="square" tIns="0">
            <a:spAutoFit/>
          </a:bodyPr>
          <a:lstStyle/>
          <a:p>
            <a:pPr indent="0" lvl="0" marL="0" marR="0" rtl="0" algn="l">
              <a:lnSpc>
                <a:spcPct val="140032"/>
              </a:lnSpc>
              <a:spcBef>
                <a:spcPts val="0"/>
              </a:spcBef>
              <a:spcAft>
                <a:spcPts val="0"/>
              </a:spcAft>
              <a:buClr>
                <a:srgbClr val="000000"/>
              </a:buClr>
              <a:buSzPts val="600"/>
              <a:buFont typeface="Arial"/>
              <a:buNone/>
            </a:pPr>
            <a:r>
              <a:rPr b="0" i="0" lang="en-US" sz="600" u="none" cap="none" strike="noStrike">
                <a:solidFill>
                  <a:srgbClr val="383936"/>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indent="0" lvl="0" marL="0" marR="0" rtl="0" algn="l">
              <a:lnSpc>
                <a:spcPct val="140032"/>
              </a:lnSpc>
              <a:spcBef>
                <a:spcPts val="0"/>
              </a:spcBef>
              <a:spcAft>
                <a:spcPts val="0"/>
              </a:spcAft>
              <a:buClr>
                <a:srgbClr val="000000"/>
              </a:buClr>
              <a:buSzPts val="600"/>
              <a:buFont typeface="Arial"/>
              <a:buNone/>
            </a:pPr>
            <a:r>
              <a:t/>
            </a:r>
            <a:endParaRPr b="0" i="0" sz="600" u="none" cap="none" strike="noStrike">
              <a:solidFill>
                <a:srgbClr val="383936"/>
              </a:solidFill>
              <a:latin typeface="Arial"/>
              <a:ea typeface="Arial"/>
              <a:cs typeface="Arial"/>
              <a:sym typeface="Arial"/>
            </a:endParaRPr>
          </a:p>
          <a:p>
            <a:pPr indent="0" lvl="0" marL="0" marR="0" rtl="0" algn="l">
              <a:lnSpc>
                <a:spcPct val="140032"/>
              </a:lnSpc>
              <a:spcBef>
                <a:spcPts val="0"/>
              </a:spcBef>
              <a:spcAft>
                <a:spcPts val="0"/>
              </a:spcAft>
              <a:buClr>
                <a:srgbClr val="000000"/>
              </a:buClr>
              <a:buSzPts val="600"/>
              <a:buFont typeface="Arial"/>
              <a:buNone/>
            </a:pPr>
            <a:r>
              <a:rPr b="0" i="0" lang="en-US" sz="600" u="none" cap="none" strike="noStrike">
                <a:solidFill>
                  <a:srgbClr val="383936"/>
                </a:solidFill>
                <a:latin typeface="Arial"/>
                <a:ea typeface="Arial"/>
                <a:cs typeface="Arial"/>
                <a:sym typeface="Arial"/>
              </a:rPr>
              <a:t>Creative Commons licence (either free or 4.0 share alike)</a:t>
            </a:r>
            <a:endParaRPr b="0" i="0" sz="700" u="none" cap="none" strike="noStrike">
              <a:solidFill>
                <a:srgbClr val="000000"/>
              </a:solidFill>
              <a:latin typeface="Arial"/>
              <a:ea typeface="Arial"/>
              <a:cs typeface="Arial"/>
              <a:sym typeface="Arial"/>
            </a:endParaRPr>
          </a:p>
        </p:txBody>
      </p:sp>
      <p:pic>
        <p:nvPicPr>
          <p:cNvPr descr="A black and white sign with a person in a circle&#10;&#10;AI-generated content may be incorrect." id="313" name="Google Shape;313;p22"/>
          <p:cNvPicPr preferRelativeResize="0"/>
          <p:nvPr/>
        </p:nvPicPr>
        <p:blipFill rotWithShape="1">
          <a:blip r:embed="rId9">
            <a:alphaModFix/>
          </a:blip>
          <a:srcRect b="0" l="0" r="0" t="0"/>
          <a:stretch/>
        </p:blipFill>
        <p:spPr>
          <a:xfrm>
            <a:off x="6998885" y="4852147"/>
            <a:ext cx="714444" cy="2499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1BC"/>
        </a:solidFill>
      </p:bgPr>
    </p:bg>
    <p:spTree>
      <p:nvGrpSpPr>
        <p:cNvPr id="317" name="Shape 317"/>
        <p:cNvGrpSpPr/>
        <p:nvPr/>
      </p:nvGrpSpPr>
      <p:grpSpPr>
        <a:xfrm>
          <a:off x="0" y="0"/>
          <a:ext cx="0" cy="0"/>
          <a:chOff x="0" y="0"/>
          <a:chExt cx="0" cy="0"/>
        </a:xfrm>
      </p:grpSpPr>
      <p:grpSp>
        <p:nvGrpSpPr>
          <p:cNvPr id="318" name="Google Shape;318;p23"/>
          <p:cNvGrpSpPr/>
          <p:nvPr/>
        </p:nvGrpSpPr>
        <p:grpSpPr>
          <a:xfrm>
            <a:off x="596700" y="552175"/>
            <a:ext cx="9970690" cy="5514388"/>
            <a:chOff x="-267584" y="9525"/>
            <a:chExt cx="10313084" cy="14705033"/>
          </a:xfrm>
        </p:grpSpPr>
        <p:sp>
          <p:nvSpPr>
            <p:cNvPr id="319" name="Google Shape;319;p23"/>
            <p:cNvSpPr txBox="1"/>
            <p:nvPr/>
          </p:nvSpPr>
          <p:spPr>
            <a:xfrm>
              <a:off x="0" y="9525"/>
              <a:ext cx="10045500" cy="9852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400"/>
                <a:buFont typeface="Arial"/>
                <a:buNone/>
              </a:pPr>
              <a:r>
                <a:rPr b="1" lang="en-US" sz="2400">
                  <a:solidFill>
                    <a:srgbClr val="383936"/>
                  </a:solidFill>
                </a:rPr>
                <a:t>Referencias y bibliografía</a:t>
              </a:r>
              <a:endParaRPr b="0" i="0" sz="700" u="none" cap="none" strike="noStrike">
                <a:solidFill>
                  <a:srgbClr val="000000"/>
                </a:solidFill>
                <a:latin typeface="Arial"/>
                <a:ea typeface="Arial"/>
                <a:cs typeface="Arial"/>
                <a:sym typeface="Arial"/>
              </a:endParaRPr>
            </a:p>
          </p:txBody>
        </p:sp>
        <p:sp>
          <p:nvSpPr>
            <p:cNvPr id="320" name="Google Shape;320;p23"/>
            <p:cNvSpPr txBox="1"/>
            <p:nvPr/>
          </p:nvSpPr>
          <p:spPr>
            <a:xfrm>
              <a:off x="-267584" y="1324058"/>
              <a:ext cx="10045500" cy="13390500"/>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Clr>
                  <a:schemeClr val="dk1"/>
                </a:buClr>
                <a:buSzPts val="1100"/>
                <a:buFont typeface="Arial"/>
                <a:buNone/>
              </a:pPr>
              <a:r>
                <a:rPr b="0" i="0" lang="en-US" sz="1200" u="none" cap="none" strike="noStrike">
                  <a:solidFill>
                    <a:schemeClr val="dk1"/>
                  </a:solidFill>
                  <a:latin typeface="Arial"/>
                  <a:ea typeface="Arial"/>
                  <a:cs typeface="Arial"/>
                  <a:sym typeface="Arial"/>
                </a:rPr>
                <a:t> 	</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Sontag, S. (1977). On Photography. Farrar, Straus and Giroux.</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Barthes, R. (1981). Camera Lucida: Reflections on Photography. Hill and Wang.</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Project Zero Harvard (n.d) Pzs thinking routines toolbox. Available at: https://pz.harvard.edu/thinking-routines (Accessed: 19-6-2025).</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Lambert, J., &amp; Hessler, B. (2008). Digital Storytelling: Capturing Lives, Creating Community. Routledge.</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 McCurry, S. (1984) Sharbat Gula (Afghan Girl) [online photograph]. Available at: https://en.wikipedia.org/wiki/Afghan_Girl#/media/File:Sharbat_Gula.jpg (Accessed: 30 June 2025).</a:t>
              </a:r>
              <a:endParaRPr b="0" i="0" sz="1200" u="none" cap="none" strike="noStrike">
                <a:solidFill>
                  <a:srgbClr val="202122"/>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Wegman, W. (1970), Falling Glass.  [online photograph]. Available at: https://bpb-us-e1.wpmucdn.com/you.stonybrook.edu/dist/0/2212/files/2017/09/%EC%8A%A4%ED%81%AC%EB%A6%B0%EC%83%B755-2beh3rw.pngAccessed: 30 June 2025) 		</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40000"/>
                </a:lnSpc>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200"/>
                <a:buFont typeface="Arial"/>
                <a:buNone/>
              </a:pPr>
              <a:r>
                <a:t/>
              </a:r>
              <a:endParaRPr b="0" i="0" sz="1200" u="none" cap="none" strike="noStrike">
                <a:solidFill>
                  <a:srgbClr val="383936"/>
                </a:solidFill>
                <a:latin typeface="Arial"/>
                <a:ea typeface="Arial"/>
                <a:cs typeface="Arial"/>
                <a:sym typeface="Arial"/>
              </a:endParaRPr>
            </a:p>
          </p:txBody>
        </p:sp>
      </p:grpSp>
      <p:sp>
        <p:nvSpPr>
          <p:cNvPr id="321" name="Google Shape;321;p23"/>
          <p:cNvSpPr/>
          <p:nvPr/>
        </p:nvSpPr>
        <p:spPr>
          <a:xfrm>
            <a:off x="9601701" y="2688354"/>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2" name="Google Shape;322;p23"/>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3" name="Google Shape;323;p23"/>
          <p:cNvSpPr/>
          <p:nvPr/>
        </p:nvSpPr>
        <p:spPr>
          <a:xfrm rot="8673732">
            <a:off x="6966148" y="-1652882"/>
            <a:ext cx="6064266" cy="7756619"/>
          </a:xfrm>
          <a:custGeom>
            <a:rect b="b" l="l" r="r" t="t"/>
            <a:pathLst>
              <a:path extrusionOk="0" h="15508393" w="12124743">
                <a:moveTo>
                  <a:pt x="0" y="0"/>
                </a:moveTo>
                <a:lnTo>
                  <a:pt x="12124744" y="0"/>
                </a:lnTo>
                <a:lnTo>
                  <a:pt x="12124744" y="15508393"/>
                </a:lnTo>
                <a:lnTo>
                  <a:pt x="0" y="1550839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4" name="Google Shape;324;p23"/>
          <p:cNvSpPr/>
          <p:nvPr/>
        </p:nvSpPr>
        <p:spPr>
          <a:xfrm rot="8673732">
            <a:off x="7922021" y="-1313991"/>
            <a:ext cx="6064266" cy="7756619"/>
          </a:xfrm>
          <a:custGeom>
            <a:rect b="b" l="l" r="r" t="t"/>
            <a:pathLst>
              <a:path extrusionOk="0" h="15508393" w="12124743">
                <a:moveTo>
                  <a:pt x="0" y="0"/>
                </a:moveTo>
                <a:lnTo>
                  <a:pt x="12124743" y="0"/>
                </a:lnTo>
                <a:lnTo>
                  <a:pt x="12124743" y="15508392"/>
                </a:lnTo>
                <a:lnTo>
                  <a:pt x="0" y="15508392"/>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328" name="Shape 328"/>
        <p:cNvGrpSpPr/>
        <p:nvPr/>
      </p:nvGrpSpPr>
      <p:grpSpPr>
        <a:xfrm>
          <a:off x="0" y="0"/>
          <a:ext cx="0" cy="0"/>
          <a:chOff x="0" y="0"/>
          <a:chExt cx="0" cy="0"/>
        </a:xfrm>
      </p:grpSpPr>
      <p:sp>
        <p:nvSpPr>
          <p:cNvPr id="329" name="Google Shape;329;p24"/>
          <p:cNvSpPr/>
          <p:nvPr/>
        </p:nvSpPr>
        <p:spPr>
          <a:xfrm rot="328315">
            <a:off x="5303672" y="-495451"/>
            <a:ext cx="6734141" cy="6424216"/>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0" name="Google Shape;330;p24"/>
          <p:cNvSpPr/>
          <p:nvPr/>
        </p:nvSpPr>
        <p:spPr>
          <a:xfrm rot="352404">
            <a:off x="6169051" y="-372907"/>
            <a:ext cx="6581380" cy="6279862"/>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C3DBE8"/>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1" name="Google Shape;331;p24"/>
          <p:cNvSpPr/>
          <p:nvPr/>
        </p:nvSpPr>
        <p:spPr>
          <a:xfrm rot="377637">
            <a:off x="7189117" y="-244331"/>
            <a:ext cx="6428958" cy="6134423"/>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FBF3E4"/>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2" name="Google Shape;332;p24"/>
          <p:cNvSpPr/>
          <p:nvPr/>
        </p:nvSpPr>
        <p:spPr>
          <a:xfrm>
            <a:off x="7877689"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3" name="Google Shape;333;p24"/>
          <p:cNvSpPr/>
          <p:nvPr/>
        </p:nvSpPr>
        <p:spPr>
          <a:xfrm>
            <a:off x="5315175" y="1328905"/>
            <a:ext cx="3458671" cy="2583194"/>
          </a:xfrm>
          <a:custGeom>
            <a:rect b="b" l="l" r="r" t="t"/>
            <a:pathLst>
              <a:path extrusionOk="0" h="5166389" w="6917341">
                <a:moveTo>
                  <a:pt x="0" y="0"/>
                </a:moveTo>
                <a:lnTo>
                  <a:pt x="6917342" y="0"/>
                </a:lnTo>
                <a:lnTo>
                  <a:pt x="6917342" y="5166389"/>
                </a:lnTo>
                <a:lnTo>
                  <a:pt x="0" y="5166389"/>
                </a:lnTo>
                <a:lnTo>
                  <a:pt x="0" y="0"/>
                </a:lnTo>
                <a:close/>
              </a:path>
            </a:pathLst>
          </a:custGeom>
          <a:blipFill rotWithShape="1">
            <a:blip r:embed="rId4">
              <a:alphaModFix/>
            </a:blip>
            <a:stretch>
              <a:fillRect b="0" l="0" r="0" t="0"/>
            </a:stretch>
          </a:blipFill>
          <a:ln cap="sq" cmpd="sng" w="104775">
            <a:solidFill>
              <a:srgbClr val="3B628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4" name="Google Shape;334;p24"/>
          <p:cNvSpPr/>
          <p:nvPr/>
        </p:nvSpPr>
        <p:spPr>
          <a:xfrm>
            <a:off x="368493" y="1277327"/>
            <a:ext cx="1684626" cy="472030"/>
          </a:xfrm>
          <a:custGeom>
            <a:rect b="b" l="l" r="r" t="t"/>
            <a:pathLst>
              <a:path extrusionOk="0" h="944060" w="3369252">
                <a:moveTo>
                  <a:pt x="0" y="0"/>
                </a:moveTo>
                <a:lnTo>
                  <a:pt x="3369253" y="0"/>
                </a:lnTo>
                <a:lnTo>
                  <a:pt x="3369253" y="944060"/>
                </a:lnTo>
                <a:lnTo>
                  <a:pt x="0" y="944060"/>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5" name="Google Shape;335;p24"/>
          <p:cNvSpPr/>
          <p:nvPr/>
        </p:nvSpPr>
        <p:spPr>
          <a:xfrm>
            <a:off x="584745" y="3135677"/>
            <a:ext cx="1560797" cy="466960"/>
          </a:xfrm>
          <a:custGeom>
            <a:rect b="b" l="l" r="r" t="t"/>
            <a:pathLst>
              <a:path extrusionOk="0" h="933920" w="3121595">
                <a:moveTo>
                  <a:pt x="0" y="0"/>
                </a:moveTo>
                <a:lnTo>
                  <a:pt x="3121595" y="0"/>
                </a:lnTo>
                <a:lnTo>
                  <a:pt x="3121595" y="933919"/>
                </a:lnTo>
                <a:lnTo>
                  <a:pt x="0" y="933919"/>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6" name="Google Shape;336;p24"/>
          <p:cNvSpPr/>
          <p:nvPr/>
        </p:nvSpPr>
        <p:spPr>
          <a:xfrm>
            <a:off x="2930449" y="3979242"/>
            <a:ext cx="1098484" cy="768939"/>
          </a:xfrm>
          <a:custGeom>
            <a:rect b="b" l="l" r="r" t="t"/>
            <a:pathLst>
              <a:path extrusionOk="0" h="1537877" w="2196967">
                <a:moveTo>
                  <a:pt x="0" y="0"/>
                </a:moveTo>
                <a:lnTo>
                  <a:pt x="2196967" y="0"/>
                </a:lnTo>
                <a:lnTo>
                  <a:pt x="2196967" y="1537877"/>
                </a:lnTo>
                <a:lnTo>
                  <a:pt x="0" y="1537877"/>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7" name="Google Shape;337;p24"/>
          <p:cNvSpPr/>
          <p:nvPr/>
        </p:nvSpPr>
        <p:spPr>
          <a:xfrm>
            <a:off x="3125287" y="1150431"/>
            <a:ext cx="878184" cy="725012"/>
          </a:xfrm>
          <a:custGeom>
            <a:rect b="b" l="l" r="r" t="t"/>
            <a:pathLst>
              <a:path extrusionOk="0" h="1450025" w="1756368">
                <a:moveTo>
                  <a:pt x="0" y="0"/>
                </a:moveTo>
                <a:lnTo>
                  <a:pt x="1756368" y="0"/>
                </a:lnTo>
                <a:lnTo>
                  <a:pt x="1756368" y="1450025"/>
                </a:lnTo>
                <a:lnTo>
                  <a:pt x="0" y="1450025"/>
                </a:lnTo>
                <a:lnTo>
                  <a:pt x="0" y="0"/>
                </a:lnTo>
                <a:close/>
              </a:path>
            </a:pathLst>
          </a:custGeom>
          <a:blipFill rotWithShape="1">
            <a:blip r:embed="rId8">
              <a:alphaModFix/>
            </a:blip>
            <a:stretch>
              <a:fillRect b="-34002" l="-69811" r="-70042" t="-29385"/>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8" name="Google Shape;338;p24"/>
          <p:cNvSpPr/>
          <p:nvPr/>
        </p:nvSpPr>
        <p:spPr>
          <a:xfrm>
            <a:off x="368493" y="2195905"/>
            <a:ext cx="1993300" cy="604446"/>
          </a:xfrm>
          <a:custGeom>
            <a:rect b="b" l="l" r="r" t="t"/>
            <a:pathLst>
              <a:path extrusionOk="0" h="1208891" w="3986600">
                <a:moveTo>
                  <a:pt x="0" y="0"/>
                </a:moveTo>
                <a:lnTo>
                  <a:pt x="3986600" y="0"/>
                </a:lnTo>
                <a:lnTo>
                  <a:pt x="3986600" y="1208891"/>
                </a:lnTo>
                <a:lnTo>
                  <a:pt x="0" y="1208891"/>
                </a:lnTo>
                <a:lnTo>
                  <a:pt x="0" y="0"/>
                </a:lnTo>
                <a:close/>
              </a:path>
            </a:pathLst>
          </a:custGeom>
          <a:blipFill rotWithShape="1">
            <a:blip r:embed="rId9">
              <a:alphaModFix/>
            </a:blip>
            <a:stretch>
              <a:fillRect b="-109460" l="-20306" r="-17795" t="-11200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39" name="Google Shape;339;p24"/>
          <p:cNvSpPr/>
          <p:nvPr/>
        </p:nvSpPr>
        <p:spPr>
          <a:xfrm>
            <a:off x="2750292" y="1986232"/>
            <a:ext cx="1628175" cy="986543"/>
          </a:xfrm>
          <a:custGeom>
            <a:rect b="b" l="l" r="r" t="t"/>
            <a:pathLst>
              <a:path extrusionOk="0" h="1973085" w="3256350">
                <a:moveTo>
                  <a:pt x="0" y="0"/>
                </a:moveTo>
                <a:lnTo>
                  <a:pt x="3256351" y="0"/>
                </a:lnTo>
                <a:lnTo>
                  <a:pt x="3256351" y="1973084"/>
                </a:lnTo>
                <a:lnTo>
                  <a:pt x="0" y="1973084"/>
                </a:lnTo>
                <a:lnTo>
                  <a:pt x="0" y="0"/>
                </a:lnTo>
                <a:close/>
              </a:path>
            </a:pathLst>
          </a:custGeom>
          <a:blipFill rotWithShape="1">
            <a:blip r:embed="rId10">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0" name="Google Shape;340;p24"/>
          <p:cNvSpPr/>
          <p:nvPr/>
        </p:nvSpPr>
        <p:spPr>
          <a:xfrm>
            <a:off x="2750291" y="3082311"/>
            <a:ext cx="1512301" cy="754056"/>
          </a:xfrm>
          <a:custGeom>
            <a:rect b="b" l="l" r="r" t="t"/>
            <a:pathLst>
              <a:path extrusionOk="0" h="1508112" w="3024602">
                <a:moveTo>
                  <a:pt x="0" y="0"/>
                </a:moveTo>
                <a:lnTo>
                  <a:pt x="3024602" y="0"/>
                </a:lnTo>
                <a:lnTo>
                  <a:pt x="3024602" y="1508112"/>
                </a:lnTo>
                <a:lnTo>
                  <a:pt x="0" y="1508112"/>
                </a:lnTo>
                <a:lnTo>
                  <a:pt x="0" y="0"/>
                </a:lnTo>
                <a:close/>
              </a:path>
            </a:pathLst>
          </a:custGeom>
          <a:blipFill rotWithShape="1">
            <a:blip r:embed="rId11">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1" name="Google Shape;341;p24"/>
          <p:cNvSpPr/>
          <p:nvPr/>
        </p:nvSpPr>
        <p:spPr>
          <a:xfrm>
            <a:off x="713704" y="3936011"/>
            <a:ext cx="1127694" cy="725757"/>
          </a:xfrm>
          <a:custGeom>
            <a:rect b="b" l="l" r="r" t="t"/>
            <a:pathLst>
              <a:path extrusionOk="0" h="1451513" w="2255388">
                <a:moveTo>
                  <a:pt x="0" y="0"/>
                </a:moveTo>
                <a:lnTo>
                  <a:pt x="2255388" y="0"/>
                </a:lnTo>
                <a:lnTo>
                  <a:pt x="2255388" y="1451513"/>
                </a:lnTo>
                <a:lnTo>
                  <a:pt x="0" y="1451513"/>
                </a:lnTo>
                <a:lnTo>
                  <a:pt x="0" y="0"/>
                </a:lnTo>
                <a:close/>
              </a:path>
            </a:pathLst>
          </a:custGeom>
          <a:blipFill rotWithShape="1">
            <a:blip r:embed="rId12">
              <a:alphaModFix/>
            </a:blip>
            <a:stretch>
              <a:fillRect b="-20457" l="-2128" r="-2118"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42" name="Google Shape;342;p24"/>
          <p:cNvSpPr txBox="1"/>
          <p:nvPr/>
        </p:nvSpPr>
        <p:spPr>
          <a:xfrm>
            <a:off x="141581" y="469761"/>
            <a:ext cx="5173800" cy="473078"/>
          </a:xfrm>
          <a:prstGeom prst="rect">
            <a:avLst/>
          </a:prstGeom>
          <a:noFill/>
          <a:ln>
            <a:noFill/>
          </a:ln>
        </p:spPr>
        <p:txBody>
          <a:bodyPr anchorCtr="0" anchor="t" bIns="0" lIns="0" spcFirstLastPara="1" rIns="0" wrap="square" tIns="0">
            <a:spAutoFit/>
          </a:bodyPr>
          <a:lstStyle/>
          <a:p>
            <a:pPr indent="0" lvl="0" marL="0" marR="0" rtl="0" algn="l">
              <a:lnSpc>
                <a:spcPct val="105999"/>
              </a:lnSpc>
              <a:spcBef>
                <a:spcPts val="0"/>
              </a:spcBef>
              <a:spcAft>
                <a:spcPts val="0"/>
              </a:spcAft>
              <a:buClr>
                <a:srgbClr val="000000"/>
              </a:buClr>
              <a:buSzPts val="2900"/>
              <a:buFont typeface="Arial"/>
              <a:buNone/>
            </a:pPr>
            <a:r>
              <a:rPr b="1" i="0" lang="en-US" sz="2900" u="none" cap="none" strike="noStrike">
                <a:solidFill>
                  <a:schemeClr val="dk1"/>
                </a:solidFill>
                <a:latin typeface="Arial"/>
                <a:ea typeface="Arial"/>
                <a:cs typeface="Arial"/>
                <a:sym typeface="Arial"/>
              </a:rPr>
              <a:t> THE SHOOT TEAM</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84" name="Shape 84"/>
        <p:cNvGrpSpPr/>
        <p:nvPr/>
      </p:nvGrpSpPr>
      <p:grpSpPr>
        <a:xfrm>
          <a:off x="0" y="0"/>
          <a:ext cx="0" cy="0"/>
          <a:chOff x="0" y="0"/>
          <a:chExt cx="0" cy="0"/>
        </a:xfrm>
      </p:grpSpPr>
      <p:sp>
        <p:nvSpPr>
          <p:cNvPr id="85" name="Google Shape;85;p3"/>
          <p:cNvSpPr txBox="1"/>
          <p:nvPr/>
        </p:nvSpPr>
        <p:spPr>
          <a:xfrm>
            <a:off x="370154" y="939247"/>
            <a:ext cx="4369500" cy="4085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100"/>
              <a:buFont typeface="Arial"/>
              <a:buNone/>
            </a:pPr>
            <a:r>
              <a:rPr b="1" lang="en-US" sz="1100">
                <a:solidFill>
                  <a:schemeClr val="dk1"/>
                </a:solidFill>
              </a:rPr>
              <a:t>Esta metodología presenta un enfoque innovador de la enseñanza mediante la integración de la </a:t>
            </a:r>
            <a:r>
              <a:rPr b="1" lang="en-US" sz="1100" u="sng">
                <a:solidFill>
                  <a:schemeClr val="dk1"/>
                </a:solidFill>
              </a:rPr>
              <a:t>narrativa digital a través de la fotografía.</a:t>
            </a:r>
            <a:br>
              <a:rPr b="1" lang="en-US" sz="1100" u="sng">
                <a:solidFill>
                  <a:schemeClr val="dk1"/>
                </a:solidFill>
              </a:rPr>
            </a:br>
            <a:endParaRPr b="1" sz="1100">
              <a:solidFill>
                <a:schemeClr val="dk1"/>
              </a:solidFill>
            </a:endParaRPr>
          </a:p>
          <a:p>
            <a:pPr indent="0" lvl="0" marL="0" marR="0" rtl="0" algn="l">
              <a:lnSpc>
                <a:spcPct val="140000"/>
              </a:lnSpc>
              <a:spcBef>
                <a:spcPts val="0"/>
              </a:spcBef>
              <a:spcAft>
                <a:spcPts val="0"/>
              </a:spcAft>
              <a:buClr>
                <a:srgbClr val="000000"/>
              </a:buClr>
              <a:buSzPts val="1100"/>
              <a:buFont typeface="Arial"/>
              <a:buNone/>
            </a:pPr>
            <a:r>
              <a:rPr b="1" lang="en-US" sz="1100">
                <a:solidFill>
                  <a:schemeClr val="dk1"/>
                </a:solidFill>
              </a:rPr>
              <a:t>Con base en la neurociencia, </a:t>
            </a:r>
            <a:r>
              <a:rPr b="1" lang="en-US" sz="1100" u="sng">
                <a:solidFill>
                  <a:schemeClr val="dk1"/>
                </a:solidFill>
              </a:rPr>
              <a:t>la narración de historias fomenta conexiones emocionales</a:t>
            </a:r>
            <a:r>
              <a:rPr b="1" lang="en-US" sz="1100">
                <a:solidFill>
                  <a:schemeClr val="dk1"/>
                </a:solidFill>
              </a:rPr>
              <a:t>, haciendo que la información sea más accesible y memorable.</a:t>
            </a:r>
            <a:endParaRPr b="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Aborda los retos a los que se enfrentan estudiantes desmotivados y aquellos con dificultades de aprendizaje mediante el u</a:t>
            </a:r>
            <a:r>
              <a:rPr b="1" lang="en-US" sz="1100" u="sng">
                <a:solidFill>
                  <a:schemeClr val="dk1"/>
                </a:solidFill>
              </a:rPr>
              <a:t>so de tecnologías contemporáneas</a:t>
            </a:r>
            <a:r>
              <a:rPr b="1" lang="en-US" sz="1100">
                <a:solidFill>
                  <a:schemeClr val="dk1"/>
                </a:solidFill>
              </a:rPr>
              <a:t> para crear un entorno educativo atractivo e inclusivo.</a:t>
            </a:r>
            <a:endParaRPr b="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La narrativa </a:t>
            </a:r>
            <a:r>
              <a:rPr b="1" lang="en-US" sz="1100" u="sng">
                <a:solidFill>
                  <a:schemeClr val="dk1"/>
                </a:solidFill>
              </a:rPr>
              <a:t>aumenta la participación, la creatividad y la comprensión en las distintas materias curriculares</a:t>
            </a:r>
            <a:r>
              <a:rPr b="1" lang="en-US" sz="1100">
                <a:solidFill>
                  <a:schemeClr val="dk1"/>
                </a:solidFill>
              </a:rPr>
              <a:t>, al tiempo que atiende a la </a:t>
            </a:r>
            <a:r>
              <a:rPr b="1" lang="en-US" sz="1100" u="sng">
                <a:solidFill>
                  <a:schemeClr val="dk1"/>
                </a:solidFill>
              </a:rPr>
              <a:t>diversidad de necesidades de aprendizaje</a:t>
            </a:r>
            <a:r>
              <a:rPr b="1" lang="en-US" sz="1100">
                <a:solidFill>
                  <a:schemeClr val="dk1"/>
                </a:solidFill>
              </a:rPr>
              <a:t>, incluidos los estudiantes con dificultades.</a:t>
            </a:r>
            <a:endParaRPr b="1" sz="1100">
              <a:solidFill>
                <a:schemeClr val="dk1"/>
              </a:solidFill>
            </a:endParaRPr>
          </a:p>
          <a:p>
            <a:pPr indent="0" lvl="0" marL="0" marR="0" rtl="0" algn="l">
              <a:lnSpc>
                <a:spcPct val="140000"/>
              </a:lnSpc>
              <a:spcBef>
                <a:spcPts val="1200"/>
              </a:spcBef>
              <a:spcAft>
                <a:spcPts val="0"/>
              </a:spcAft>
              <a:buClr>
                <a:srgbClr val="000000"/>
              </a:buClr>
              <a:buSzPts val="1100"/>
              <a:buFont typeface="Arial"/>
              <a:buNone/>
            </a:pPr>
            <a:r>
              <a:t/>
            </a:r>
            <a:endParaRPr b="1" sz="1100">
              <a:solidFill>
                <a:schemeClr val="dk1"/>
              </a:solidFill>
            </a:endParaRPr>
          </a:p>
          <a:p>
            <a:pPr indent="0" lvl="0" marL="0" marR="0" rtl="0" algn="l">
              <a:lnSpc>
                <a:spcPct val="140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p:txBody>
      </p:sp>
      <p:sp>
        <p:nvSpPr>
          <p:cNvPr id="86" name="Google Shape;86;p3"/>
          <p:cNvSpPr/>
          <p:nvPr/>
        </p:nvSpPr>
        <p:spPr>
          <a:xfrm rot="328315">
            <a:off x="5303672" y="-495451"/>
            <a:ext cx="6734141" cy="6424216"/>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87" name="Google Shape;87;p3"/>
          <p:cNvSpPr/>
          <p:nvPr/>
        </p:nvSpPr>
        <p:spPr>
          <a:xfrm rot="352404">
            <a:off x="6169051" y="-372907"/>
            <a:ext cx="6581380" cy="6279862"/>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8FC4E5"/>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88" name="Google Shape;88;p3"/>
          <p:cNvSpPr/>
          <p:nvPr/>
        </p:nvSpPr>
        <p:spPr>
          <a:xfrm rot="377637">
            <a:off x="7189117" y="-244331"/>
            <a:ext cx="6428958" cy="6134423"/>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FBF3E4"/>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89" name="Google Shape;89;p3"/>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90" name="Google Shape;90;p3"/>
          <p:cNvSpPr/>
          <p:nvPr/>
        </p:nvSpPr>
        <p:spPr>
          <a:xfrm>
            <a:off x="7877689"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91" name="Google Shape;91;p3"/>
          <p:cNvSpPr/>
          <p:nvPr/>
        </p:nvSpPr>
        <p:spPr>
          <a:xfrm>
            <a:off x="5315175" y="1328905"/>
            <a:ext cx="3458671" cy="2583194"/>
          </a:xfrm>
          <a:custGeom>
            <a:rect b="b" l="l" r="r" t="t"/>
            <a:pathLst>
              <a:path extrusionOk="0" h="5166389" w="6917341">
                <a:moveTo>
                  <a:pt x="0" y="0"/>
                </a:moveTo>
                <a:lnTo>
                  <a:pt x="6917342" y="0"/>
                </a:lnTo>
                <a:lnTo>
                  <a:pt x="6917342" y="5166389"/>
                </a:lnTo>
                <a:lnTo>
                  <a:pt x="0" y="5166389"/>
                </a:lnTo>
                <a:lnTo>
                  <a:pt x="0" y="0"/>
                </a:lnTo>
                <a:close/>
              </a:path>
            </a:pathLst>
          </a:custGeom>
          <a:blipFill rotWithShape="1">
            <a:blip r:embed="rId3">
              <a:alphaModFix/>
            </a:blip>
            <a:stretch>
              <a:fillRect b="0" l="0" r="0" t="0"/>
            </a:stretch>
          </a:blipFill>
          <a:ln cap="sq" cmpd="sng" w="104775">
            <a:solidFill>
              <a:srgbClr val="3B628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92" name="Google Shape;92;p3"/>
          <p:cNvSpPr txBox="1"/>
          <p:nvPr/>
        </p:nvSpPr>
        <p:spPr>
          <a:xfrm>
            <a:off x="370154" y="154941"/>
            <a:ext cx="5338800" cy="7293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300"/>
              <a:buFont typeface="Arial"/>
              <a:buNone/>
            </a:pPr>
            <a:r>
              <a:rPr b="1" lang="en-US" sz="2300">
                <a:solidFill>
                  <a:schemeClr val="dk1"/>
                </a:solidFill>
              </a:rPr>
              <a:t>LA METODOLOGÍA DE NARRACIÓN DE HISTORIAS SHOOT</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96" name="Shape 96"/>
        <p:cNvGrpSpPr/>
        <p:nvPr/>
      </p:nvGrpSpPr>
      <p:grpSpPr>
        <a:xfrm>
          <a:off x="0" y="0"/>
          <a:ext cx="0" cy="0"/>
          <a:chOff x="0" y="0"/>
          <a:chExt cx="0" cy="0"/>
        </a:xfrm>
      </p:grpSpPr>
      <p:sp>
        <p:nvSpPr>
          <p:cNvPr id="97" name="Google Shape;97;p4"/>
          <p:cNvSpPr txBox="1"/>
          <p:nvPr/>
        </p:nvSpPr>
        <p:spPr>
          <a:xfrm>
            <a:off x="368309" y="1433923"/>
            <a:ext cx="4644300" cy="2952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Esta metodología incluye una serie de </a:t>
            </a:r>
            <a:r>
              <a:rPr b="1" lang="en-US" sz="1100" u="sng">
                <a:solidFill>
                  <a:schemeClr val="dk1"/>
                </a:solidFill>
              </a:rPr>
              <a:t>3 webinars</a:t>
            </a:r>
            <a:r>
              <a:rPr b="1" lang="en-US" sz="1100">
                <a:solidFill>
                  <a:schemeClr val="dk1"/>
                </a:solidFill>
              </a:rPr>
              <a:t> y directrices para formadores. Está pensada para utilizarse junto con la colección de </a:t>
            </a:r>
            <a:r>
              <a:rPr b="1" lang="en-US" sz="1100" u="sng">
                <a:solidFill>
                  <a:schemeClr val="dk1"/>
                </a:solidFill>
              </a:rPr>
              <a:t>Buenas Prácticas en Narrativa Digital</a:t>
            </a:r>
            <a:r>
              <a:rPr b="1" lang="en-US" sz="1100">
                <a:solidFill>
                  <a:schemeClr val="dk1"/>
                </a:solidFill>
              </a:rPr>
              <a:t>, que también forma parte del WP3.</a:t>
            </a:r>
            <a:endParaRPr b="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Se basa en los </a:t>
            </a:r>
            <a:r>
              <a:rPr b="1" lang="en-US" sz="1100" u="sng">
                <a:solidFill>
                  <a:schemeClr val="dk1"/>
                </a:solidFill>
              </a:rPr>
              <a:t>conocimientos adquiridos a través de los manuales</a:t>
            </a:r>
            <a:r>
              <a:rPr b="1" lang="en-US" sz="1100">
                <a:solidFill>
                  <a:schemeClr val="dk1"/>
                </a:solidFill>
              </a:rPr>
              <a:t> para estudiantes y profesorado </a:t>
            </a:r>
            <a:r>
              <a:rPr b="1" i="1" lang="en-US" sz="1100">
                <a:solidFill>
                  <a:schemeClr val="dk1"/>
                </a:solidFill>
              </a:rPr>
              <a:t>“Teaching through Digital Immersive Photography”</a:t>
            </a:r>
            <a:r>
              <a:rPr b="1" lang="en-US" sz="1100">
                <a:solidFill>
                  <a:schemeClr val="dk1"/>
                </a:solidFill>
              </a:rPr>
              <a:t>, desarrollados en el WP2.</a:t>
            </a:r>
            <a:endParaRPr b="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100">
                <a:solidFill>
                  <a:schemeClr val="dk1"/>
                </a:solidFill>
              </a:rPr>
              <a:t>Los webinars metodológicos forman parte de un ecosistema educativo integral, en el que </a:t>
            </a:r>
            <a:r>
              <a:rPr b="1" lang="en-US" sz="1100" u="sng">
                <a:solidFill>
                  <a:schemeClr val="dk1"/>
                </a:solidFill>
              </a:rPr>
              <a:t>el alumnado crea conocimiento de manera activa</a:t>
            </a:r>
            <a:r>
              <a:rPr b="1" lang="en-US" sz="1100">
                <a:solidFill>
                  <a:schemeClr val="dk1"/>
                </a:solidFill>
              </a:rPr>
              <a:t>, implicándose profundamente en los distintos temas curriculares, lo que conduce a las Lecciones Inmersivas desarrolladas por el alumnado en el WP4.</a:t>
            </a:r>
            <a:endParaRPr b="1" sz="1100">
              <a:solidFill>
                <a:schemeClr val="dk1"/>
              </a:solidFill>
            </a:endParaRPr>
          </a:p>
          <a:p>
            <a:pPr indent="0" lvl="0" marL="0" marR="0" rtl="0" algn="l">
              <a:lnSpc>
                <a:spcPct val="140000"/>
              </a:lnSpc>
              <a:spcBef>
                <a:spcPts val="1200"/>
              </a:spcBef>
              <a:spcAft>
                <a:spcPts val="0"/>
              </a:spcAft>
              <a:buClr>
                <a:srgbClr val="000000"/>
              </a:buClr>
              <a:buSzPts val="1100"/>
              <a:buFont typeface="Arial"/>
              <a:buNone/>
            </a:pPr>
            <a:r>
              <a:t/>
            </a:r>
            <a:endParaRPr b="1" i="0" sz="1000" u="none" cap="none" strike="noStrike">
              <a:solidFill>
                <a:schemeClr val="dk1"/>
              </a:solidFill>
              <a:latin typeface="Arial"/>
              <a:ea typeface="Arial"/>
              <a:cs typeface="Arial"/>
              <a:sym typeface="Arial"/>
            </a:endParaRPr>
          </a:p>
        </p:txBody>
      </p:sp>
      <p:sp>
        <p:nvSpPr>
          <p:cNvPr id="98" name="Google Shape;98;p4"/>
          <p:cNvSpPr/>
          <p:nvPr/>
        </p:nvSpPr>
        <p:spPr>
          <a:xfrm rot="328315">
            <a:off x="5303672" y="-495451"/>
            <a:ext cx="6734141" cy="6424216"/>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99" name="Google Shape;99;p4"/>
          <p:cNvSpPr/>
          <p:nvPr/>
        </p:nvSpPr>
        <p:spPr>
          <a:xfrm rot="352404">
            <a:off x="6169051" y="-372907"/>
            <a:ext cx="6581380" cy="6279862"/>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8FC4E5"/>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00" name="Google Shape;100;p4"/>
          <p:cNvSpPr/>
          <p:nvPr/>
        </p:nvSpPr>
        <p:spPr>
          <a:xfrm rot="377637">
            <a:off x="7189117" y="-244331"/>
            <a:ext cx="6428958" cy="6134423"/>
          </a:xfrm>
          <a:custGeom>
            <a:rect b="b" l="l" r="r" t="t"/>
            <a:pathLst>
              <a:path extrusionOk="0"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FBF3E4"/>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01" name="Google Shape;101;p4"/>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02" name="Google Shape;102;p4"/>
          <p:cNvSpPr/>
          <p:nvPr/>
        </p:nvSpPr>
        <p:spPr>
          <a:xfrm>
            <a:off x="7877689"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03" name="Google Shape;103;p4"/>
          <p:cNvSpPr/>
          <p:nvPr/>
        </p:nvSpPr>
        <p:spPr>
          <a:xfrm>
            <a:off x="5315175" y="1328905"/>
            <a:ext cx="3458671" cy="2583194"/>
          </a:xfrm>
          <a:custGeom>
            <a:rect b="b" l="l" r="r" t="t"/>
            <a:pathLst>
              <a:path extrusionOk="0" h="5166389" w="6917341">
                <a:moveTo>
                  <a:pt x="0" y="0"/>
                </a:moveTo>
                <a:lnTo>
                  <a:pt x="6917342" y="0"/>
                </a:lnTo>
                <a:lnTo>
                  <a:pt x="6917342" y="5166389"/>
                </a:lnTo>
                <a:lnTo>
                  <a:pt x="0" y="5166389"/>
                </a:lnTo>
                <a:lnTo>
                  <a:pt x="0" y="0"/>
                </a:lnTo>
                <a:close/>
              </a:path>
            </a:pathLst>
          </a:custGeom>
          <a:blipFill rotWithShape="1">
            <a:blip r:embed="rId3">
              <a:alphaModFix/>
            </a:blip>
            <a:stretch>
              <a:fillRect b="0" l="0" r="0" t="0"/>
            </a:stretch>
          </a:blipFill>
          <a:ln cap="sq" cmpd="sng" w="104775">
            <a:solidFill>
              <a:srgbClr val="3B628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04" name="Google Shape;104;p4"/>
          <p:cNvSpPr txBox="1"/>
          <p:nvPr/>
        </p:nvSpPr>
        <p:spPr>
          <a:xfrm>
            <a:off x="370154" y="154941"/>
            <a:ext cx="5338800" cy="1104600"/>
          </a:xfrm>
          <a:prstGeom prst="rect">
            <a:avLst/>
          </a:prstGeom>
          <a:noFill/>
          <a:ln>
            <a:noFill/>
          </a:ln>
        </p:spPr>
        <p:txBody>
          <a:bodyPr anchorCtr="0" anchor="t" bIns="0" lIns="0" spcFirstLastPara="1" rIns="0" wrap="square" tIns="0">
            <a:spAutoFit/>
          </a:bodyPr>
          <a:lstStyle/>
          <a:p>
            <a:pPr indent="0" lvl="0" marL="0" marR="0" rtl="0" algn="l">
              <a:lnSpc>
                <a:spcPct val="106000"/>
              </a:lnSpc>
              <a:spcBef>
                <a:spcPts val="0"/>
              </a:spcBef>
              <a:spcAft>
                <a:spcPts val="0"/>
              </a:spcAft>
              <a:buClr>
                <a:srgbClr val="000000"/>
              </a:buClr>
              <a:buSzPts val="2300"/>
              <a:buFont typeface="Arial"/>
              <a:buNone/>
            </a:pPr>
            <a:r>
              <a:rPr b="1" lang="en-US" sz="2300">
                <a:solidFill>
                  <a:schemeClr val="dk1"/>
                </a:solidFill>
              </a:rPr>
              <a:t>LA METODOLOGÍA DE NARRACIÓN DE HISTORIAS SHOOT</a:t>
            </a:r>
            <a:endParaRPr b="1" i="0" sz="2300" u="none" cap="none" strike="noStrike">
              <a:solidFill>
                <a:schemeClr val="dk1"/>
              </a:solidFill>
              <a:latin typeface="Arial"/>
              <a:ea typeface="Arial"/>
              <a:cs typeface="Arial"/>
              <a:sym typeface="Arial"/>
            </a:endParaRPr>
          </a:p>
          <a:p>
            <a:pPr indent="0" lvl="0" marL="0" marR="0" rtl="0" algn="l">
              <a:lnSpc>
                <a:spcPct val="106000"/>
              </a:lnSpc>
              <a:spcBef>
                <a:spcPts val="0"/>
              </a:spcBef>
              <a:spcAft>
                <a:spcPts val="0"/>
              </a:spcAft>
              <a:buClr>
                <a:srgbClr val="000000"/>
              </a:buClr>
              <a:buSzPts val="2300"/>
              <a:buFont typeface="Arial"/>
              <a:buNone/>
            </a:pPr>
            <a:r>
              <a:rPr b="1" lang="en-US" sz="2300">
                <a:solidFill>
                  <a:schemeClr val="dk1"/>
                </a:solidFill>
              </a:rPr>
              <a:t>EL MARCO COMPLETO</a:t>
            </a:r>
            <a:endParaRPr b="0" i="0" sz="7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272B7"/>
        </a:solidFill>
      </p:bgPr>
    </p:bg>
    <p:spTree>
      <p:nvGrpSpPr>
        <p:cNvPr id="108" name="Shape 108"/>
        <p:cNvGrpSpPr/>
        <p:nvPr/>
      </p:nvGrpSpPr>
      <p:grpSpPr>
        <a:xfrm>
          <a:off x="0" y="0"/>
          <a:ext cx="0" cy="0"/>
          <a:chOff x="0" y="0"/>
          <a:chExt cx="0" cy="0"/>
        </a:xfrm>
      </p:grpSpPr>
      <p:sp>
        <p:nvSpPr>
          <p:cNvPr id="109" name="Google Shape;109;p5"/>
          <p:cNvSpPr/>
          <p:nvPr/>
        </p:nvSpPr>
        <p:spPr>
          <a:xfrm rot="-1378363">
            <a:off x="5007489" y="2759458"/>
            <a:ext cx="3130927" cy="2898922"/>
          </a:xfrm>
          <a:custGeom>
            <a:rect b="b" l="l" r="r" t="t"/>
            <a:pathLst>
              <a:path extrusionOk="0" h="6602693" w="6266556">
                <a:moveTo>
                  <a:pt x="0" y="0"/>
                </a:moveTo>
                <a:lnTo>
                  <a:pt x="6266556" y="0"/>
                </a:lnTo>
                <a:lnTo>
                  <a:pt x="6266556" y="6602693"/>
                </a:lnTo>
                <a:lnTo>
                  <a:pt x="0" y="660269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0" name="Google Shape;110;p5"/>
          <p:cNvSpPr/>
          <p:nvPr/>
        </p:nvSpPr>
        <p:spPr>
          <a:xfrm rot="5400000">
            <a:off x="4369740" y="1385653"/>
            <a:ext cx="5652722" cy="2703029"/>
          </a:xfrm>
          <a:custGeom>
            <a:rect b="b" l="l" r="r" t="t"/>
            <a:pathLst>
              <a:path extrusionOk="0" h="5406057" w="11305443">
                <a:moveTo>
                  <a:pt x="0" y="0"/>
                </a:moveTo>
                <a:lnTo>
                  <a:pt x="11305442" y="0"/>
                </a:lnTo>
                <a:lnTo>
                  <a:pt x="11305442" y="5406058"/>
                </a:lnTo>
                <a:lnTo>
                  <a:pt x="0" y="5406058"/>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1" name="Google Shape;111;p5"/>
          <p:cNvSpPr/>
          <p:nvPr/>
        </p:nvSpPr>
        <p:spPr>
          <a:xfrm rot="5400000">
            <a:off x="5108315" y="1309771"/>
            <a:ext cx="5652722" cy="2703029"/>
          </a:xfrm>
          <a:custGeom>
            <a:rect b="b" l="l" r="r" t="t"/>
            <a:pathLst>
              <a:path extrusionOk="0" h="5406057" w="11305443">
                <a:moveTo>
                  <a:pt x="0" y="0"/>
                </a:moveTo>
                <a:lnTo>
                  <a:pt x="11305443" y="0"/>
                </a:lnTo>
                <a:lnTo>
                  <a:pt x="11305443" y="5406058"/>
                </a:lnTo>
                <a:lnTo>
                  <a:pt x="0" y="5406058"/>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2" name="Google Shape;112;p5"/>
          <p:cNvSpPr/>
          <p:nvPr/>
        </p:nvSpPr>
        <p:spPr>
          <a:xfrm>
            <a:off x="5771693" y="2571749"/>
            <a:ext cx="2775922" cy="2691503"/>
          </a:xfrm>
          <a:custGeom>
            <a:rect b="b" l="l" r="r" t="t"/>
            <a:pathLst>
              <a:path extrusionOk="0" h="6159992" w="6193776">
                <a:moveTo>
                  <a:pt x="0" y="0"/>
                </a:moveTo>
                <a:lnTo>
                  <a:pt x="6193776" y="0"/>
                </a:lnTo>
                <a:lnTo>
                  <a:pt x="6193776" y="6159991"/>
                </a:lnTo>
                <a:lnTo>
                  <a:pt x="0" y="6159991"/>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3" name="Google Shape;113;p5"/>
          <p:cNvSpPr txBox="1"/>
          <p:nvPr/>
        </p:nvSpPr>
        <p:spPr>
          <a:xfrm>
            <a:off x="546640" y="369513"/>
            <a:ext cx="6090300" cy="2028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b="1" lang="en-US" sz="2400" u="sng">
                <a:solidFill>
                  <a:schemeClr val="lt1"/>
                </a:solidFill>
              </a:rPr>
              <a:t>Webinar 1:</a:t>
            </a:r>
            <a:r>
              <a:rPr b="1" lang="en-US" sz="2400">
                <a:solidFill>
                  <a:schemeClr val="lt1"/>
                </a:solidFill>
              </a:rPr>
              <a:t> </a:t>
            </a:r>
            <a:endParaRPr b="1" sz="2400">
              <a:solidFill>
                <a:schemeClr val="lt1"/>
              </a:solidFill>
            </a:endParaRPr>
          </a:p>
          <a:p>
            <a:pPr indent="0" lvl="0" marL="0" rtl="0" algn="l">
              <a:lnSpc>
                <a:spcPct val="115000"/>
              </a:lnSpc>
              <a:spcBef>
                <a:spcPts val="1200"/>
              </a:spcBef>
              <a:spcAft>
                <a:spcPts val="0"/>
              </a:spcAft>
              <a:buClr>
                <a:schemeClr val="dk1"/>
              </a:buClr>
              <a:buSzPts val="1100"/>
              <a:buFont typeface="Arial"/>
              <a:buNone/>
            </a:pPr>
            <a:r>
              <a:rPr b="1" lang="en-US" sz="2400">
                <a:solidFill>
                  <a:schemeClr val="lt1"/>
                </a:solidFill>
              </a:rPr>
              <a:t>Fundamentos de la Narrativa Digital</a:t>
            </a:r>
            <a:endParaRPr b="1" sz="2400">
              <a:solidFill>
                <a:schemeClr val="lt1"/>
              </a:solidFill>
            </a:endParaRPr>
          </a:p>
          <a:p>
            <a:pPr indent="0" lvl="0" marL="0" marR="0" rtl="0" algn="l">
              <a:lnSpc>
                <a:spcPct val="107916"/>
              </a:lnSpc>
              <a:spcBef>
                <a:spcPts val="1200"/>
              </a:spcBef>
              <a:spcAft>
                <a:spcPts val="0"/>
              </a:spcAft>
              <a:buClr>
                <a:schemeClr val="dk1"/>
              </a:buClr>
              <a:buSzPts val="1100"/>
              <a:buFont typeface="Arial"/>
              <a:buNone/>
            </a:pPr>
            <a:r>
              <a:t/>
            </a:r>
            <a:endParaRPr b="1" sz="2400">
              <a:solidFill>
                <a:schemeClr val="lt1"/>
              </a:solidFill>
            </a:endParaRPr>
          </a:p>
          <a:p>
            <a:pPr indent="0" lvl="0" marL="0" marR="0" rtl="0" algn="l">
              <a:lnSpc>
                <a:spcPct val="106000"/>
              </a:lnSpc>
              <a:spcBef>
                <a:spcPts val="80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114" name="Google Shape;114;p5"/>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5" name="Google Shape;115;p5"/>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16" name="Google Shape;116;p5"/>
          <p:cNvSpPr txBox="1"/>
          <p:nvPr/>
        </p:nvSpPr>
        <p:spPr>
          <a:xfrm>
            <a:off x="505698" y="1733613"/>
            <a:ext cx="4748100" cy="3452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b="1" lang="en-US" sz="1800">
                <a:solidFill>
                  <a:schemeClr val="lt1"/>
                </a:solidFill>
              </a:rPr>
              <a:t>Hoy exploraremos:</a:t>
            </a:r>
            <a:endParaRPr b="1" sz="1800">
              <a:solidFill>
                <a:schemeClr val="lt1"/>
              </a:solidFill>
            </a:endParaRPr>
          </a:p>
          <a:p>
            <a:pPr indent="-342900" lvl="0" marL="457200" rtl="0" algn="l">
              <a:lnSpc>
                <a:spcPct val="115000"/>
              </a:lnSpc>
              <a:spcBef>
                <a:spcPts val="1200"/>
              </a:spcBef>
              <a:spcAft>
                <a:spcPts val="0"/>
              </a:spcAft>
              <a:buClr>
                <a:schemeClr val="lt1"/>
              </a:buClr>
              <a:buSzPts val="1800"/>
              <a:buChar char="●"/>
            </a:pPr>
            <a:r>
              <a:rPr b="1" lang="en-US" sz="1800">
                <a:solidFill>
                  <a:schemeClr val="lt1"/>
                </a:solidFill>
              </a:rPr>
              <a:t>Una introducción a la narrativa digital</a:t>
            </a:r>
            <a:br>
              <a:rPr b="1" lang="en-US" sz="1800">
                <a:solidFill>
                  <a:schemeClr val="lt1"/>
                </a:solidFill>
              </a:rPr>
            </a:br>
            <a:endParaRPr b="1" sz="1800">
              <a:solidFill>
                <a:schemeClr val="lt1"/>
              </a:solidFill>
            </a:endParaRPr>
          </a:p>
          <a:p>
            <a:pPr indent="-342900" lvl="0" marL="457200" rtl="0" algn="l">
              <a:lnSpc>
                <a:spcPct val="115000"/>
              </a:lnSpc>
              <a:spcBef>
                <a:spcPts val="0"/>
              </a:spcBef>
              <a:spcAft>
                <a:spcPts val="0"/>
              </a:spcAft>
              <a:buClr>
                <a:schemeClr val="lt1"/>
              </a:buClr>
              <a:buSzPts val="1800"/>
              <a:buChar char="●"/>
            </a:pPr>
            <a:r>
              <a:rPr b="1" lang="en-US" sz="1800">
                <a:solidFill>
                  <a:schemeClr val="lt1"/>
                </a:solidFill>
              </a:rPr>
              <a:t>Elementos clave en la estructuración de historias</a:t>
            </a:r>
            <a:br>
              <a:rPr b="1" lang="en-US" sz="1800">
                <a:solidFill>
                  <a:schemeClr val="lt1"/>
                </a:solidFill>
              </a:rPr>
            </a:br>
            <a:endParaRPr b="1" sz="1800">
              <a:solidFill>
                <a:schemeClr val="lt1"/>
              </a:solidFill>
            </a:endParaRPr>
          </a:p>
          <a:p>
            <a:pPr indent="-342900" lvl="0" marL="457200" rtl="0" algn="l">
              <a:lnSpc>
                <a:spcPct val="115000"/>
              </a:lnSpc>
              <a:spcBef>
                <a:spcPts val="0"/>
              </a:spcBef>
              <a:spcAft>
                <a:spcPts val="0"/>
              </a:spcAft>
              <a:buClr>
                <a:schemeClr val="lt1"/>
              </a:buClr>
              <a:buSzPts val="1800"/>
              <a:buChar char="●"/>
            </a:pPr>
            <a:r>
              <a:rPr b="1" lang="en-US" sz="1800">
                <a:solidFill>
                  <a:schemeClr val="lt1"/>
                </a:solidFill>
              </a:rPr>
              <a:t>Ejemplos de narración de historias utilizando medios digitales y fotografía</a:t>
            </a:r>
            <a:br>
              <a:rPr b="1" lang="en-US" sz="1800">
                <a:solidFill>
                  <a:schemeClr val="lt1"/>
                </a:solidFill>
              </a:rPr>
            </a:br>
            <a:endParaRPr b="1" sz="1800">
              <a:solidFill>
                <a:schemeClr val="lt1"/>
              </a:solidFill>
            </a:endParaRPr>
          </a:p>
          <a:p>
            <a:pPr indent="0" lvl="0" marL="0" marR="0" rtl="0" algn="l">
              <a:lnSpc>
                <a:spcPct val="107916"/>
              </a:lnSpc>
              <a:spcBef>
                <a:spcPts val="1200"/>
              </a:spcBef>
              <a:spcAft>
                <a:spcPts val="800"/>
              </a:spcAft>
              <a:buClr>
                <a:schemeClr val="dk1"/>
              </a:buClr>
              <a:buSzPts val="1100"/>
              <a:buFont typeface="Arial"/>
              <a:buNone/>
            </a:pPr>
            <a:r>
              <a:t/>
            </a:r>
            <a:endParaRPr b="1" sz="1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120" name="Shape 120"/>
        <p:cNvGrpSpPr/>
        <p:nvPr/>
      </p:nvGrpSpPr>
      <p:grpSpPr>
        <a:xfrm>
          <a:off x="0" y="0"/>
          <a:ext cx="0" cy="0"/>
          <a:chOff x="0" y="0"/>
          <a:chExt cx="0" cy="0"/>
        </a:xfrm>
      </p:grpSpPr>
      <p:sp>
        <p:nvSpPr>
          <p:cNvPr id="121" name="Google Shape;121;p6"/>
          <p:cNvSpPr/>
          <p:nvPr/>
        </p:nvSpPr>
        <p:spPr>
          <a:xfrm>
            <a:off x="5177762" y="-165851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2" name="Google Shape;122;p6"/>
          <p:cNvSpPr/>
          <p:nvPr/>
        </p:nvSpPr>
        <p:spPr>
          <a:xfrm>
            <a:off x="5619641" y="-1399787"/>
            <a:ext cx="5413153" cy="52102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Toys at a table" id="123" name="Google Shape;123;p6"/>
          <p:cNvSpPr/>
          <p:nvPr/>
        </p:nvSpPr>
        <p:spPr>
          <a:xfrm>
            <a:off x="6022218" y="-723862"/>
            <a:ext cx="4394206" cy="4229462"/>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4" name="Google Shape;124;p6"/>
          <p:cNvSpPr txBox="1"/>
          <p:nvPr/>
        </p:nvSpPr>
        <p:spPr>
          <a:xfrm>
            <a:off x="809250" y="2174275"/>
            <a:ext cx="39897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25" name="Google Shape;125;p6"/>
          <p:cNvSpPr txBox="1"/>
          <p:nvPr/>
        </p:nvSpPr>
        <p:spPr>
          <a:xfrm>
            <a:off x="270793" y="989778"/>
            <a:ext cx="4449600" cy="335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None/>
            </a:pPr>
            <a:r>
              <a:rPr b="1" lang="en-US" sz="1800">
                <a:solidFill>
                  <a:schemeClr val="dk1"/>
                </a:solidFill>
              </a:rPr>
              <a:t>3 RAZONES PRINCIPALES</a:t>
            </a:r>
            <a:endParaRPr b="1" i="0" sz="1800" u="none" cap="none" strike="noStrike">
              <a:solidFill>
                <a:schemeClr val="dk1"/>
              </a:solidFill>
              <a:latin typeface="Arial"/>
              <a:ea typeface="Arial"/>
              <a:cs typeface="Arial"/>
              <a:sym typeface="Arial"/>
            </a:endParaRPr>
          </a:p>
          <a:p>
            <a:pPr indent="0" lvl="0" marL="0" rtl="0" algn="l">
              <a:lnSpc>
                <a:spcPct val="115000"/>
              </a:lnSpc>
              <a:spcBef>
                <a:spcPts val="1400"/>
              </a:spcBef>
              <a:spcAft>
                <a:spcPts val="0"/>
              </a:spcAft>
              <a:buNone/>
            </a:pPr>
            <a:r>
              <a:rPr b="1" lang="en-US" sz="1500">
                <a:solidFill>
                  <a:schemeClr val="dk1"/>
                </a:solidFill>
              </a:rPr>
              <a:t>1. Empoderamiento</a:t>
            </a:r>
            <a:endParaRPr b="1" sz="1500">
              <a:solidFill>
                <a:schemeClr val="dk1"/>
              </a:solidFill>
            </a:endParaRPr>
          </a:p>
          <a:p>
            <a:pPr indent="-311150" lvl="0" marL="457200" rtl="0" algn="l">
              <a:lnSpc>
                <a:spcPct val="115000"/>
              </a:lnSpc>
              <a:spcBef>
                <a:spcPts val="1200"/>
              </a:spcBef>
              <a:spcAft>
                <a:spcPts val="0"/>
              </a:spcAft>
              <a:buClr>
                <a:schemeClr val="dk1"/>
              </a:buClr>
              <a:buSzPts val="1300"/>
              <a:buChar char="●"/>
            </a:pPr>
            <a:r>
              <a:rPr lang="en-US" sz="1300" u="sng">
                <a:solidFill>
                  <a:schemeClr val="dk1"/>
                </a:solidFill>
              </a:rPr>
              <a:t>Compartir voces y perspectivas</a:t>
            </a:r>
            <a:br>
              <a:rPr lang="en-US" sz="1300">
                <a:solidFill>
                  <a:schemeClr val="dk1"/>
                </a:solidFill>
              </a:rPr>
            </a:b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u="sng">
                <a:solidFill>
                  <a:schemeClr val="dk1"/>
                </a:solidFill>
              </a:rPr>
              <a:t>Dar espacio</a:t>
            </a:r>
            <a:r>
              <a:rPr lang="en-US" sz="1300">
                <a:solidFill>
                  <a:schemeClr val="dk1"/>
                </a:solidFill>
              </a:rPr>
              <a:t> a quienes se sienten infrarrepresentados en la escritura</a:t>
            </a:r>
            <a:br>
              <a:rPr lang="en-US" sz="1300">
                <a:solidFill>
                  <a:schemeClr val="dk1"/>
                </a:solidFill>
              </a:rPr>
            </a:b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u="sng">
                <a:solidFill>
                  <a:schemeClr val="dk1"/>
                </a:solidFill>
              </a:rPr>
              <a:t>Alternativa a la comunicación</a:t>
            </a:r>
            <a:r>
              <a:rPr lang="en-US" sz="1300">
                <a:solidFill>
                  <a:schemeClr val="dk1"/>
                </a:solidFill>
              </a:rPr>
              <a:t> basada únicamente en texto</a:t>
            </a:r>
            <a:br>
              <a:rPr lang="en-US" sz="1300">
                <a:solidFill>
                  <a:schemeClr val="dk1"/>
                </a:solidFill>
              </a:rPr>
            </a:b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US" sz="1300" u="sng">
                <a:solidFill>
                  <a:schemeClr val="dk1"/>
                </a:solidFill>
              </a:rPr>
              <a:t>Abordar conceptos complejos</a:t>
            </a:r>
            <a:r>
              <a:rPr lang="en-US" sz="1300">
                <a:solidFill>
                  <a:schemeClr val="dk1"/>
                </a:solidFill>
              </a:rPr>
              <a:t> desde otros enfoques</a:t>
            </a:r>
            <a:endParaRPr sz="1300">
              <a:solidFill>
                <a:schemeClr val="dk1"/>
              </a:solidFill>
            </a:endParaRPr>
          </a:p>
          <a:p>
            <a:pPr indent="0" lvl="0" marL="457200" marR="0" rtl="0" algn="l">
              <a:lnSpc>
                <a:spcPct val="150000"/>
              </a:lnSpc>
              <a:spcBef>
                <a:spcPts val="1200"/>
              </a:spcBef>
              <a:spcAft>
                <a:spcPts val="0"/>
              </a:spcAft>
              <a:buNone/>
            </a:pPr>
            <a:r>
              <a:t/>
            </a:r>
            <a:endParaRPr b="1"/>
          </a:p>
        </p:txBody>
      </p:sp>
      <p:sp>
        <p:nvSpPr>
          <p:cNvPr id="126" name="Google Shape;126;p6"/>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7" name="Google Shape;127;p6"/>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8" name="Google Shape;128;p6"/>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29" name="Google Shape;129;p6"/>
          <p:cNvSpPr txBox="1"/>
          <p:nvPr/>
        </p:nvSpPr>
        <p:spPr>
          <a:xfrm>
            <a:off x="741851" y="290075"/>
            <a:ext cx="4057200" cy="369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None/>
            </a:pPr>
            <a:r>
              <a:rPr b="1" lang="en-US" sz="2400">
                <a:solidFill>
                  <a:schemeClr val="dk1"/>
                </a:solidFill>
              </a:rPr>
              <a:t>¿Por qué contar historias?</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133" name="Shape 133"/>
        <p:cNvGrpSpPr/>
        <p:nvPr/>
      </p:nvGrpSpPr>
      <p:grpSpPr>
        <a:xfrm>
          <a:off x="0" y="0"/>
          <a:ext cx="0" cy="0"/>
          <a:chOff x="0" y="0"/>
          <a:chExt cx="0" cy="0"/>
        </a:xfrm>
      </p:grpSpPr>
      <p:sp>
        <p:nvSpPr>
          <p:cNvPr id="134" name="Google Shape;134;p7"/>
          <p:cNvSpPr/>
          <p:nvPr/>
        </p:nvSpPr>
        <p:spPr>
          <a:xfrm>
            <a:off x="5177762" y="-165851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35" name="Google Shape;135;p7"/>
          <p:cNvSpPr/>
          <p:nvPr/>
        </p:nvSpPr>
        <p:spPr>
          <a:xfrm>
            <a:off x="5619641" y="-1399787"/>
            <a:ext cx="5413153" cy="52102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Hardcover books" id="136" name="Google Shape;136;p7"/>
          <p:cNvSpPr/>
          <p:nvPr/>
        </p:nvSpPr>
        <p:spPr>
          <a:xfrm>
            <a:off x="6022218" y="-723862"/>
            <a:ext cx="4394206" cy="4229462"/>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37" name="Google Shape;137;p7"/>
          <p:cNvSpPr txBox="1"/>
          <p:nvPr/>
        </p:nvSpPr>
        <p:spPr>
          <a:xfrm>
            <a:off x="809250" y="2174275"/>
            <a:ext cx="39897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38" name="Google Shape;138;p7"/>
          <p:cNvSpPr txBox="1"/>
          <p:nvPr/>
        </p:nvSpPr>
        <p:spPr>
          <a:xfrm>
            <a:off x="767398" y="1320675"/>
            <a:ext cx="4183500" cy="3186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1400"/>
              </a:spcBef>
              <a:spcAft>
                <a:spcPts val="0"/>
              </a:spcAft>
              <a:buClr>
                <a:schemeClr val="dk1"/>
              </a:buClr>
              <a:buSzPts val="1100"/>
              <a:buFont typeface="Arial"/>
              <a:buNone/>
            </a:pPr>
            <a:r>
              <a:rPr b="1" lang="en-US">
                <a:solidFill>
                  <a:schemeClr val="dk1"/>
                </a:solidFill>
              </a:rPr>
              <a:t>2. Reflexión</a:t>
            </a:r>
            <a:endParaRPr b="1">
              <a:solidFill>
                <a:schemeClr val="dk1"/>
              </a:solidFill>
            </a:endParaRPr>
          </a:p>
          <a:p>
            <a:pPr indent="-317500" lvl="0" marL="457200" rtl="0" algn="l">
              <a:lnSpc>
                <a:spcPct val="100000"/>
              </a:lnSpc>
              <a:spcBef>
                <a:spcPts val="1200"/>
              </a:spcBef>
              <a:spcAft>
                <a:spcPts val="0"/>
              </a:spcAft>
              <a:buClr>
                <a:schemeClr val="dk1"/>
              </a:buClr>
              <a:buSzPts val="1400"/>
              <a:buChar char="●"/>
            </a:pPr>
            <a:r>
              <a:rPr lang="en-US" u="sng">
                <a:solidFill>
                  <a:schemeClr val="dk1"/>
                </a:solidFill>
              </a:rPr>
              <a:t>Comprendernos</a:t>
            </a:r>
            <a:r>
              <a:rPr lang="en-US">
                <a:solidFill>
                  <a:schemeClr val="dk1"/>
                </a:solidFill>
              </a:rPr>
              <a:t> a nosotros mismos y a los demás</a:t>
            </a:r>
            <a:br>
              <a:rPr lang="en-US">
                <a:solidFill>
                  <a:schemeClr val="dk1"/>
                </a:solidFill>
              </a:rPr>
            </a:b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US" u="sng">
                <a:solidFill>
                  <a:schemeClr val="dk1"/>
                </a:solidFill>
              </a:rPr>
              <a:t>Explorar nuestro pensamiento, identidades e ideas</a:t>
            </a:r>
            <a:br>
              <a:rPr lang="en-US" u="sng">
                <a:solidFill>
                  <a:schemeClr val="dk1"/>
                </a:solidFill>
              </a:rPr>
            </a:br>
            <a:endParaRPr u="sng">
              <a:solidFill>
                <a:schemeClr val="dk1"/>
              </a:solidFill>
            </a:endParaRPr>
          </a:p>
          <a:p>
            <a:pPr indent="0" lvl="0" marL="0" rtl="0" algn="l">
              <a:lnSpc>
                <a:spcPct val="100000"/>
              </a:lnSpc>
              <a:spcBef>
                <a:spcPts val="1400"/>
              </a:spcBef>
              <a:spcAft>
                <a:spcPts val="0"/>
              </a:spcAft>
              <a:buClr>
                <a:schemeClr val="dk1"/>
              </a:buClr>
              <a:buSzPts val="1100"/>
              <a:buFont typeface="Arial"/>
              <a:buNone/>
            </a:pPr>
            <a:r>
              <a:rPr b="1" lang="en-US">
                <a:solidFill>
                  <a:schemeClr val="dk1"/>
                </a:solidFill>
              </a:rPr>
              <a:t>3. Aprendizaje profundo</a:t>
            </a:r>
            <a:endParaRPr b="1">
              <a:solidFill>
                <a:schemeClr val="dk1"/>
              </a:solidFill>
            </a:endParaRPr>
          </a:p>
          <a:p>
            <a:pPr indent="0" lvl="0" marL="0" marR="0" rtl="0" algn="l">
              <a:lnSpc>
                <a:spcPct val="100000"/>
              </a:lnSpc>
              <a:spcBef>
                <a:spcPts val="400"/>
              </a:spcBef>
              <a:spcAft>
                <a:spcPts val="0"/>
              </a:spcAft>
              <a:buNone/>
            </a:pPr>
            <a:r>
              <a:t/>
            </a:r>
            <a:endParaRPr b="1"/>
          </a:p>
          <a:p>
            <a:pPr indent="-317500" lvl="0" marL="457200" rtl="0" algn="l">
              <a:lnSpc>
                <a:spcPct val="100000"/>
              </a:lnSpc>
              <a:spcBef>
                <a:spcPts val="0"/>
              </a:spcBef>
              <a:spcAft>
                <a:spcPts val="0"/>
              </a:spcAft>
              <a:buSzPts val="1400"/>
              <a:buChar char="●"/>
            </a:pPr>
            <a:r>
              <a:rPr lang="en-US" u="sng"/>
              <a:t>Ir más allá de la memorización</a:t>
            </a:r>
            <a:br>
              <a:rPr lang="en-US"/>
            </a:br>
            <a:endParaRPr/>
          </a:p>
          <a:p>
            <a:pPr indent="-317500" lvl="0" marL="457200" rtl="0" algn="l">
              <a:lnSpc>
                <a:spcPct val="100000"/>
              </a:lnSpc>
              <a:spcBef>
                <a:spcPts val="0"/>
              </a:spcBef>
              <a:spcAft>
                <a:spcPts val="0"/>
              </a:spcAft>
              <a:buSzPts val="1400"/>
              <a:buChar char="●"/>
            </a:pPr>
            <a:r>
              <a:rPr lang="en-US"/>
              <a:t>Alcanzar una </a:t>
            </a:r>
            <a:r>
              <a:rPr lang="en-US" u="sng"/>
              <a:t>comprensión significativa</a:t>
            </a:r>
            <a:endParaRPr u="sng"/>
          </a:p>
          <a:p>
            <a:pPr indent="0" lvl="0" marL="0" marR="0" rtl="0" algn="l">
              <a:lnSpc>
                <a:spcPct val="100000"/>
              </a:lnSpc>
              <a:spcBef>
                <a:spcPts val="0"/>
              </a:spcBef>
              <a:spcAft>
                <a:spcPts val="0"/>
              </a:spcAft>
              <a:buNone/>
            </a:pPr>
            <a:r>
              <a:t/>
            </a:r>
            <a:endParaRPr/>
          </a:p>
        </p:txBody>
      </p:sp>
      <p:sp>
        <p:nvSpPr>
          <p:cNvPr id="139" name="Google Shape;139;p7"/>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0" name="Google Shape;140;p7"/>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1" name="Google Shape;141;p7"/>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7"/>
          <p:cNvSpPr txBox="1"/>
          <p:nvPr/>
        </p:nvSpPr>
        <p:spPr>
          <a:xfrm>
            <a:off x="741852" y="290075"/>
            <a:ext cx="43101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None/>
            </a:pPr>
            <a:r>
              <a:rPr b="1" lang="en-US" sz="2400">
                <a:solidFill>
                  <a:schemeClr val="dk1"/>
                </a:solidFill>
              </a:rPr>
              <a:t>¿Por qué contar historias?</a:t>
            </a:r>
            <a:r>
              <a:rPr b="1" i="0" lang="en-US" sz="2400" u="none" cap="none" strike="noStrike">
                <a:solidFill>
                  <a:schemeClr val="dk1"/>
                </a:solidFill>
                <a:latin typeface="Arial"/>
                <a:ea typeface="Arial"/>
                <a:cs typeface="Arial"/>
                <a:sym typeface="Arial"/>
              </a:rPr>
              <a:t> (cont.)</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146" name="Shape 146"/>
        <p:cNvGrpSpPr/>
        <p:nvPr/>
      </p:nvGrpSpPr>
      <p:grpSpPr>
        <a:xfrm>
          <a:off x="0" y="0"/>
          <a:ext cx="0" cy="0"/>
          <a:chOff x="0" y="0"/>
          <a:chExt cx="0" cy="0"/>
        </a:xfrm>
      </p:grpSpPr>
      <p:sp>
        <p:nvSpPr>
          <p:cNvPr id="147" name="Google Shape;147;p8"/>
          <p:cNvSpPr/>
          <p:nvPr/>
        </p:nvSpPr>
        <p:spPr>
          <a:xfrm>
            <a:off x="5177762" y="-1658513"/>
            <a:ext cx="6081836" cy="5853821"/>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8" name="Google Shape;148;p8"/>
          <p:cNvSpPr/>
          <p:nvPr/>
        </p:nvSpPr>
        <p:spPr>
          <a:xfrm>
            <a:off x="5619641" y="-1399787"/>
            <a:ext cx="5413153" cy="52102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descr="Teenager admiring homemade robot" id="149" name="Google Shape;149;p8"/>
          <p:cNvSpPr/>
          <p:nvPr/>
        </p:nvSpPr>
        <p:spPr>
          <a:xfrm>
            <a:off x="5953638" y="-792442"/>
            <a:ext cx="4394206" cy="4229462"/>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0" name="Google Shape;150;p8"/>
          <p:cNvSpPr txBox="1"/>
          <p:nvPr/>
        </p:nvSpPr>
        <p:spPr>
          <a:xfrm>
            <a:off x="809250" y="2174275"/>
            <a:ext cx="39897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51" name="Google Shape;151;p8"/>
          <p:cNvSpPr txBox="1"/>
          <p:nvPr/>
        </p:nvSpPr>
        <p:spPr>
          <a:xfrm>
            <a:off x="346675" y="937576"/>
            <a:ext cx="4831200" cy="2963100"/>
          </a:xfrm>
          <a:prstGeom prst="rect">
            <a:avLst/>
          </a:prstGeom>
          <a:noFill/>
          <a:ln>
            <a:noFill/>
          </a:ln>
        </p:spPr>
        <p:txBody>
          <a:bodyPr anchorCtr="0" anchor="t" bIns="0" lIns="0" spcFirstLastPara="1" rIns="0" wrap="square" tIns="0">
            <a:spAutoFit/>
          </a:bodyPr>
          <a:lstStyle/>
          <a:p>
            <a:pPr indent="0" lvl="0" marL="457200" rtl="0" algn="l">
              <a:lnSpc>
                <a:spcPct val="115000"/>
              </a:lnSpc>
              <a:spcBef>
                <a:spcPts val="1200"/>
              </a:spcBef>
              <a:spcAft>
                <a:spcPts val="0"/>
              </a:spcAft>
              <a:buClr>
                <a:schemeClr val="dk1"/>
              </a:buClr>
              <a:buSzPts val="1100"/>
              <a:buFont typeface="Arial"/>
              <a:buNone/>
            </a:pPr>
            <a:r>
              <a:rPr lang="en-US" sz="1600">
                <a:solidFill>
                  <a:schemeClr val="dk1"/>
                </a:solidFill>
              </a:rPr>
              <a:t>¿Puedes encontrar otras razones?</a:t>
            </a:r>
            <a:endParaRPr sz="16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US" sz="1600">
                <a:solidFill>
                  <a:schemeClr val="dk1"/>
                </a:solidFill>
              </a:rPr>
              <a:t>¿Por qué contar historias?</a:t>
            </a:r>
            <a:endParaRPr sz="16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US" sz="1600">
                <a:solidFill>
                  <a:schemeClr val="dk1"/>
                </a:solidFill>
              </a:rPr>
              <a:t>¿Por qué contar historias ahora?</a:t>
            </a:r>
            <a:endParaRPr sz="1600">
              <a:solidFill>
                <a:schemeClr val="dk1"/>
              </a:solidFill>
            </a:endParaRPr>
          </a:p>
          <a:p>
            <a:pPr indent="0" lvl="0" marL="457200" marR="0" rtl="0" algn="l">
              <a:lnSpc>
                <a:spcPct val="115000"/>
              </a:lnSpc>
              <a:spcBef>
                <a:spcPts val="1200"/>
              </a:spcBef>
              <a:spcAft>
                <a:spcPts val="0"/>
              </a:spcAft>
              <a:buNone/>
            </a:pPr>
            <a:r>
              <a:rPr lang="en-US" sz="1600">
                <a:solidFill>
                  <a:schemeClr val="dk1"/>
                </a:solidFill>
              </a:rPr>
              <a:t>¿Por qué la gente contaba historias en el pasado?</a:t>
            </a:r>
            <a:endParaRPr sz="1600">
              <a:solidFill>
                <a:schemeClr val="dk1"/>
              </a:solidFill>
            </a:endParaRPr>
          </a:p>
          <a:p>
            <a:pPr indent="0" lvl="0" marL="0" marR="0" rtl="0" algn="l">
              <a:lnSpc>
                <a:spcPct val="115000"/>
              </a:lnSpc>
              <a:spcBef>
                <a:spcPts val="1200"/>
              </a:spcBef>
              <a:spcAft>
                <a:spcPts val="0"/>
              </a:spcAft>
              <a:buNone/>
            </a:pPr>
            <a:r>
              <a:t/>
            </a:r>
            <a:endParaRPr b="0" i="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None/>
            </a:pPr>
            <a:r>
              <a:rPr b="1" lang="en-US" sz="1600">
                <a:solidFill>
                  <a:schemeClr val="dk1"/>
                </a:solidFill>
              </a:rPr>
              <a:t>Memoria personal:</a:t>
            </a:r>
            <a:r>
              <a:rPr lang="en-US" sz="1600">
                <a:solidFill>
                  <a:schemeClr val="dk1"/>
                </a:solidFill>
              </a:rPr>
              <a:t> ¿cuál es una historia que cambió tu forma de ver algo?</a:t>
            </a:r>
            <a:endParaRPr b="1" i="0" sz="1600" u="none" cap="none" strike="noStrike">
              <a:solidFill>
                <a:srgbClr val="293739"/>
              </a:solidFill>
              <a:latin typeface="Arial"/>
              <a:ea typeface="Arial"/>
              <a:cs typeface="Arial"/>
              <a:sym typeface="Arial"/>
            </a:endParaRPr>
          </a:p>
        </p:txBody>
      </p:sp>
      <p:sp>
        <p:nvSpPr>
          <p:cNvPr id="152" name="Google Shape;152;p8"/>
          <p:cNvSpPr/>
          <p:nvPr/>
        </p:nvSpPr>
        <p:spPr>
          <a:xfrm>
            <a:off x="7868164" y="161094"/>
            <a:ext cx="1116199" cy="833661"/>
          </a:xfrm>
          <a:custGeom>
            <a:rect b="b" l="l" r="r" t="t"/>
            <a:pathLst>
              <a:path extrusionOk="0" h="1667321" w="2232397">
                <a:moveTo>
                  <a:pt x="0" y="0"/>
                </a:moveTo>
                <a:lnTo>
                  <a:pt x="2232397" y="0"/>
                </a:lnTo>
                <a:lnTo>
                  <a:pt x="2232397" y="1667321"/>
                </a:lnTo>
                <a:lnTo>
                  <a:pt x="0" y="1667321"/>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3" name="Google Shape;153;p8"/>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4" name="Google Shape;154;p8"/>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55" name="Google Shape;155;p8"/>
          <p:cNvSpPr txBox="1"/>
          <p:nvPr/>
        </p:nvSpPr>
        <p:spPr>
          <a:xfrm>
            <a:off x="741851" y="290075"/>
            <a:ext cx="3989700" cy="36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Font typeface="Arial"/>
              <a:buNone/>
            </a:pPr>
            <a:r>
              <a:rPr b="1" lang="en-US" sz="2400">
                <a:solidFill>
                  <a:schemeClr val="dk1"/>
                </a:solidFill>
              </a:rPr>
              <a:t>¿Por qué contar historias?</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FC4E5"/>
        </a:solidFill>
      </p:bgPr>
    </p:bg>
    <p:spTree>
      <p:nvGrpSpPr>
        <p:cNvPr id="159" name="Shape 159"/>
        <p:cNvGrpSpPr/>
        <p:nvPr/>
      </p:nvGrpSpPr>
      <p:grpSpPr>
        <a:xfrm>
          <a:off x="0" y="0"/>
          <a:ext cx="0" cy="0"/>
          <a:chOff x="0" y="0"/>
          <a:chExt cx="0" cy="0"/>
        </a:xfrm>
      </p:grpSpPr>
      <p:sp>
        <p:nvSpPr>
          <p:cNvPr id="160" name="Google Shape;160;p9"/>
          <p:cNvSpPr txBox="1"/>
          <p:nvPr/>
        </p:nvSpPr>
        <p:spPr>
          <a:xfrm>
            <a:off x="2792187" y="43050"/>
            <a:ext cx="6351900" cy="135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rgbClr val="383936"/>
                </a:solidFill>
              </a:rPr>
              <a:t>¿Qué es la Narrativa Digital?</a:t>
            </a:r>
            <a:endParaRPr sz="2400"/>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rgbClr val="383936"/>
              </a:solidFill>
              <a:latin typeface="Arial"/>
              <a:ea typeface="Arial"/>
              <a:cs typeface="Arial"/>
              <a:sym typeface="Arial"/>
            </a:endParaRPr>
          </a:p>
          <a:p>
            <a:pPr indent="0" lvl="0" marL="0" rtl="0" algn="l">
              <a:lnSpc>
                <a:spcPct val="100000"/>
              </a:lnSpc>
              <a:spcBef>
                <a:spcPts val="1200"/>
              </a:spcBef>
              <a:spcAft>
                <a:spcPts val="1200"/>
              </a:spcAft>
              <a:buClr>
                <a:schemeClr val="dk1"/>
              </a:buClr>
              <a:buSzPts val="1100"/>
              <a:buFont typeface="Arial"/>
              <a:buNone/>
            </a:pPr>
            <a:r>
              <a:rPr lang="en-US" sz="1800">
                <a:solidFill>
                  <a:schemeClr val="dk1"/>
                </a:solidFill>
              </a:rPr>
              <a:t>Contar una historia utilizando </a:t>
            </a:r>
            <a:r>
              <a:rPr b="1" lang="en-US" sz="1800">
                <a:solidFill>
                  <a:schemeClr val="dk1"/>
                </a:solidFill>
              </a:rPr>
              <a:t>fotos + sonido + palabras + imaginación</a:t>
            </a:r>
            <a:r>
              <a:rPr lang="en-US" sz="1800">
                <a:solidFill>
                  <a:schemeClr val="dk1"/>
                </a:solidFill>
              </a:rPr>
              <a:t>.</a:t>
            </a:r>
            <a:endParaRPr b="0" i="1" sz="1800" u="none" cap="none" strike="noStrike">
              <a:solidFill>
                <a:srgbClr val="000000"/>
              </a:solidFill>
              <a:latin typeface="Arial"/>
              <a:ea typeface="Arial"/>
              <a:cs typeface="Arial"/>
              <a:sym typeface="Arial"/>
            </a:endParaRPr>
          </a:p>
        </p:txBody>
      </p:sp>
      <p:sp>
        <p:nvSpPr>
          <p:cNvPr id="161" name="Google Shape;161;p9"/>
          <p:cNvSpPr/>
          <p:nvPr/>
        </p:nvSpPr>
        <p:spPr>
          <a:xfrm>
            <a:off x="338412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62" name="Google Shape;162;p9"/>
          <p:cNvSpPr/>
          <p:nvPr/>
        </p:nvSpPr>
        <p:spPr>
          <a:xfrm>
            <a:off x="5689437" y="2171558"/>
            <a:ext cx="2113967" cy="2018959"/>
          </a:xfrm>
          <a:custGeom>
            <a:rect b="b" l="l" r="r" t="t"/>
            <a:pathLst>
              <a:path extrusionOk="0" h="2691945" w="2818622">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63" name="Google Shape;163;p9"/>
          <p:cNvSpPr txBox="1"/>
          <p:nvPr/>
        </p:nvSpPr>
        <p:spPr>
          <a:xfrm>
            <a:off x="2754534" y="1466178"/>
            <a:ext cx="6427200" cy="1831800"/>
          </a:xfrm>
          <a:prstGeom prst="rect">
            <a:avLst/>
          </a:prstGeom>
          <a:noFill/>
          <a:ln>
            <a:noFill/>
          </a:ln>
        </p:spPr>
        <p:txBody>
          <a:bodyPr anchorCtr="0" anchor="t" bIns="0" lIns="0" spcFirstLastPara="1" rIns="0" wrap="square" tIns="0">
            <a:spAutoFit/>
          </a:bodyPr>
          <a:lstStyle/>
          <a:p>
            <a:pPr indent="-330200" lvl="0" marL="457200" rtl="0" algn="l">
              <a:lnSpc>
                <a:spcPct val="115000"/>
              </a:lnSpc>
              <a:spcBef>
                <a:spcPts val="1200"/>
              </a:spcBef>
              <a:spcAft>
                <a:spcPts val="0"/>
              </a:spcAft>
              <a:buClr>
                <a:schemeClr val="dk1"/>
              </a:buClr>
              <a:buSzPts val="1600"/>
              <a:buChar char="●"/>
            </a:pPr>
            <a:r>
              <a:rPr b="1" lang="en-US" sz="1600">
                <a:solidFill>
                  <a:schemeClr val="dk1"/>
                </a:solidFill>
              </a:rPr>
              <a:t>Fotografía</a:t>
            </a:r>
            <a:r>
              <a:rPr lang="en-US" sz="1600">
                <a:solidFill>
                  <a:schemeClr val="dk1"/>
                </a:solidFill>
              </a:rPr>
              <a:t> (tus imágenes cuentan la historia)</a:t>
            </a:r>
            <a:br>
              <a:rPr lang="en-US" sz="1600">
                <a:solidFill>
                  <a:schemeClr val="dk1"/>
                </a:solidFill>
              </a:rPr>
            </a:b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b="1" lang="en-US" sz="1600">
                <a:solidFill>
                  <a:schemeClr val="dk1"/>
                </a:solidFill>
              </a:rPr>
              <a:t>Voz / texto</a:t>
            </a:r>
            <a:r>
              <a:rPr lang="en-US" sz="1600">
                <a:solidFill>
                  <a:schemeClr val="dk1"/>
                </a:solidFill>
              </a:rPr>
              <a:t> (guían el significado)</a:t>
            </a:r>
            <a:br>
              <a:rPr lang="en-US" sz="1600">
                <a:solidFill>
                  <a:schemeClr val="dk1"/>
                </a:solidFill>
              </a:rPr>
            </a:b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b="1" lang="en-US" sz="1600">
                <a:solidFill>
                  <a:schemeClr val="dk1"/>
                </a:solidFill>
              </a:rPr>
              <a:t>Música o efectos de sonido</a:t>
            </a:r>
            <a:r>
              <a:rPr lang="en-US" sz="1600">
                <a:solidFill>
                  <a:schemeClr val="dk1"/>
                </a:solidFill>
              </a:rPr>
              <a:t> (crean la atmósfera)</a:t>
            </a:r>
            <a:endParaRPr sz="1600">
              <a:solidFill>
                <a:schemeClr val="dk1"/>
              </a:solidFill>
            </a:endParaRPr>
          </a:p>
          <a:p>
            <a:pPr indent="0" lvl="0" marL="0" marR="0" rtl="0" algn="l">
              <a:lnSpc>
                <a:spcPct val="150000"/>
              </a:lnSpc>
              <a:spcBef>
                <a:spcPts val="1200"/>
              </a:spcBef>
              <a:spcAft>
                <a:spcPts val="0"/>
              </a:spcAft>
              <a:buNone/>
            </a:pPr>
            <a:r>
              <a:t/>
            </a:r>
            <a:endParaRPr b="1" sz="1700"/>
          </a:p>
        </p:txBody>
      </p:sp>
      <p:sp>
        <p:nvSpPr>
          <p:cNvPr id="164" name="Google Shape;164;p9"/>
          <p:cNvSpPr/>
          <p:nvPr/>
        </p:nvSpPr>
        <p:spPr>
          <a:xfrm>
            <a:off x="117764" y="4453579"/>
            <a:ext cx="793173" cy="592401"/>
          </a:xfrm>
          <a:custGeom>
            <a:rect b="b" l="l" r="r" t="t"/>
            <a:pathLst>
              <a:path extrusionOk="0" h="1184802" w="1586346">
                <a:moveTo>
                  <a:pt x="0" y="0"/>
                </a:moveTo>
                <a:lnTo>
                  <a:pt x="1586346" y="0"/>
                </a:lnTo>
                <a:lnTo>
                  <a:pt x="1586346" y="1184803"/>
                </a:lnTo>
                <a:lnTo>
                  <a:pt x="0" y="1184803"/>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65" name="Google Shape;165;p9"/>
          <p:cNvSpPr/>
          <p:nvPr/>
        </p:nvSpPr>
        <p:spPr>
          <a:xfrm>
            <a:off x="7868164" y="4834007"/>
            <a:ext cx="1229298" cy="268107"/>
          </a:xfrm>
          <a:custGeom>
            <a:rect b="b" l="l" r="r" t="t"/>
            <a:pathLst>
              <a:path extrusionOk="0" h="536213" w="2458595">
                <a:moveTo>
                  <a:pt x="0" y="0"/>
                </a:moveTo>
                <a:lnTo>
                  <a:pt x="2458596" y="0"/>
                </a:lnTo>
                <a:lnTo>
                  <a:pt x="2458596" y="536213"/>
                </a:lnTo>
                <a:lnTo>
                  <a:pt x="0" y="536213"/>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nvGrpSpPr>
          <p:cNvPr id="166" name="Google Shape;166;p9"/>
          <p:cNvGrpSpPr/>
          <p:nvPr/>
        </p:nvGrpSpPr>
        <p:grpSpPr>
          <a:xfrm>
            <a:off x="-1372460" y="-1203084"/>
            <a:ext cx="4803399" cy="4743554"/>
            <a:chOff x="-301415" y="-538824"/>
            <a:chExt cx="4598996" cy="4743554"/>
          </a:xfrm>
        </p:grpSpPr>
        <p:sp>
          <p:nvSpPr>
            <p:cNvPr id="167" name="Google Shape;167;p9"/>
            <p:cNvSpPr/>
            <p:nvPr/>
          </p:nvSpPr>
          <p:spPr>
            <a:xfrm rot="1822748">
              <a:off x="392504" y="24900"/>
              <a:ext cx="3211159" cy="3616107"/>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68" name="Google Shape;168;p9"/>
            <p:cNvSpPr/>
            <p:nvPr/>
          </p:nvSpPr>
          <p:spPr>
            <a:xfrm rot="1851252">
              <a:off x="598698" y="328047"/>
              <a:ext cx="2856041" cy="3218215"/>
            </a:xfrm>
            <a:custGeom>
              <a:rect b="b" l="l" r="r" t="t"/>
              <a:pathLst>
                <a:path extrusionOk="0" h="12259310" w="1273683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cap="flat" cmpd="sng" w="12700">
              <a:solidFill>
                <a:srgbClr val="000000"/>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grpSp>
      <p:sp>
        <p:nvSpPr>
          <p:cNvPr descr="City lights focused in magnifying glass" id="169" name="Google Shape;169;p9"/>
          <p:cNvSpPr/>
          <p:nvPr/>
        </p:nvSpPr>
        <p:spPr>
          <a:xfrm rot="661030">
            <a:off x="-405622" y="-229438"/>
            <a:ext cx="2792363" cy="3030616"/>
          </a:xfrm>
          <a:custGeom>
            <a:rect b="b" l="l" r="r" t="t"/>
            <a:pathLst>
              <a:path extrusionOk="0" h="12722664" w="12619519">
                <a:moveTo>
                  <a:pt x="12566588" y="7057035"/>
                </a:moveTo>
                <a:cubicBezTo>
                  <a:pt x="12451202" y="4641819"/>
                  <a:pt x="11076181" y="2283624"/>
                  <a:pt x="9017587" y="1073800"/>
                </a:cubicBezTo>
                <a:cubicBezTo>
                  <a:pt x="7377102" y="0"/>
                  <a:pt x="5838216" y="302433"/>
                  <a:pt x="4369321" y="1014940"/>
                </a:cubicBezTo>
                <a:cubicBezTo>
                  <a:pt x="2900427" y="1727446"/>
                  <a:pt x="1732146" y="2956472"/>
                  <a:pt x="858570" y="4335086"/>
                </a:cubicBezTo>
                <a:cubicBezTo>
                  <a:pt x="397315" y="5062789"/>
                  <a:pt x="0" y="5876836"/>
                  <a:pt x="5099" y="6738814"/>
                </a:cubicBezTo>
                <a:cubicBezTo>
                  <a:pt x="11171" y="7831501"/>
                  <a:pt x="661413" y="8821273"/>
                  <a:pt x="1426808" y="9601135"/>
                </a:cubicBezTo>
                <a:cubicBezTo>
                  <a:pt x="3485750" y="11698683"/>
                  <a:pt x="6720312" y="12722664"/>
                  <a:pt x="9501226" y="11767666"/>
                </a:cubicBezTo>
                <a:cubicBezTo>
                  <a:pt x="10371320" y="11469013"/>
                  <a:pt x="11197949" y="10974723"/>
                  <a:pt x="11748657" y="10237526"/>
                </a:cubicBezTo>
                <a:cubicBezTo>
                  <a:pt x="12416999" y="9343182"/>
                  <a:pt x="12619519" y="8172462"/>
                  <a:pt x="12566588" y="7057035"/>
                </a:cubicBez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9"/>
          <p:cNvSpPr txBox="1"/>
          <p:nvPr/>
        </p:nvSpPr>
        <p:spPr>
          <a:xfrm>
            <a:off x="1180600" y="2919500"/>
            <a:ext cx="7752000" cy="1803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1700"/>
              <a:t>Por qué es importante:</a:t>
            </a:r>
            <a:endParaRPr sz="1700"/>
          </a:p>
          <a:p>
            <a:pPr indent="0" lvl="0" marL="0" rtl="0" algn="l">
              <a:lnSpc>
                <a:spcPct val="115000"/>
              </a:lnSpc>
              <a:spcBef>
                <a:spcPts val="1200"/>
              </a:spcBef>
              <a:spcAft>
                <a:spcPts val="1200"/>
              </a:spcAft>
              <a:buSzPts val="1100"/>
              <a:buNone/>
            </a:pPr>
            <a:r>
              <a:rPr lang="en-US" sz="1700">
                <a:solidFill>
                  <a:schemeClr val="dk1"/>
                </a:solidFill>
              </a:rPr>
              <a:t>Recordamos las historias que nos hacen </a:t>
            </a:r>
            <a:r>
              <a:rPr b="1" lang="en-US" sz="1700">
                <a:solidFill>
                  <a:schemeClr val="dk1"/>
                </a:solidFill>
              </a:rPr>
              <a:t>sentir </a:t>
            </a:r>
            <a:r>
              <a:rPr lang="en-US" sz="1700">
                <a:solidFill>
                  <a:schemeClr val="dk1"/>
                </a:solidFill>
              </a:rPr>
              <a:t>algo.</a:t>
            </a:r>
            <a:br>
              <a:rPr lang="en-US" sz="1700">
                <a:solidFill>
                  <a:schemeClr val="dk1"/>
                </a:solidFill>
              </a:rPr>
            </a:br>
            <a:r>
              <a:rPr lang="en-US" sz="1700">
                <a:solidFill>
                  <a:schemeClr val="dk1"/>
                </a:solidFill>
              </a:rPr>
              <a:t> Las fotos nos ayudan a ver el mundo desde la </a:t>
            </a:r>
            <a:r>
              <a:rPr b="1" lang="en-US" sz="1700">
                <a:solidFill>
                  <a:schemeClr val="dk1"/>
                </a:solidFill>
              </a:rPr>
              <a:t>perspectiva de otra persona.</a:t>
            </a:r>
            <a:br>
              <a:rPr b="1" lang="en-US" sz="1700">
                <a:solidFill>
                  <a:schemeClr val="dk1"/>
                </a:solidFill>
              </a:rPr>
            </a:br>
            <a:r>
              <a:rPr lang="en-US" sz="1700">
                <a:solidFill>
                  <a:schemeClr val="dk1"/>
                </a:solidFill>
              </a:rPr>
              <a:t> Una historia poderosa no depende de herramientas caras, sino de </a:t>
            </a:r>
            <a:r>
              <a:rPr b="1" lang="en-US" sz="1700">
                <a:solidFill>
                  <a:schemeClr val="dk1"/>
                </a:solidFill>
              </a:rPr>
              <a:t>emoción + mensaje</a:t>
            </a:r>
            <a:r>
              <a:rPr lang="en-US" sz="1700">
                <a:solidFill>
                  <a:schemeClr val="dk1"/>
                </a:solidFill>
              </a:rPr>
              <a:t>.</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0x0101003BEA38DC34A7F643976987C39CDFC21B</vt:lpwstr>
  </property>
</Properties>
</file>